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tiff" ContentType="image/tiff"/>
  <Default Extension="tmp" ContentType="image/png"/>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74"/>
  </p:notesMasterIdLst>
  <p:sldIdLst>
    <p:sldId id="3808" r:id="rId2"/>
    <p:sldId id="395" r:id="rId3"/>
    <p:sldId id="3834" r:id="rId4"/>
    <p:sldId id="3838" r:id="rId5"/>
    <p:sldId id="3902" r:id="rId6"/>
    <p:sldId id="3903" r:id="rId7"/>
    <p:sldId id="3851" r:id="rId8"/>
    <p:sldId id="3907" r:id="rId9"/>
    <p:sldId id="3905" r:id="rId10"/>
    <p:sldId id="3848" r:id="rId11"/>
    <p:sldId id="3906" r:id="rId12"/>
    <p:sldId id="3904" r:id="rId13"/>
    <p:sldId id="3853" r:id="rId14"/>
    <p:sldId id="3856" r:id="rId15"/>
    <p:sldId id="3857" r:id="rId16"/>
    <p:sldId id="3854" r:id="rId17"/>
    <p:sldId id="3855" r:id="rId18"/>
    <p:sldId id="3908" r:id="rId19"/>
    <p:sldId id="3859" r:id="rId20"/>
    <p:sldId id="3860" r:id="rId21"/>
    <p:sldId id="3839" r:id="rId22"/>
    <p:sldId id="3861" r:id="rId23"/>
    <p:sldId id="3862" r:id="rId24"/>
    <p:sldId id="3863" r:id="rId25"/>
    <p:sldId id="3865" r:id="rId26"/>
    <p:sldId id="3867" r:id="rId27"/>
    <p:sldId id="3869" r:id="rId28"/>
    <p:sldId id="3909" r:id="rId29"/>
    <p:sldId id="3910" r:id="rId30"/>
    <p:sldId id="3911" r:id="rId31"/>
    <p:sldId id="3912" r:id="rId32"/>
    <p:sldId id="3913" r:id="rId33"/>
    <p:sldId id="3840" r:id="rId34"/>
    <p:sldId id="3914" r:id="rId35"/>
    <p:sldId id="3872" r:id="rId36"/>
    <p:sldId id="3915" r:id="rId37"/>
    <p:sldId id="3917" r:id="rId38"/>
    <p:sldId id="3901" r:id="rId39"/>
    <p:sldId id="3916" r:id="rId40"/>
    <p:sldId id="3918" r:id="rId41"/>
    <p:sldId id="3919" r:id="rId42"/>
    <p:sldId id="3893" r:id="rId43"/>
    <p:sldId id="3920" r:id="rId44"/>
    <p:sldId id="3900" r:id="rId45"/>
    <p:sldId id="3890" r:id="rId46"/>
    <p:sldId id="3841" r:id="rId47"/>
    <p:sldId id="3875" r:id="rId48"/>
    <p:sldId id="3876" r:id="rId49"/>
    <p:sldId id="3877" r:id="rId50"/>
    <p:sldId id="3878" r:id="rId51"/>
    <p:sldId id="3879" r:id="rId52"/>
    <p:sldId id="3842" r:id="rId53"/>
    <p:sldId id="3880" r:id="rId54"/>
    <p:sldId id="3881" r:id="rId55"/>
    <p:sldId id="3894" r:id="rId56"/>
    <p:sldId id="3895" r:id="rId57"/>
    <p:sldId id="3897" r:id="rId58"/>
    <p:sldId id="3896" r:id="rId59"/>
    <p:sldId id="3899" r:id="rId60"/>
    <p:sldId id="3921" r:id="rId61"/>
    <p:sldId id="3923" r:id="rId62"/>
    <p:sldId id="3922" r:id="rId63"/>
    <p:sldId id="3898" r:id="rId64"/>
    <p:sldId id="3885" r:id="rId65"/>
    <p:sldId id="3891" r:id="rId66"/>
    <p:sldId id="3843" r:id="rId67"/>
    <p:sldId id="3883" r:id="rId68"/>
    <p:sldId id="3886" r:id="rId69"/>
    <p:sldId id="3887" r:id="rId70"/>
    <p:sldId id="3889" r:id="rId71"/>
    <p:sldId id="3888" r:id="rId72"/>
    <p:sldId id="3892" r:id="rId7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88" autoAdjust="0"/>
    <p:restoredTop sz="94950" autoAdjust="0"/>
  </p:normalViewPr>
  <p:slideViewPr>
    <p:cSldViewPr snapToGrid="0" snapToObjects="1">
      <p:cViewPr varScale="1">
        <p:scale>
          <a:sx n="124" d="100"/>
          <a:sy n="124" d="100"/>
        </p:scale>
        <p:origin x="403" y="91"/>
      </p:cViewPr>
      <p:guideLst/>
    </p:cSldViewPr>
  </p:slideViewPr>
  <p:notesTextViewPr>
    <p:cViewPr>
      <p:scale>
        <a:sx n="85" d="100"/>
        <a:sy n="8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01.emf"/><Relationship Id="rId1" Type="http://schemas.openxmlformats.org/officeDocument/2006/relationships/image" Target="../media/image10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49.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DBCCE95-9802-FF4D-BF14-C0BADA9BA38E}" type="datetimeFigureOut">
              <a:rPr kumimoji="1" lang="zh-CN" altLang="en-US" smtClean="0"/>
              <a:t>2020/12/12</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905F7E-8FCD-B247-8658-9B89ABB1145E}" type="slidenum">
              <a:rPr kumimoji="1" lang="zh-CN" altLang="en-US" smtClean="0"/>
              <a:t>‹#›</a:t>
            </a:fld>
            <a:endParaRPr kumimoji="1" lang="zh-CN" altLang="en-US"/>
          </a:p>
        </p:txBody>
      </p:sp>
    </p:spTree>
    <p:extLst>
      <p:ext uri="{BB962C8B-B14F-4D97-AF65-F5344CB8AC3E}">
        <p14:creationId xmlns:p14="http://schemas.microsoft.com/office/powerpoint/2010/main" val="18896909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a:t>
            </a:fld>
            <a:endParaRPr kumimoji="1" lang="zh-CN" altLang="en-US"/>
          </a:p>
        </p:txBody>
      </p:sp>
    </p:spTree>
    <p:extLst>
      <p:ext uri="{BB962C8B-B14F-4D97-AF65-F5344CB8AC3E}">
        <p14:creationId xmlns:p14="http://schemas.microsoft.com/office/powerpoint/2010/main" val="29047073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16</a:t>
            </a:fld>
            <a:endParaRPr kumimoji="1" lang="zh-CN" altLang="en-US"/>
          </a:p>
        </p:txBody>
      </p:sp>
    </p:spTree>
    <p:extLst>
      <p:ext uri="{BB962C8B-B14F-4D97-AF65-F5344CB8AC3E}">
        <p14:creationId xmlns:p14="http://schemas.microsoft.com/office/powerpoint/2010/main" val="24948443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18</a:t>
            </a:fld>
            <a:endParaRPr kumimoji="1" lang="zh-CN" altLang="en-US"/>
          </a:p>
        </p:txBody>
      </p:sp>
    </p:spTree>
    <p:extLst>
      <p:ext uri="{BB962C8B-B14F-4D97-AF65-F5344CB8AC3E}">
        <p14:creationId xmlns:p14="http://schemas.microsoft.com/office/powerpoint/2010/main" val="28242376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26</a:t>
            </a:fld>
            <a:endParaRPr kumimoji="1" lang="zh-CN" altLang="en-US"/>
          </a:p>
        </p:txBody>
      </p:sp>
    </p:spTree>
    <p:extLst>
      <p:ext uri="{BB962C8B-B14F-4D97-AF65-F5344CB8AC3E}">
        <p14:creationId xmlns:p14="http://schemas.microsoft.com/office/powerpoint/2010/main" val="3117239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https://www.sohu.com/a/290457957_730763</a:t>
            </a:r>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37</a:t>
            </a:fld>
            <a:endParaRPr kumimoji="1" lang="zh-CN" altLang="en-US"/>
          </a:p>
        </p:txBody>
      </p:sp>
    </p:spTree>
    <p:extLst>
      <p:ext uri="{BB962C8B-B14F-4D97-AF65-F5344CB8AC3E}">
        <p14:creationId xmlns:p14="http://schemas.microsoft.com/office/powerpoint/2010/main" val="33733616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上一页的具体操作</a:t>
            </a:r>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39</a:t>
            </a:fld>
            <a:endParaRPr kumimoji="1" lang="zh-CN" altLang="en-US"/>
          </a:p>
        </p:txBody>
      </p:sp>
    </p:spTree>
    <p:extLst>
      <p:ext uri="{BB962C8B-B14F-4D97-AF65-F5344CB8AC3E}">
        <p14:creationId xmlns:p14="http://schemas.microsoft.com/office/powerpoint/2010/main" val="2455824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实例</a:t>
            </a:r>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40</a:t>
            </a:fld>
            <a:endParaRPr kumimoji="1" lang="zh-CN" altLang="en-US"/>
          </a:p>
        </p:txBody>
      </p:sp>
    </p:spTree>
    <p:extLst>
      <p:ext uri="{BB962C8B-B14F-4D97-AF65-F5344CB8AC3E}">
        <p14:creationId xmlns:p14="http://schemas.microsoft.com/office/powerpoint/2010/main" val="532563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左图是不移动的时候，右图是移动场景下</a:t>
            </a:r>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41</a:t>
            </a:fld>
            <a:endParaRPr kumimoji="1" lang="zh-CN" altLang="en-US"/>
          </a:p>
        </p:txBody>
      </p:sp>
    </p:spTree>
    <p:extLst>
      <p:ext uri="{BB962C8B-B14F-4D97-AF65-F5344CB8AC3E}">
        <p14:creationId xmlns:p14="http://schemas.microsoft.com/office/powerpoint/2010/main" val="29378303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https://www.sohu.com/a/290457957_730763</a:t>
            </a:r>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42</a:t>
            </a:fld>
            <a:endParaRPr kumimoji="1" lang="zh-CN" altLang="en-US"/>
          </a:p>
        </p:txBody>
      </p:sp>
    </p:spTree>
    <p:extLst>
      <p:ext uri="{BB962C8B-B14F-4D97-AF65-F5344CB8AC3E}">
        <p14:creationId xmlns:p14="http://schemas.microsoft.com/office/powerpoint/2010/main" val="2036196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https://www.sohu.com/a/290457957_730763</a:t>
            </a:r>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43</a:t>
            </a:fld>
            <a:endParaRPr kumimoji="1" lang="zh-CN" altLang="en-US"/>
          </a:p>
        </p:txBody>
      </p:sp>
    </p:spTree>
    <p:extLst>
      <p:ext uri="{BB962C8B-B14F-4D97-AF65-F5344CB8AC3E}">
        <p14:creationId xmlns:p14="http://schemas.microsoft.com/office/powerpoint/2010/main" val="23012101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50</a:t>
            </a:fld>
            <a:endParaRPr kumimoji="1" lang="zh-CN" altLang="en-US"/>
          </a:p>
        </p:txBody>
      </p:sp>
    </p:spTree>
    <p:extLst>
      <p:ext uri="{BB962C8B-B14F-4D97-AF65-F5344CB8AC3E}">
        <p14:creationId xmlns:p14="http://schemas.microsoft.com/office/powerpoint/2010/main" val="23836846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lstStyle>
            <a:lvl1pPr>
              <a:defRPr>
                <a:solidFill>
                  <a:schemeClr val="tx1"/>
                </a:solidFill>
                <a:latin typeface="Arial" panose="020B0604020202020204" pitchFamily="34" charset="0"/>
                <a:ea typeface="微软雅黑 Light" panose="020B0502040204020203" pitchFamily="34" charset="-122"/>
              </a:defRPr>
            </a:lvl1pPr>
            <a:lvl2pPr marL="742950" indent="-285750">
              <a:defRPr>
                <a:solidFill>
                  <a:schemeClr val="tx1"/>
                </a:solidFill>
                <a:latin typeface="Arial" panose="020B0604020202020204" pitchFamily="34" charset="0"/>
                <a:ea typeface="微软雅黑 Light" panose="020B0502040204020203" pitchFamily="34" charset="-122"/>
              </a:defRPr>
            </a:lvl2pPr>
            <a:lvl3pPr marL="1143000" indent="-228600">
              <a:defRPr>
                <a:solidFill>
                  <a:schemeClr val="tx1"/>
                </a:solidFill>
                <a:latin typeface="Arial" panose="020B0604020202020204" pitchFamily="34" charset="0"/>
                <a:ea typeface="微软雅黑 Light" panose="020B0502040204020203" pitchFamily="34" charset="-122"/>
              </a:defRPr>
            </a:lvl3pPr>
            <a:lvl4pPr marL="1600200" indent="-228600">
              <a:defRPr>
                <a:solidFill>
                  <a:schemeClr val="tx1"/>
                </a:solidFill>
                <a:latin typeface="Arial" panose="020B0604020202020204" pitchFamily="34" charset="0"/>
                <a:ea typeface="微软雅黑 Light" panose="020B0502040204020203" pitchFamily="34" charset="-122"/>
              </a:defRPr>
            </a:lvl4pPr>
            <a:lvl5pPr marL="2057400" indent="-228600">
              <a:defRPr>
                <a:solidFill>
                  <a:schemeClr val="tx1"/>
                </a:solidFill>
                <a:latin typeface="Arial" panose="020B0604020202020204" pitchFamily="34" charset="0"/>
                <a:ea typeface="微软雅黑 Light" panose="020B0502040204020203" pitchFamily="34" charset="-122"/>
              </a:defRPr>
            </a:lvl5pPr>
            <a:lvl6pPr marL="25146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6pPr>
            <a:lvl7pPr marL="29718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7pPr>
            <a:lvl8pPr marL="34290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8pPr>
            <a:lvl9pPr marL="3886200" indent="-228600" fontAlgn="base">
              <a:spcBef>
                <a:spcPct val="0"/>
              </a:spcBef>
              <a:spcAft>
                <a:spcPct val="0"/>
              </a:spcAft>
              <a:defRPr>
                <a:solidFill>
                  <a:schemeClr val="tx1"/>
                </a:solidFill>
                <a:latin typeface="Arial" panose="020B0604020202020204" pitchFamily="34" charset="0"/>
                <a:ea typeface="微软雅黑 Light" panose="020B0502040204020203" pitchFamily="34" charset="-122"/>
              </a:defRPr>
            </a:lvl9pPr>
          </a:lstStyle>
          <a:p>
            <a:pPr marL="0" marR="0" lvl="0" indent="0" algn="r" defTabSz="914400" rtl="0" eaLnBrk="1" fontAlgn="base" latinLnBrk="0" hangingPunct="1">
              <a:lnSpc>
                <a:spcPct val="100000"/>
              </a:lnSpc>
              <a:spcBef>
                <a:spcPct val="0"/>
              </a:spcBef>
              <a:spcAft>
                <a:spcPct val="0"/>
              </a:spcAft>
              <a:buClrTx/>
              <a:buSzTx/>
              <a:buFontTx/>
              <a:buNone/>
              <a:tabLst/>
              <a:defRPr/>
            </a:pPr>
            <a:fld id="{08424E46-9E8B-4FAB-9DE0-1CB38AB4711F}" type="slidenum">
              <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27357457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55</a:t>
            </a:fld>
            <a:endParaRPr kumimoji="1" lang="zh-CN" altLang="en-US"/>
          </a:p>
        </p:txBody>
      </p:sp>
    </p:spTree>
    <p:extLst>
      <p:ext uri="{BB962C8B-B14F-4D97-AF65-F5344CB8AC3E}">
        <p14:creationId xmlns:p14="http://schemas.microsoft.com/office/powerpoint/2010/main" val="5573701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https://www.sohu.com/a/290457957_730763</a:t>
            </a:r>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60</a:t>
            </a:fld>
            <a:endParaRPr kumimoji="1" lang="zh-CN" altLang="en-US"/>
          </a:p>
        </p:txBody>
      </p:sp>
    </p:spTree>
    <p:extLst>
      <p:ext uri="{BB962C8B-B14F-4D97-AF65-F5344CB8AC3E}">
        <p14:creationId xmlns:p14="http://schemas.microsoft.com/office/powerpoint/2010/main" val="11272913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https://www.sohu.com/a/290457957_730763</a:t>
            </a:r>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61</a:t>
            </a:fld>
            <a:endParaRPr kumimoji="1" lang="zh-CN" altLang="en-US"/>
          </a:p>
        </p:txBody>
      </p:sp>
    </p:spTree>
    <p:extLst>
      <p:ext uri="{BB962C8B-B14F-4D97-AF65-F5344CB8AC3E}">
        <p14:creationId xmlns:p14="http://schemas.microsoft.com/office/powerpoint/2010/main" val="3966933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https://www.sohu.com/a/290457957_730763</a:t>
            </a:r>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62</a:t>
            </a:fld>
            <a:endParaRPr kumimoji="1" lang="zh-CN" altLang="en-US"/>
          </a:p>
        </p:txBody>
      </p:sp>
    </p:spTree>
    <p:extLst>
      <p:ext uri="{BB962C8B-B14F-4D97-AF65-F5344CB8AC3E}">
        <p14:creationId xmlns:p14="http://schemas.microsoft.com/office/powerpoint/2010/main" val="31055230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3</a:t>
            </a:fld>
            <a:endParaRPr kumimoji="1" lang="zh-CN" altLang="en-US"/>
          </a:p>
        </p:txBody>
      </p:sp>
    </p:spTree>
    <p:extLst>
      <p:ext uri="{BB962C8B-B14F-4D97-AF65-F5344CB8AC3E}">
        <p14:creationId xmlns:p14="http://schemas.microsoft.com/office/powerpoint/2010/main" val="3217395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ea typeface="+mn-ea"/>
                <a:cs typeface="Times New Roman" panose="02020603050405020304" pitchFamily="18" charset="0"/>
              </a:rPr>
              <a:t>复杂网络空间的互通互联对互联网（功能、性能、安全性）提出更高的要求</a:t>
            </a:r>
            <a:r>
              <a:rPr lang="zh-CN" altLang="zh-CN" dirty="0"/>
              <a:t> </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5</a:t>
            </a:fld>
            <a:endParaRPr kumimoji="1" lang="zh-CN" altLang="en-US"/>
          </a:p>
        </p:txBody>
      </p:sp>
    </p:spTree>
    <p:extLst>
      <p:ext uri="{BB962C8B-B14F-4D97-AF65-F5344CB8AC3E}">
        <p14:creationId xmlns:p14="http://schemas.microsoft.com/office/powerpoint/2010/main" val="19787733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6</a:t>
            </a:fld>
            <a:endParaRPr kumimoji="1" lang="zh-CN" altLang="en-US"/>
          </a:p>
        </p:txBody>
      </p:sp>
    </p:spTree>
    <p:extLst>
      <p:ext uri="{BB962C8B-B14F-4D97-AF65-F5344CB8AC3E}">
        <p14:creationId xmlns:p14="http://schemas.microsoft.com/office/powerpoint/2010/main" val="2996291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7</a:t>
            </a:fld>
            <a:endParaRPr kumimoji="1" lang="zh-CN" altLang="en-US"/>
          </a:p>
        </p:txBody>
      </p:sp>
    </p:spTree>
    <p:extLst>
      <p:ext uri="{BB962C8B-B14F-4D97-AF65-F5344CB8AC3E}">
        <p14:creationId xmlns:p14="http://schemas.microsoft.com/office/powerpoint/2010/main" val="863775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b="1"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10</a:t>
            </a:fld>
            <a:endParaRPr kumimoji="1" lang="zh-CN" altLang="en-US"/>
          </a:p>
        </p:txBody>
      </p:sp>
    </p:spTree>
    <p:extLst>
      <p:ext uri="{BB962C8B-B14F-4D97-AF65-F5344CB8AC3E}">
        <p14:creationId xmlns:p14="http://schemas.microsoft.com/office/powerpoint/2010/main" val="11232915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12</a:t>
            </a:fld>
            <a:endParaRPr kumimoji="1" lang="zh-CN" altLang="en-US"/>
          </a:p>
        </p:txBody>
      </p:sp>
    </p:spTree>
    <p:extLst>
      <p:ext uri="{BB962C8B-B14F-4D97-AF65-F5344CB8AC3E}">
        <p14:creationId xmlns:p14="http://schemas.microsoft.com/office/powerpoint/2010/main" val="28963464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C0905F7E-8FCD-B247-8658-9B89ABB1145E}" type="slidenum">
              <a:rPr kumimoji="1" lang="zh-CN" altLang="en-US" smtClean="0"/>
              <a:t>13</a:t>
            </a:fld>
            <a:endParaRPr kumimoji="1" lang="zh-CN" altLang="en-US"/>
          </a:p>
        </p:txBody>
      </p:sp>
    </p:spTree>
    <p:extLst>
      <p:ext uri="{BB962C8B-B14F-4D97-AF65-F5344CB8AC3E}">
        <p14:creationId xmlns:p14="http://schemas.microsoft.com/office/powerpoint/2010/main" val="9336495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www.rapidbbs.cn/"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1131376" y="136525"/>
            <a:ext cx="10222424" cy="725407"/>
          </a:xfrm>
        </p:spPr>
        <p:txBody>
          <a:bodyPr>
            <a:normAutofit/>
          </a:bodyPr>
          <a:lstStyle>
            <a:lvl1pPr>
              <a:defRPr sz="4000" b="1">
                <a:solidFill>
                  <a:schemeClr val="tx1">
                    <a:lumMod val="85000"/>
                    <a:lumOff val="15000"/>
                  </a:schemeClr>
                </a:solidFi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cxnSp>
        <p:nvCxnSpPr>
          <p:cNvPr id="6" name="直接连接符 24">
            <a:extLst>
              <a:ext uri="{FF2B5EF4-FFF2-40B4-BE49-F238E27FC236}">
                <a16:creationId xmlns:a16="http://schemas.microsoft.com/office/drawing/2014/main" id="{C1942919-E2AA-9144-9848-EF0AF6C4B994}"/>
              </a:ext>
            </a:extLst>
          </p:cNvPr>
          <p:cNvCxnSpPr>
            <a:cxnSpLocks/>
          </p:cNvCxnSpPr>
          <p:nvPr userDrawn="1"/>
        </p:nvCxnSpPr>
        <p:spPr>
          <a:xfrm>
            <a:off x="923477" y="801349"/>
            <a:ext cx="10910714" cy="0"/>
          </a:xfrm>
          <a:prstGeom prst="line">
            <a:avLst/>
          </a:prstGeom>
          <a:noFill/>
          <a:ln w="12700" cap="flat" cmpd="sng" algn="ctr">
            <a:solidFill>
              <a:schemeClr val="bg1">
                <a:lumMod val="65000"/>
              </a:schemeClr>
            </a:solidFill>
            <a:prstDash val="solid"/>
            <a:miter lim="800000"/>
          </a:ln>
          <a:effectLst/>
        </p:spPr>
      </p:cxnSp>
      <p:pic>
        <p:nvPicPr>
          <p:cNvPr id="7" name="图片 6">
            <a:extLst>
              <a:ext uri="{FF2B5EF4-FFF2-40B4-BE49-F238E27FC236}">
                <a16:creationId xmlns:a16="http://schemas.microsoft.com/office/drawing/2014/main" id="{7ED7C839-2291-4446-A47F-F7E8955E03CF}"/>
              </a:ext>
            </a:extLst>
          </p:cNvPr>
          <p:cNvPicPr>
            <a:picLocks noChangeAspect="1"/>
          </p:cNvPicPr>
          <p:nvPr userDrawn="1"/>
        </p:nvPicPr>
        <p:blipFill>
          <a:blip r:embed="rId2"/>
          <a:stretch>
            <a:fillRect/>
          </a:stretch>
        </p:blipFill>
        <p:spPr>
          <a:xfrm>
            <a:off x="225546" y="136525"/>
            <a:ext cx="697931" cy="708097"/>
          </a:xfrm>
          <a:prstGeom prst="rect">
            <a:avLst/>
          </a:prstGeom>
          <a:noFill/>
          <a:ln>
            <a:noFill/>
          </a:ln>
          <a:effectLst>
            <a:reflection blurRad="6350" stA="50000" endA="300" endPos="38500" dist="50800" dir="5400000" sy="-100000" algn="bl" rotWithShape="0"/>
          </a:effectLst>
        </p:spPr>
      </p:pic>
    </p:spTree>
    <p:extLst>
      <p:ext uri="{BB962C8B-B14F-4D97-AF65-F5344CB8AC3E}">
        <p14:creationId xmlns:p14="http://schemas.microsoft.com/office/powerpoint/2010/main" val="10246366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05B155A-6C3F-4654-B89E-25DB213E399B}" type="datetimeFigureOut">
              <a:rPr lang="zh-CN" altLang="en-US" smtClean="0"/>
              <a:t>2020/12/12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15CE2E0-6DDF-4FAE-9DBA-F1C48BF5C133}" type="slidenum">
              <a:rPr lang="zh-CN" altLang="en-US" smtClean="0"/>
              <a:t>‹#›</a:t>
            </a:fld>
            <a:endParaRPr lang="zh-CN" altLang="en-US"/>
          </a:p>
        </p:txBody>
      </p:sp>
    </p:spTree>
    <p:extLst>
      <p:ext uri="{BB962C8B-B14F-4D97-AF65-F5344CB8AC3E}">
        <p14:creationId xmlns:p14="http://schemas.microsoft.com/office/powerpoint/2010/main" val="31924235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Blank">
    <p:spTree>
      <p:nvGrpSpPr>
        <p:cNvPr id="1" name=""/>
        <p:cNvGrpSpPr/>
        <p:nvPr/>
      </p:nvGrpSpPr>
      <p:grpSpPr>
        <a:xfrm>
          <a:off x="0" y="0"/>
          <a:ext cx="0" cy="0"/>
          <a:chOff x="0" y="0"/>
          <a:chExt cx="0" cy="0"/>
        </a:xfrm>
      </p:grpSpPr>
      <p:sp>
        <p:nvSpPr>
          <p:cNvPr id="2" name="矩形 1">
            <a:hlinkClick r:id="rId2"/>
          </p:cNvPr>
          <p:cNvSpPr/>
          <p:nvPr userDrawn="1"/>
        </p:nvSpPr>
        <p:spPr bwMode="auto">
          <a:xfrm>
            <a:off x="0" y="0"/>
            <a:ext cx="12192000" cy="6858000"/>
          </a:xfrm>
          <a:prstGeom prst="rect">
            <a:avLst/>
          </a:prstGeom>
          <a:noFill/>
          <a:ln>
            <a:solidFill>
              <a:schemeClr val="tx1">
                <a:alpha val="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noAutofit/>
          </a:bodyPr>
          <a:lstStyle/>
          <a:p>
            <a:pPr algn="ctr" defTabSz="913765" fontAlgn="base">
              <a:lnSpc>
                <a:spcPct val="90000"/>
              </a:lnSpc>
              <a:spcBef>
                <a:spcPct val="0"/>
              </a:spcBef>
              <a:spcAft>
                <a:spcPct val="0"/>
              </a:spcAft>
            </a:pPr>
            <a:endParaRPr lang="zh-CN" altLang="en-US" sz="2355" dirty="0" err="1">
              <a:gradFill>
                <a:gsLst>
                  <a:gs pos="0">
                    <a:srgbClr val="FFFFFF"/>
                  </a:gs>
                  <a:gs pos="100000">
                    <a:srgbClr val="FFFFFF"/>
                  </a:gs>
                </a:gsLst>
                <a:lin ang="5400000" scaled="0"/>
              </a:gradFill>
              <a:latin typeface="华文细黑" panose="02010600040101010101" pitchFamily="2" charset="-122"/>
              <a:ea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40154995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3689550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A04EDDA3-E2AB-904A-BB85-4CC282BF9173}"/>
              </a:ext>
            </a:extLst>
          </p:cNvPr>
          <p:cNvSpPr/>
          <p:nvPr userDrawn="1"/>
        </p:nvSpPr>
        <p:spPr>
          <a:xfrm>
            <a:off x="3503376" y="1836078"/>
            <a:ext cx="8688625" cy="279632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Arial"/>
              <a:ea typeface="微软雅黑 Light"/>
              <a:cs typeface="+mn-cs"/>
            </a:endParaRPr>
          </a:p>
        </p:txBody>
      </p:sp>
      <p:sp>
        <p:nvSpPr>
          <p:cNvPr id="14" name="矩形 13">
            <a:extLst>
              <a:ext uri="{FF2B5EF4-FFF2-40B4-BE49-F238E27FC236}">
                <a16:creationId xmlns:a16="http://schemas.microsoft.com/office/drawing/2014/main" id="{F51A0AAD-98DC-B248-9BA5-E40C2E1B5E7E}"/>
              </a:ext>
            </a:extLst>
          </p:cNvPr>
          <p:cNvSpPr/>
          <p:nvPr userDrawn="1"/>
        </p:nvSpPr>
        <p:spPr>
          <a:xfrm>
            <a:off x="4815704" y="1481206"/>
            <a:ext cx="7376296" cy="354873"/>
          </a:xfrm>
          <a:prstGeom prst="rect">
            <a:avLst/>
          </a:prstGeom>
          <a:pattFill prst="ltUpDiag">
            <a:fgClr>
              <a:schemeClr val="accent1"/>
            </a:fgClr>
            <a:bgClr>
              <a:srgbClr val="E8E8E6"/>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FFFFFF"/>
              </a:solidFill>
              <a:effectLst/>
              <a:uLnTx/>
              <a:uFillTx/>
              <a:latin typeface="Arial"/>
              <a:ea typeface="微软雅黑 Light"/>
              <a:cs typeface="+mn-cs"/>
            </a:endParaRPr>
          </a:p>
        </p:txBody>
      </p:sp>
      <p:pic>
        <p:nvPicPr>
          <p:cNvPr id="15" name="Picture 3">
            <a:extLst>
              <a:ext uri="{FF2B5EF4-FFF2-40B4-BE49-F238E27FC236}">
                <a16:creationId xmlns:a16="http://schemas.microsoft.com/office/drawing/2014/main" id="{9FD70DE7-28CD-E242-B63B-A52835CB7364}"/>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1088" y="1488810"/>
            <a:ext cx="4835696" cy="3143587"/>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ctrTitle"/>
          </p:nvPr>
        </p:nvSpPr>
        <p:spPr>
          <a:xfrm>
            <a:off x="5087756" y="2486887"/>
            <a:ext cx="6923430" cy="1470025"/>
          </a:xfrm>
          <a:prstGeom prst="rect">
            <a:avLst/>
          </a:prstGeom>
        </p:spPr>
        <p:txBody>
          <a:bodyPr/>
          <a:lstStyle>
            <a:lvl1pPr>
              <a:defRPr b="1">
                <a:solidFill>
                  <a:schemeClr val="bg1"/>
                </a:solidFill>
                <a:latin typeface="Microsoft YaHei" panose="020B0503020204020204" pitchFamily="34" charset="-122"/>
                <a:ea typeface="Microsoft YaHei" panose="020B0503020204020204" pitchFamily="34" charset="-122"/>
              </a:defRPr>
            </a:lvl1pPr>
          </a:lstStyle>
          <a:p>
            <a:r>
              <a:rPr lang="zh-CN" altLang="en-US" dirty="0"/>
              <a:t>单击此处编辑母版标题样式</a:t>
            </a:r>
          </a:p>
        </p:txBody>
      </p:sp>
      <p:sp>
        <p:nvSpPr>
          <p:cNvPr id="3" name="副标题 2"/>
          <p:cNvSpPr>
            <a:spLocks noGrp="1"/>
          </p:cNvSpPr>
          <p:nvPr>
            <p:ph type="subTitle" idx="1"/>
          </p:nvPr>
        </p:nvSpPr>
        <p:spPr>
          <a:xfrm>
            <a:off x="5258597" y="5194231"/>
            <a:ext cx="6581747" cy="365125"/>
          </a:xfrm>
          <a:prstGeom prst="rect">
            <a:avLst/>
          </a:prstGeom>
        </p:spPr>
        <p:txBody>
          <a:bodyPr>
            <a:normAutofit/>
          </a:bodyPr>
          <a:lstStyle>
            <a:lvl1pPr marL="0" indent="0" algn="ctr">
              <a:buNone/>
              <a:defRPr sz="2400">
                <a:solidFill>
                  <a:schemeClr val="tx1">
                    <a:lumMod val="85000"/>
                    <a:lumOff val="15000"/>
                  </a:schemeClr>
                </a:solidFill>
                <a:latin typeface="Microsoft YaHei" panose="020B0503020204020204" pitchFamily="34" charset="-122"/>
                <a:ea typeface="Microsoft YaHei" panose="020B0503020204020204" pitchFamily="34" charset="-122"/>
              </a:defRPr>
            </a:lvl1pPr>
            <a:lvl2pPr marL="609600" indent="0" algn="ctr">
              <a:buNone/>
              <a:defRPr>
                <a:solidFill>
                  <a:schemeClr val="tx1">
                    <a:tint val="75000"/>
                  </a:schemeClr>
                </a:solidFill>
              </a:defRPr>
            </a:lvl2pPr>
            <a:lvl3pPr marL="1219200" indent="0" algn="ctr">
              <a:buNone/>
              <a:defRPr>
                <a:solidFill>
                  <a:schemeClr val="tx1">
                    <a:tint val="75000"/>
                  </a:schemeClr>
                </a:solidFill>
              </a:defRPr>
            </a:lvl3pPr>
            <a:lvl4pPr marL="1828800" indent="0" algn="ctr">
              <a:buNone/>
              <a:defRPr>
                <a:solidFill>
                  <a:schemeClr val="tx1">
                    <a:tint val="75000"/>
                  </a:schemeClr>
                </a:solidFill>
              </a:defRPr>
            </a:lvl4pPr>
            <a:lvl5pPr marL="2438400" indent="0" algn="ctr">
              <a:buNone/>
              <a:defRPr>
                <a:solidFill>
                  <a:schemeClr val="tx1">
                    <a:tint val="75000"/>
                  </a:schemeClr>
                </a:solidFill>
              </a:defRPr>
            </a:lvl5pPr>
            <a:lvl6pPr marL="3048000" indent="0" algn="ctr">
              <a:buNone/>
              <a:defRPr>
                <a:solidFill>
                  <a:schemeClr val="tx1">
                    <a:tint val="75000"/>
                  </a:schemeClr>
                </a:solidFill>
              </a:defRPr>
            </a:lvl6pPr>
            <a:lvl7pPr marL="3657600" indent="0" algn="ctr">
              <a:buNone/>
              <a:defRPr>
                <a:solidFill>
                  <a:schemeClr val="tx1">
                    <a:tint val="75000"/>
                  </a:schemeClr>
                </a:solidFill>
              </a:defRPr>
            </a:lvl7pPr>
            <a:lvl8pPr marL="4267200" indent="0" algn="ctr">
              <a:buNone/>
              <a:defRPr>
                <a:solidFill>
                  <a:schemeClr val="tx1">
                    <a:tint val="75000"/>
                  </a:schemeClr>
                </a:solidFill>
              </a:defRPr>
            </a:lvl8pPr>
            <a:lvl9pPr marL="4876800" indent="0" algn="ctr">
              <a:buNone/>
              <a:defRPr>
                <a:solidFill>
                  <a:schemeClr val="tx1">
                    <a:tint val="75000"/>
                  </a:schemeClr>
                </a:solidFill>
              </a:defRPr>
            </a:lvl9pPr>
          </a:lstStyle>
          <a:p>
            <a:r>
              <a:rPr lang="zh-CN" altLang="en-US" dirty="0"/>
              <a:t>单击此处编辑母版副标题样式</a:t>
            </a:r>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5E137E13-6931-4ECB-BB5B-849FB74182C0}" type="datetimeFigureOut">
              <a:rPr lang="zh-CN" altLang="en-US" smtClean="0"/>
              <a:t>2020/12/12</a:t>
            </a:fld>
            <a:endParaRPr lang="zh-CN" altLang="en-US"/>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23CBF4B4-C160-4F55-AC7D-1C8FF5BA05FA}" type="slidenum">
              <a:rPr lang="zh-CN" altLang="en-US" smtClean="0"/>
              <a:t>‹#›</a:t>
            </a:fld>
            <a:endParaRPr lang="zh-CN" altLang="en-US"/>
          </a:p>
        </p:txBody>
      </p:sp>
    </p:spTree>
    <p:extLst>
      <p:ext uri="{BB962C8B-B14F-4D97-AF65-F5344CB8AC3E}">
        <p14:creationId xmlns:p14="http://schemas.microsoft.com/office/powerpoint/2010/main" val="138156813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5B155A-6C3F-4654-B89E-25DB213E399B}" type="datetimeFigureOut">
              <a:rPr lang="zh-CN" altLang="en-US" smtClean="0"/>
              <a:t>2020/12/12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15CE2E0-6DDF-4FAE-9DBA-F1C48BF5C133}" type="slidenum">
              <a:rPr lang="zh-CN" altLang="en-US" smtClean="0"/>
              <a:t>‹#›</a:t>
            </a:fld>
            <a:endParaRPr lang="zh-CN" altLang="en-US"/>
          </a:p>
        </p:txBody>
      </p:sp>
    </p:spTree>
    <p:extLst>
      <p:ext uri="{BB962C8B-B14F-4D97-AF65-F5344CB8AC3E}">
        <p14:creationId xmlns:p14="http://schemas.microsoft.com/office/powerpoint/2010/main" val="621204422"/>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4.png"/></Relationships>
</file>

<file path=ppt/slides/_rels/slide1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png"/><Relationship Id="rId1" Type="http://schemas.openxmlformats.org/officeDocument/2006/relationships/slideLayout" Target="../slideLayouts/slideLayout1.xml"/><Relationship Id="rId5" Type="http://schemas.openxmlformats.org/officeDocument/2006/relationships/image" Target="../media/image68.png"/><Relationship Id="rId4" Type="http://schemas.openxmlformats.org/officeDocument/2006/relationships/image" Target="../media/image67.png"/></Relationships>
</file>

<file path=ppt/slides/_rels/slide1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0.png"/><Relationship Id="rId7" Type="http://schemas.openxmlformats.org/officeDocument/2006/relationships/image" Target="../media/image74.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9" Type="http://schemas.openxmlformats.org/officeDocument/2006/relationships/image" Target="../media/image7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wmf"/></Relationships>
</file>

<file path=ppt/slides/_rels/slide19.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82.emf"/><Relationship Id="rId3" Type="http://schemas.openxmlformats.org/officeDocument/2006/relationships/tags" Target="../tags/tag10.xml"/><Relationship Id="rId7"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tags" Target="../tags/tag13.xml"/><Relationship Id="rId5" Type="http://schemas.openxmlformats.org/officeDocument/2006/relationships/tags" Target="../tags/tag12.xml"/><Relationship Id="rId4" Type="http://schemas.openxmlformats.org/officeDocument/2006/relationships/tags" Target="../tags/tag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83.emf"/><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85.tiff"/><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86.tiff"/><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88.tiff"/><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32.xml.rels><?xml version="1.0" encoding="UTF-8" standalone="yes"?>
<Relationships xmlns="http://schemas.openxmlformats.org/package/2006/relationships"><Relationship Id="rId2" Type="http://schemas.openxmlformats.org/officeDocument/2006/relationships/image" Target="../media/image92.tiff"/><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94.tmp"/><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emf"/><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98.emf"/><Relationship Id="rId5" Type="http://schemas.openxmlformats.org/officeDocument/2006/relationships/image" Target="../media/image97.emf"/><Relationship Id="rId4" Type="http://schemas.openxmlformats.org/officeDocument/2006/relationships/image" Target="../media/image96.emf"/></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7" Type="http://schemas.openxmlformats.org/officeDocument/2006/relationships/image" Target="../media/image101.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00.emf"/><Relationship Id="rId4" Type="http://schemas.openxmlformats.org/officeDocument/2006/relationships/oleObject" Target="../embeddings/oleObject1.bin"/></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17.xml"/><Relationship Id="rId1" Type="http://schemas.openxmlformats.org/officeDocument/2006/relationships/slideLayout" Target="../slideLayouts/slideLayout1.xml"/><Relationship Id="rId6" Type="http://schemas.openxmlformats.org/officeDocument/2006/relationships/image" Target="../media/image105.tiff"/><Relationship Id="rId5" Type="http://schemas.openxmlformats.org/officeDocument/2006/relationships/image" Target="../media/image104.tiff"/><Relationship Id="rId4" Type="http://schemas.openxmlformats.org/officeDocument/2006/relationships/image" Target="../media/image103.tiff"/></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jpeg"/><Relationship Id="rId7" Type="http://schemas.openxmlformats.org/officeDocument/2006/relationships/image" Target="../media/image112.jpeg"/><Relationship Id="rId2" Type="http://schemas.openxmlformats.org/officeDocument/2006/relationships/image" Target="../media/image107.jpeg"/><Relationship Id="rId1" Type="http://schemas.openxmlformats.org/officeDocument/2006/relationships/slideLayout" Target="../slideLayouts/slideLayout1.xml"/><Relationship Id="rId6" Type="http://schemas.openxmlformats.org/officeDocument/2006/relationships/image" Target="../media/image111.jpeg"/><Relationship Id="rId5" Type="http://schemas.openxmlformats.org/officeDocument/2006/relationships/image" Target="../media/image110.jpeg"/><Relationship Id="rId4" Type="http://schemas.openxmlformats.org/officeDocument/2006/relationships/image" Target="../media/image109.jpeg"/><Relationship Id="rId9" Type="http://schemas.openxmlformats.org/officeDocument/2006/relationships/image" Target="../media/image114.png"/></Relationships>
</file>

<file path=ppt/slides/_rels/slide4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1.xml"/><Relationship Id="rId5" Type="http://schemas.openxmlformats.org/officeDocument/2006/relationships/image" Target="../media/image118.png"/><Relationship Id="rId4" Type="http://schemas.openxmlformats.org/officeDocument/2006/relationships/image" Target="../media/image11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2.tiff"/><Relationship Id="rId18" Type="http://schemas.openxmlformats.org/officeDocument/2006/relationships/image" Target="../media/image17.png"/><Relationship Id="rId3" Type="http://schemas.openxmlformats.org/officeDocument/2006/relationships/image" Target="../media/image3.png"/><Relationship Id="rId21" Type="http://schemas.openxmlformats.org/officeDocument/2006/relationships/image" Target="../media/image20.tiff"/><Relationship Id="rId7" Type="http://schemas.openxmlformats.org/officeDocument/2006/relationships/image" Target="../media/image7.jpeg"/><Relationship Id="rId12" Type="http://schemas.openxmlformats.org/officeDocument/2006/relationships/image" Target="../media/image11.tiff"/><Relationship Id="rId17" Type="http://schemas.openxmlformats.org/officeDocument/2006/relationships/image" Target="../media/image16.png"/><Relationship Id="rId2" Type="http://schemas.openxmlformats.org/officeDocument/2006/relationships/notesSlide" Target="../notesSlides/notesSlide4.xml"/><Relationship Id="rId16" Type="http://schemas.openxmlformats.org/officeDocument/2006/relationships/image" Target="../media/image15.png"/><Relationship Id="rId20" Type="http://schemas.openxmlformats.org/officeDocument/2006/relationships/image" Target="../media/image19.tiff"/><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0.jpg"/><Relationship Id="rId5" Type="http://schemas.openxmlformats.org/officeDocument/2006/relationships/image" Target="../media/image5.png"/><Relationship Id="rId15" Type="http://schemas.openxmlformats.org/officeDocument/2006/relationships/image" Target="../media/image14.tiff"/><Relationship Id="rId10" Type="http://schemas.microsoft.com/office/2007/relationships/hdphoto" Target="../media/hdphoto1.wdp"/><Relationship Id="rId19" Type="http://schemas.openxmlformats.org/officeDocument/2006/relationships/image" Target="../media/image18.tiff"/><Relationship Id="rId4" Type="http://schemas.openxmlformats.org/officeDocument/2006/relationships/image" Target="../media/image4.png"/><Relationship Id="rId9" Type="http://schemas.openxmlformats.org/officeDocument/2006/relationships/image" Target="../media/image9.png"/><Relationship Id="rId14" Type="http://schemas.openxmlformats.org/officeDocument/2006/relationships/image" Target="../media/image13.tiff"/><Relationship Id="rId22" Type="http://schemas.openxmlformats.org/officeDocument/2006/relationships/image" Target="../media/image21.tiff"/></Relationships>
</file>

<file path=ppt/slides/_rels/slide5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1.xml"/><Relationship Id="rId4" Type="http://schemas.openxmlformats.org/officeDocument/2006/relationships/image" Target="../media/image12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emf"/><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126.png"/><Relationship Id="rId5" Type="http://schemas.openxmlformats.org/officeDocument/2006/relationships/image" Target="../media/image128.png"/><Relationship Id="rId4" Type="http://schemas.openxmlformats.org/officeDocument/2006/relationships/image" Target="../media/image125.emf"/></Relationships>
</file>

<file path=ppt/slides/_rels/slide56.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7.emf"/><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57.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29.jpeg"/><Relationship Id="rId1" Type="http://schemas.openxmlformats.org/officeDocument/2006/relationships/slideLayout" Target="../slideLayouts/slideLayout1.xml"/><Relationship Id="rId5" Type="http://schemas.openxmlformats.org/officeDocument/2006/relationships/image" Target="../media/image128.png"/><Relationship Id="rId4" Type="http://schemas.openxmlformats.org/officeDocument/2006/relationships/image" Target="../media/image125.emf"/></Relationships>
</file>

<file path=ppt/slides/_rels/slide58.xml.rels><?xml version="1.0" encoding="UTF-8" standalone="yes"?>
<Relationships xmlns="http://schemas.openxmlformats.org/package/2006/relationships"><Relationship Id="rId3" Type="http://schemas.openxmlformats.org/officeDocument/2006/relationships/image" Target="../media/image125.emf"/><Relationship Id="rId2" Type="http://schemas.openxmlformats.org/officeDocument/2006/relationships/image" Target="../media/image127.emf"/><Relationship Id="rId1" Type="http://schemas.openxmlformats.org/officeDocument/2006/relationships/slideLayout" Target="../slideLayouts/slideLayout1.xml"/><Relationship Id="rId5" Type="http://schemas.openxmlformats.org/officeDocument/2006/relationships/image" Target="../media/image130.png"/><Relationship Id="rId4" Type="http://schemas.openxmlformats.org/officeDocument/2006/relationships/image" Target="../media/image128.png"/></Relationships>
</file>

<file path=ppt/slides/_rels/slide59.xml.rels><?xml version="1.0" encoding="UTF-8" standalone="yes"?>
<Relationships xmlns="http://schemas.openxmlformats.org/package/2006/relationships"><Relationship Id="rId3" Type="http://schemas.openxmlformats.org/officeDocument/2006/relationships/image" Target="../media/image127.emf"/><Relationship Id="rId2" Type="http://schemas.openxmlformats.org/officeDocument/2006/relationships/image" Target="../media/image131.png"/><Relationship Id="rId1" Type="http://schemas.openxmlformats.org/officeDocument/2006/relationships/slideLayout" Target="../slideLayouts/slideLayout1.xml"/><Relationship Id="rId5" Type="http://schemas.openxmlformats.org/officeDocument/2006/relationships/image" Target="../media/image128.png"/><Relationship Id="rId4" Type="http://schemas.openxmlformats.org/officeDocument/2006/relationships/image" Target="../media/image125.emf"/></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29.png"/><Relationship Id="rId18" Type="http://schemas.openxmlformats.org/officeDocument/2006/relationships/image" Target="../media/image34.png"/><Relationship Id="rId26" Type="http://schemas.openxmlformats.org/officeDocument/2006/relationships/image" Target="../media/image40.jpeg"/><Relationship Id="rId3" Type="http://schemas.openxmlformats.org/officeDocument/2006/relationships/image" Target="../media/image22.png"/><Relationship Id="rId21" Type="http://schemas.openxmlformats.org/officeDocument/2006/relationships/hyperlink" Target="http://images.google.com/imgres?imgurl=http://www.wpclipart.com/telephone/telephone_cartoon.png&amp;imgrefurl=http://policeonthescene.libsyn.com/&amp;h=264&amp;w=270&amp;sz=37&amp;hl=en&amp;start=8&amp;tbnid=8sTVCGh5uzf1gM:&amp;tbnh=110&amp;tbnw=113&amp;prev=/images?q=telephone&amp;gbv=2&amp;hl=en" TargetMode="External"/><Relationship Id="rId7" Type="http://schemas.openxmlformats.org/officeDocument/2006/relationships/hyperlink" Target="http://www.facebook.com/r.php" TargetMode="External"/><Relationship Id="rId12" Type="http://schemas.openxmlformats.org/officeDocument/2006/relationships/image" Target="../media/image28.jpeg"/><Relationship Id="rId17" Type="http://schemas.openxmlformats.org/officeDocument/2006/relationships/image" Target="../media/image33.png"/><Relationship Id="rId25" Type="http://schemas.openxmlformats.org/officeDocument/2006/relationships/image" Target="../media/image39.png"/><Relationship Id="rId2" Type="http://schemas.openxmlformats.org/officeDocument/2006/relationships/notesSlide" Target="../notesSlides/notesSlide5.xml"/><Relationship Id="rId16" Type="http://schemas.openxmlformats.org/officeDocument/2006/relationships/image" Target="../media/image32.jpeg"/><Relationship Id="rId20" Type="http://schemas.openxmlformats.org/officeDocument/2006/relationships/image" Target="../media/image36.jpeg"/><Relationship Id="rId29"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24.jpeg"/><Relationship Id="rId11" Type="http://schemas.openxmlformats.org/officeDocument/2006/relationships/image" Target="../media/image27.jpeg"/><Relationship Id="rId24" Type="http://schemas.openxmlformats.org/officeDocument/2006/relationships/image" Target="../media/image38.jpeg"/><Relationship Id="rId5" Type="http://schemas.openxmlformats.org/officeDocument/2006/relationships/hyperlink" Target="http://images.google.com/imgres?imgurl=http://www.uberreview.com/wp-content/uploads/youtube_logo.jpg&amp;imgrefurl=http://current.com/items/88859385_youtube_criticised_for_gang_rape_video&amp;h=450&amp;w=600&amp;sz=27&amp;hl=en&amp;start=18&amp;tbnid=uG9PhuBLX4dJJM:&amp;tbnh=101&amp;tbnw=135&amp;prev=/images?q=youtube&amp;gbv=2&amp;hl=en" TargetMode="External"/><Relationship Id="rId15" Type="http://schemas.openxmlformats.org/officeDocument/2006/relationships/image" Target="../media/image31.jpeg"/><Relationship Id="rId23" Type="http://schemas.openxmlformats.org/officeDocument/2006/relationships/hyperlink" Target="http://images.google.com/imgres?imgurl=http://rtmulcahy.files.wordpress.com/2007/06/cellphone.gif&amp;imgrefurl=http://rtmulcahy.wordpress.com/2007/06/&amp;h=360&amp;w=334&amp;sz=36&amp;hl=en&amp;start=1&amp;tbnid=xT9wMZ61r7KFCM:&amp;tbnh=121&amp;tbnw=112&amp;prev=/images?q=cell+phone&amp;gbv=2&amp;hl=en" TargetMode="External"/><Relationship Id="rId28" Type="http://schemas.openxmlformats.org/officeDocument/2006/relationships/image" Target="../media/image42.jpeg"/><Relationship Id="rId10" Type="http://schemas.openxmlformats.org/officeDocument/2006/relationships/image" Target="../media/image26.png"/><Relationship Id="rId19" Type="http://schemas.openxmlformats.org/officeDocument/2006/relationships/image" Target="../media/image35.jpeg"/><Relationship Id="rId31" Type="http://schemas.openxmlformats.org/officeDocument/2006/relationships/image" Target="../media/image45.png"/><Relationship Id="rId4" Type="http://schemas.openxmlformats.org/officeDocument/2006/relationships/image" Target="../media/image23.jpeg"/><Relationship Id="rId9" Type="http://schemas.openxmlformats.org/officeDocument/2006/relationships/hyperlink" Target="http://www.ebay.com/" TargetMode="External"/><Relationship Id="rId14" Type="http://schemas.openxmlformats.org/officeDocument/2006/relationships/image" Target="../media/image30.jpeg"/><Relationship Id="rId22" Type="http://schemas.openxmlformats.org/officeDocument/2006/relationships/image" Target="../media/image37.jpeg"/><Relationship Id="rId27" Type="http://schemas.openxmlformats.org/officeDocument/2006/relationships/image" Target="../media/image41.jpeg"/><Relationship Id="rId30" Type="http://schemas.openxmlformats.org/officeDocument/2006/relationships/image" Target="../media/image44.png"/></Relationships>
</file>

<file path=ppt/slides/_rels/slide6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133.tiff"/></Relationships>
</file>

<file path=ppt/slides/_rels/slide61.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image" Target="../media/image135.tif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emf"/><Relationship Id="rId1" Type="http://schemas.openxmlformats.org/officeDocument/2006/relationships/slideLayout" Target="../slideLayouts/slideLayout1.xml"/><Relationship Id="rId4" Type="http://schemas.openxmlformats.org/officeDocument/2006/relationships/image" Target="../media/image138.png"/></Relationships>
</file>

<file path=ppt/slides/_rels/slide6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jpeg"/><Relationship Id="rId1" Type="http://schemas.openxmlformats.org/officeDocument/2006/relationships/slideLayout" Target="../slideLayouts/slideLayout1.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jpeg"/><Relationship Id="rId9" Type="http://schemas.openxmlformats.org/officeDocument/2006/relationships/image" Target="../media/image146.png"/></Relationships>
</file>

<file path=ppt/slides/_rels/slide6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8" Type="http://schemas.openxmlformats.org/officeDocument/2006/relationships/image" Target="../media/image155.jpeg"/><Relationship Id="rId13" Type="http://schemas.openxmlformats.org/officeDocument/2006/relationships/image" Target="../media/image149.png"/><Relationship Id="rId3" Type="http://schemas.openxmlformats.org/officeDocument/2006/relationships/image" Target="../media/image150.png"/><Relationship Id="rId7" Type="http://schemas.openxmlformats.org/officeDocument/2006/relationships/image" Target="../media/image154.png"/><Relationship Id="rId12" Type="http://schemas.openxmlformats.org/officeDocument/2006/relationships/oleObject" Target="../embeddings/oleObject3.bin"/><Relationship Id="rId17" Type="http://schemas.openxmlformats.org/officeDocument/2006/relationships/image" Target="../media/image162.png"/><Relationship Id="rId2" Type="http://schemas.openxmlformats.org/officeDocument/2006/relationships/slideLayout" Target="../slideLayouts/slideLayout1.xml"/><Relationship Id="rId16" Type="http://schemas.openxmlformats.org/officeDocument/2006/relationships/image" Target="../media/image161.jpeg"/><Relationship Id="rId1" Type="http://schemas.openxmlformats.org/officeDocument/2006/relationships/vmlDrawing" Target="../drawings/vmlDrawing2.vml"/><Relationship Id="rId6" Type="http://schemas.openxmlformats.org/officeDocument/2006/relationships/image" Target="../media/image153.jpeg"/><Relationship Id="rId11" Type="http://schemas.openxmlformats.org/officeDocument/2006/relationships/image" Target="../media/image158.wmf"/><Relationship Id="rId5" Type="http://schemas.openxmlformats.org/officeDocument/2006/relationships/image" Target="../media/image152.jpeg"/><Relationship Id="rId15" Type="http://schemas.openxmlformats.org/officeDocument/2006/relationships/image" Target="../media/image160.jpeg"/><Relationship Id="rId10" Type="http://schemas.openxmlformats.org/officeDocument/2006/relationships/image" Target="../media/image157.jpeg"/><Relationship Id="rId4" Type="http://schemas.openxmlformats.org/officeDocument/2006/relationships/image" Target="../media/image151.jpeg"/><Relationship Id="rId9" Type="http://schemas.openxmlformats.org/officeDocument/2006/relationships/image" Target="../media/image156.png"/><Relationship Id="rId14" Type="http://schemas.openxmlformats.org/officeDocument/2006/relationships/image" Target="../media/image159.jpeg"/></Relationships>
</file>

<file path=ppt/slides/_rels/slide68.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emf"/><Relationship Id="rId1" Type="http://schemas.openxmlformats.org/officeDocument/2006/relationships/slideLayout" Target="../slideLayouts/slideLayout1.xml"/><Relationship Id="rId6" Type="http://schemas.openxmlformats.org/officeDocument/2006/relationships/image" Target="../media/image168.emf"/><Relationship Id="rId5" Type="http://schemas.openxmlformats.org/officeDocument/2006/relationships/image" Target="../media/image167.png"/><Relationship Id="rId4" Type="http://schemas.openxmlformats.org/officeDocument/2006/relationships/image" Target="../media/image166.png"/></Relationships>
</file>

<file path=ppt/slides/_rels/slide7.xml.rels><?xml version="1.0" encoding="UTF-8" standalone="yes"?>
<Relationships xmlns="http://schemas.openxmlformats.org/package/2006/relationships"><Relationship Id="rId8" Type="http://schemas.openxmlformats.org/officeDocument/2006/relationships/slideLayout" Target="../slideLayouts/slideLayout1.xml"/><Relationship Id="rId13" Type="http://schemas.openxmlformats.org/officeDocument/2006/relationships/image" Target="../media/image49.png"/><Relationship Id="rId18" Type="http://schemas.openxmlformats.org/officeDocument/2006/relationships/image" Target="../media/image53.png"/><Relationship Id="rId3" Type="http://schemas.openxmlformats.org/officeDocument/2006/relationships/tags" Target="../tags/tag3.xml"/><Relationship Id="rId21" Type="http://schemas.openxmlformats.org/officeDocument/2006/relationships/image" Target="../media/image56.png"/><Relationship Id="rId7" Type="http://schemas.openxmlformats.org/officeDocument/2006/relationships/tags" Target="../tags/tag7.xml"/><Relationship Id="rId12" Type="http://schemas.openxmlformats.org/officeDocument/2006/relationships/image" Target="../media/image48.png"/><Relationship Id="rId17" Type="http://schemas.microsoft.com/office/2007/relationships/hdphoto" Target="../media/hdphoto2.wdp"/><Relationship Id="rId25" Type="http://schemas.openxmlformats.org/officeDocument/2006/relationships/image" Target="../media/image60.png"/><Relationship Id="rId2" Type="http://schemas.openxmlformats.org/officeDocument/2006/relationships/tags" Target="../tags/tag2.xml"/><Relationship Id="rId16" Type="http://schemas.openxmlformats.org/officeDocument/2006/relationships/image" Target="../media/image52.png"/><Relationship Id="rId20" Type="http://schemas.openxmlformats.org/officeDocument/2006/relationships/image" Target="../media/image55.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47.png"/><Relationship Id="rId24" Type="http://schemas.openxmlformats.org/officeDocument/2006/relationships/image" Target="../media/image59.png"/><Relationship Id="rId5" Type="http://schemas.openxmlformats.org/officeDocument/2006/relationships/tags" Target="../tags/tag5.xml"/><Relationship Id="rId15" Type="http://schemas.openxmlformats.org/officeDocument/2006/relationships/image" Target="../media/image51.tiff"/><Relationship Id="rId23" Type="http://schemas.openxmlformats.org/officeDocument/2006/relationships/image" Target="../media/image58.png"/><Relationship Id="rId10" Type="http://schemas.openxmlformats.org/officeDocument/2006/relationships/image" Target="../media/image46.png"/><Relationship Id="rId19" Type="http://schemas.openxmlformats.org/officeDocument/2006/relationships/image" Target="../media/image54.png"/><Relationship Id="rId4" Type="http://schemas.openxmlformats.org/officeDocument/2006/relationships/tags" Target="../tags/tag4.xml"/><Relationship Id="rId9" Type="http://schemas.openxmlformats.org/officeDocument/2006/relationships/notesSlide" Target="../notesSlides/notesSlide6.xml"/><Relationship Id="rId14" Type="http://schemas.openxmlformats.org/officeDocument/2006/relationships/image" Target="../media/image50.png"/><Relationship Id="rId22" Type="http://schemas.openxmlformats.org/officeDocument/2006/relationships/image" Target="../media/image57.png"/></Relationships>
</file>

<file path=ppt/slides/_rels/slide70.xml.rels><?xml version="1.0" encoding="UTF-8" standalone="yes"?>
<Relationships xmlns="http://schemas.openxmlformats.org/package/2006/relationships"><Relationship Id="rId3" Type="http://schemas.openxmlformats.org/officeDocument/2006/relationships/image" Target="../media/image164.emf"/><Relationship Id="rId2" Type="http://schemas.openxmlformats.org/officeDocument/2006/relationships/image" Target="../media/image168.emf"/><Relationship Id="rId1" Type="http://schemas.openxmlformats.org/officeDocument/2006/relationships/slideLayout" Target="../slideLayouts/slideLayout1.xml"/><Relationship Id="rId6" Type="http://schemas.openxmlformats.org/officeDocument/2006/relationships/image" Target="../media/image169.emf"/><Relationship Id="rId5" Type="http://schemas.openxmlformats.org/officeDocument/2006/relationships/image" Target="../media/image167.png"/><Relationship Id="rId4" Type="http://schemas.openxmlformats.org/officeDocument/2006/relationships/image" Target="../media/image166.png"/></Relationships>
</file>

<file path=ppt/slides/_rels/slide71.xml.rels><?xml version="1.0" encoding="UTF-8" standalone="yes"?>
<Relationships xmlns="http://schemas.openxmlformats.org/package/2006/relationships"><Relationship Id="rId2" Type="http://schemas.openxmlformats.org/officeDocument/2006/relationships/image" Target="../media/image170.emf"/><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8AF59D9-F20D-8045-B8AD-C6513098F6BA}"/>
              </a:ext>
            </a:extLst>
          </p:cNvPr>
          <p:cNvSpPr>
            <a:spLocks noGrp="1"/>
          </p:cNvSpPr>
          <p:nvPr>
            <p:ph type="ctrTitle"/>
          </p:nvPr>
        </p:nvSpPr>
        <p:spPr/>
        <p:txBody>
          <a:bodyPr/>
          <a:lstStyle/>
          <a:p>
            <a:pPr algn="ctr"/>
            <a:r>
              <a:rPr kumimoji="1" lang="zh-CN" altLang="en-US" dirty="0"/>
              <a:t>网络空间安全导论</a:t>
            </a:r>
          </a:p>
        </p:txBody>
      </p:sp>
      <p:sp>
        <p:nvSpPr>
          <p:cNvPr id="3" name="副标题 2">
            <a:extLst>
              <a:ext uri="{FF2B5EF4-FFF2-40B4-BE49-F238E27FC236}">
                <a16:creationId xmlns:a16="http://schemas.microsoft.com/office/drawing/2014/main" id="{D063243A-AF2D-8C42-ABD7-945E1D483356}"/>
              </a:ext>
            </a:extLst>
          </p:cNvPr>
          <p:cNvSpPr>
            <a:spLocks noGrp="1"/>
          </p:cNvSpPr>
          <p:nvPr>
            <p:ph type="subTitle" idx="1"/>
          </p:nvPr>
        </p:nvSpPr>
        <p:spPr/>
        <p:txBody>
          <a:bodyPr>
            <a:normAutofit fontScale="92500" lnSpcReduction="10000"/>
          </a:bodyPr>
          <a:lstStyle/>
          <a:p>
            <a:endParaRPr kumimoji="1" lang="zh-CN" altLang="en-US" dirty="0"/>
          </a:p>
        </p:txBody>
      </p:sp>
    </p:spTree>
    <p:extLst>
      <p:ext uri="{BB962C8B-B14F-4D97-AF65-F5344CB8AC3E}">
        <p14:creationId xmlns:p14="http://schemas.microsoft.com/office/powerpoint/2010/main" val="40983844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12.1.1 </a:t>
            </a:r>
            <a:r>
              <a:rPr kumimoji="1" lang="zh-CN" altLang="en-US" dirty="0"/>
              <a:t>互联网体系结构与网络空间安全</a:t>
            </a:r>
          </a:p>
        </p:txBody>
      </p:sp>
      <p:sp>
        <p:nvSpPr>
          <p:cNvPr id="8" name="内容占位符 2">
            <a:extLst>
              <a:ext uri="{FF2B5EF4-FFF2-40B4-BE49-F238E27FC236}">
                <a16:creationId xmlns:a16="http://schemas.microsoft.com/office/drawing/2014/main" id="{BC9C8348-3F6B-4FB8-BEA6-4431FE559323}"/>
              </a:ext>
            </a:extLst>
          </p:cNvPr>
          <p:cNvSpPr txBox="1">
            <a:spLocks/>
          </p:cNvSpPr>
          <p:nvPr/>
        </p:nvSpPr>
        <p:spPr>
          <a:xfrm>
            <a:off x="872342" y="1246830"/>
            <a:ext cx="8077694" cy="5373216"/>
          </a:xfrm>
          <a:prstGeom prst="rect">
            <a:avLst/>
          </a:prstGeom>
        </p:spPr>
        <p:txBody>
          <a:bodyPr>
            <a:normAutofit/>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40000"/>
              </a:lnSpc>
            </a:pPr>
            <a:r>
              <a:rPr lang="zh-CN" altLang="en-US" sz="2400" dirty="0">
                <a:latin typeface="Microsoft YaHei" panose="020B0503020204020204" pitchFamily="34" charset="-122"/>
                <a:ea typeface="Microsoft YaHei" panose="020B0503020204020204" pitchFamily="34" charset="-122"/>
              </a:rPr>
              <a:t>我国网络关键核心技术受制于人</a:t>
            </a:r>
            <a:endParaRPr lang="en-US" altLang="zh-CN" sz="2400" dirty="0">
              <a:latin typeface="Microsoft YaHei" panose="020B0503020204020204" pitchFamily="34" charset="-122"/>
              <a:ea typeface="Microsoft YaHei" panose="020B0503020204020204" pitchFamily="34" charset="-122"/>
            </a:endParaRPr>
          </a:p>
          <a:p>
            <a:pPr lvl="1">
              <a:lnSpc>
                <a:spcPct val="140000"/>
              </a:lnSpc>
            </a:pPr>
            <a:r>
              <a:rPr lang="zh-CN" altLang="en-US" sz="2000" dirty="0">
                <a:latin typeface="Microsoft YaHei" panose="020B0503020204020204" pitchFamily="34" charset="-122"/>
                <a:ea typeface="Microsoft YaHei" panose="020B0503020204020204" pitchFamily="34" charset="-122"/>
              </a:rPr>
              <a:t>尚未掌握“命门”：</a:t>
            </a:r>
            <a:r>
              <a:rPr lang="en-US" altLang="zh-CN" sz="2000" dirty="0">
                <a:latin typeface="Microsoft YaHei" panose="020B0503020204020204" pitchFamily="34" charset="-122"/>
                <a:ea typeface="Microsoft YaHei" panose="020B0503020204020204" pitchFamily="34" charset="-122"/>
              </a:rPr>
              <a:t>CPU</a:t>
            </a:r>
            <a:r>
              <a:rPr lang="zh-CN" altLang="en-US" sz="2000" dirty="0">
                <a:latin typeface="Microsoft YaHei" panose="020B0503020204020204" pitchFamily="34" charset="-122"/>
                <a:ea typeface="Microsoft YaHei" panose="020B0503020204020204" pitchFamily="34" charset="-122"/>
              </a:rPr>
              <a:t>芯片、操作系统软件、互联网体系结构，成为我国最大的安全隐患</a:t>
            </a:r>
            <a:endParaRPr lang="en-US" altLang="zh-CN" sz="2000" dirty="0">
              <a:latin typeface="Microsoft YaHei" panose="020B0503020204020204" pitchFamily="34" charset="-122"/>
              <a:ea typeface="Microsoft YaHei" panose="020B0503020204020204" pitchFamily="34" charset="-122"/>
            </a:endParaRPr>
          </a:p>
          <a:p>
            <a:pPr lvl="1">
              <a:lnSpc>
                <a:spcPct val="140000"/>
              </a:lnSpc>
            </a:pPr>
            <a:r>
              <a:rPr lang="zh-CN" altLang="en-US" sz="2000" dirty="0">
                <a:latin typeface="Microsoft YaHei" panose="020B0503020204020204" pitchFamily="34" charset="-122"/>
                <a:ea typeface="Microsoft YaHei" panose="020B0503020204020204" pitchFamily="34" charset="-122"/>
              </a:rPr>
              <a:t>已颁布的</a:t>
            </a:r>
            <a:r>
              <a:rPr lang="en-US" altLang="zh-CN" sz="2000" dirty="0">
                <a:latin typeface="Microsoft YaHei" panose="020B0503020204020204" pitchFamily="34" charset="-122"/>
                <a:ea typeface="Microsoft YaHei" panose="020B0503020204020204" pitchFamily="34" charset="-122"/>
              </a:rPr>
              <a:t>8165</a:t>
            </a:r>
            <a:r>
              <a:rPr lang="zh-CN" altLang="en-US" sz="2000" dirty="0">
                <a:latin typeface="Microsoft YaHei" panose="020B0503020204020204" pitchFamily="34" charset="-122"/>
                <a:ea typeface="Microsoft YaHei" panose="020B0503020204020204" pitchFamily="34" charset="-122"/>
              </a:rPr>
              <a:t>项</a:t>
            </a:r>
            <a:r>
              <a:rPr lang="en-US" altLang="zh-CN" sz="2000" dirty="0">
                <a:latin typeface="Microsoft YaHei" panose="020B0503020204020204" pitchFamily="34" charset="-122"/>
                <a:ea typeface="Microsoft YaHei" panose="020B0503020204020204" pitchFamily="34" charset="-122"/>
              </a:rPr>
              <a:t>RFC</a:t>
            </a:r>
            <a:r>
              <a:rPr lang="zh-CN" altLang="en-US" sz="2000" dirty="0">
                <a:latin typeface="Microsoft YaHei" panose="020B0503020204020204" pitchFamily="34" charset="-122"/>
                <a:ea typeface="Microsoft YaHei" panose="020B0503020204020204" pitchFamily="34" charset="-122"/>
              </a:rPr>
              <a:t>，中国牵头仅</a:t>
            </a:r>
            <a:r>
              <a:rPr lang="en-US" altLang="zh-CN" sz="2000" dirty="0">
                <a:latin typeface="Microsoft YaHei" panose="020B0503020204020204" pitchFamily="34" charset="-122"/>
                <a:ea typeface="Microsoft YaHei" panose="020B0503020204020204" pitchFamily="34" charset="-122"/>
              </a:rPr>
              <a:t>91</a:t>
            </a:r>
            <a:r>
              <a:rPr lang="zh-CN" altLang="en-US" sz="2000" dirty="0">
                <a:latin typeface="Microsoft YaHei" panose="020B0503020204020204" pitchFamily="34" charset="-122"/>
                <a:ea typeface="Microsoft YaHei" panose="020B0503020204020204" pitchFamily="34" charset="-122"/>
              </a:rPr>
              <a:t>项，占约</a:t>
            </a:r>
            <a:r>
              <a:rPr lang="en-US" altLang="zh-CN" sz="2000" dirty="0">
                <a:latin typeface="Microsoft YaHei" panose="020B0503020204020204" pitchFamily="34" charset="-122"/>
                <a:ea typeface="Microsoft YaHei" panose="020B0503020204020204" pitchFamily="34" charset="-122"/>
              </a:rPr>
              <a:t>1.1%</a:t>
            </a:r>
          </a:p>
          <a:p>
            <a:pPr lvl="1">
              <a:lnSpc>
                <a:spcPct val="140000"/>
              </a:lnSpc>
            </a:pPr>
            <a:r>
              <a:rPr lang="zh-CN" altLang="en-US" sz="2000" dirty="0">
                <a:latin typeface="Microsoft YaHei" panose="020B0503020204020204" pitchFamily="34" charset="-122"/>
                <a:ea typeface="Microsoft YaHei" panose="020B0503020204020204" pitchFamily="34" charset="-122"/>
              </a:rPr>
              <a:t>互联网核心技术是我们最大的“命门”，核心技术受制于人是我们最大的隐患，根源问题是</a:t>
            </a:r>
            <a:r>
              <a:rPr lang="zh-CN" altLang="en-US" sz="2000" b="1" dirty="0">
                <a:latin typeface="Microsoft YaHei" panose="020B0503020204020204" pitchFamily="34" charset="-122"/>
                <a:ea typeface="Microsoft YaHei" panose="020B0503020204020204" pitchFamily="34" charset="-122"/>
              </a:rPr>
              <a:t>基础研究</a:t>
            </a:r>
            <a:r>
              <a:rPr lang="zh-CN" altLang="en-US" sz="2000" dirty="0">
                <a:latin typeface="Microsoft YaHei" panose="020B0503020204020204" pitchFamily="34" charset="-122"/>
                <a:ea typeface="Microsoft YaHei" panose="020B0503020204020204" pitchFamily="34" charset="-122"/>
              </a:rPr>
              <a:t>问题</a:t>
            </a:r>
            <a:endParaRPr lang="en-US" altLang="zh-CN" sz="2000" dirty="0">
              <a:latin typeface="Microsoft YaHei" panose="020B0503020204020204" pitchFamily="34" charset="-122"/>
              <a:ea typeface="Microsoft YaHei" panose="020B0503020204020204" pitchFamily="34" charset="-122"/>
            </a:endParaRPr>
          </a:p>
          <a:p>
            <a:pPr lvl="1">
              <a:lnSpc>
                <a:spcPct val="140000"/>
              </a:lnSpc>
            </a:pPr>
            <a:r>
              <a:rPr lang="zh-CN" altLang="en-US" sz="2000" b="1" dirty="0">
                <a:latin typeface="Microsoft YaHei" panose="020B0503020204020204" pitchFamily="34" charset="-122"/>
                <a:ea typeface="Microsoft YaHei" panose="020B0503020204020204" pitchFamily="34" charset="-122"/>
              </a:rPr>
              <a:t>开展互联网基础研究是保障网络空间主权的战略需求</a:t>
            </a:r>
          </a:p>
          <a:p>
            <a:pPr lvl="1">
              <a:lnSpc>
                <a:spcPct val="140000"/>
              </a:lnSpc>
            </a:pPr>
            <a:endParaRPr lang="en-US" altLang="zh-CN" sz="2000" dirty="0">
              <a:solidFill>
                <a:srgbClr val="C00000"/>
              </a:solidFill>
              <a:latin typeface="Microsoft YaHei" panose="020B0503020204020204" pitchFamily="34" charset="-122"/>
              <a:ea typeface="Microsoft YaHei" panose="020B0503020204020204" pitchFamily="34" charset="-122"/>
            </a:endParaRPr>
          </a:p>
          <a:p>
            <a:pPr>
              <a:lnSpc>
                <a:spcPct val="140000"/>
              </a:lnSpc>
            </a:pPr>
            <a:endParaRPr lang="en-US" altLang="zh-CN" sz="2400" dirty="0">
              <a:solidFill>
                <a:srgbClr val="C00000"/>
              </a:solidFill>
              <a:latin typeface="Microsoft YaHei" panose="020B0503020204020204" pitchFamily="34" charset="-122"/>
              <a:ea typeface="Microsoft YaHei" panose="020B0503020204020204" pitchFamily="34" charset="-122"/>
            </a:endParaRPr>
          </a:p>
        </p:txBody>
      </p:sp>
      <p:sp>
        <p:nvSpPr>
          <p:cNvPr id="2" name="文本框 1">
            <a:extLst>
              <a:ext uri="{FF2B5EF4-FFF2-40B4-BE49-F238E27FC236}">
                <a16:creationId xmlns:a16="http://schemas.microsoft.com/office/drawing/2014/main" id="{2F199C38-0DF9-4E4B-BBDC-239F5DFF34C5}"/>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互联网体系结构是网络空间的“卡脖子”关键核心技术</a:t>
            </a:r>
          </a:p>
        </p:txBody>
      </p:sp>
    </p:spTree>
    <p:extLst>
      <p:ext uri="{BB962C8B-B14F-4D97-AF65-F5344CB8AC3E}">
        <p14:creationId xmlns:p14="http://schemas.microsoft.com/office/powerpoint/2010/main" val="9410397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框 30">
            <a:extLst>
              <a:ext uri="{FF2B5EF4-FFF2-40B4-BE49-F238E27FC236}">
                <a16:creationId xmlns:a16="http://schemas.microsoft.com/office/drawing/2014/main" id="{4443BA75-6C51-4784-B112-BED8CC1219E6}"/>
              </a:ext>
            </a:extLst>
          </p:cNvPr>
          <p:cNvSpPr txBox="1"/>
          <p:nvPr/>
        </p:nvSpPr>
        <p:spPr>
          <a:xfrm>
            <a:off x="919183" y="1222117"/>
            <a:ext cx="10954848" cy="502939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党中央重要讲话多次提及网络安全和互联网体系结构</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“没有网络安全就没有国家安全” </a:t>
            </a:r>
            <a:r>
              <a:rPr lang="en-US" altLang="zh-CN" dirty="0">
                <a:latin typeface="微软雅黑" panose="020B0503020204020204" pitchFamily="34" charset="-122"/>
                <a:ea typeface="微软雅黑" panose="020B0503020204020204" pitchFamily="34" charset="-122"/>
              </a:rPr>
              <a:t>——2014</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2</a:t>
            </a:r>
            <a:r>
              <a:rPr lang="zh-CN" altLang="en-US" dirty="0">
                <a:latin typeface="微软雅黑" panose="020B0503020204020204" pitchFamily="34" charset="-122"/>
                <a:ea typeface="微软雅黑" panose="020B0503020204020204" pitchFamily="34" charset="-122"/>
              </a:rPr>
              <a:t>月 中央网络安全和信息化领导小组第一次会议</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“互联网核心技术是我们最大的‘命门’” </a:t>
            </a:r>
            <a:r>
              <a:rPr lang="en-US" altLang="zh-CN" dirty="0">
                <a:latin typeface="微软雅黑" panose="020B0503020204020204" pitchFamily="34" charset="-122"/>
                <a:ea typeface="微软雅黑" panose="020B0503020204020204" pitchFamily="34" charset="-122"/>
              </a:rPr>
              <a:t>——2016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月 网络安全和信息化工作座谈会</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“网络安全与信息化是一体两翼、驱动双轮” </a:t>
            </a: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5</a:t>
            </a:r>
            <a:r>
              <a:rPr lang="zh-CN" altLang="en-US" dirty="0">
                <a:latin typeface="微软雅黑" panose="020B0503020204020204" pitchFamily="34" charset="-122"/>
                <a:ea typeface="微软雅黑" panose="020B0503020204020204" pitchFamily="34" charset="-122"/>
              </a:rPr>
              <a:t>月</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数字中国建设峰会</a:t>
            </a:r>
            <a:r>
              <a:rPr lang="en-US" altLang="zh-CN"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多层次建设网络空间安全</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顶层设计，制定发布网络安全国家标准</a:t>
            </a:r>
            <a:r>
              <a:rPr lang="en-US" altLang="zh-CN" dirty="0">
                <a:latin typeface="微软雅黑" panose="020B0503020204020204" pitchFamily="34" charset="-122"/>
                <a:ea typeface="微软雅黑" panose="020B0503020204020204" pitchFamily="34" charset="-122"/>
              </a:rPr>
              <a:t>289</a:t>
            </a:r>
            <a:r>
              <a:rPr lang="zh-CN" altLang="en-US" dirty="0">
                <a:latin typeface="微软雅黑" panose="020B0503020204020204" pitchFamily="34" charset="-122"/>
                <a:ea typeface="微软雅黑" panose="020B0503020204020204" pitchFamily="34" charset="-122"/>
              </a:rPr>
              <a:t>项。如</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网络安全法</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国家网络空间安全战略</a:t>
            </a:r>
            <a:r>
              <a:rPr lang="en-US" altLang="zh-CN"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个人信息保护。建立</a:t>
            </a:r>
            <a:r>
              <a:rPr kumimoji="1" lang="zh-CN" altLang="en-US" sz="1800" dirty="0">
                <a:latin typeface="Microsoft YaHei" panose="020B0503020204020204" pitchFamily="34" charset="-122"/>
                <a:ea typeface="Microsoft YaHei" panose="020B0503020204020204" pitchFamily="34" charset="-122"/>
              </a:rPr>
              <a:t>移动互联网应用</a:t>
            </a:r>
            <a:r>
              <a:rPr kumimoji="1" lang="en-US" altLang="zh-CN" sz="1800" dirty="0">
                <a:latin typeface="Microsoft YaHei" panose="020B0503020204020204" pitchFamily="34" charset="-122"/>
                <a:ea typeface="Microsoft YaHei" panose="020B0503020204020204" pitchFamily="34" charset="-122"/>
              </a:rPr>
              <a:t>(</a:t>
            </a:r>
            <a:r>
              <a:rPr kumimoji="1" lang="en" altLang="zh-CN" sz="1800" dirty="0">
                <a:latin typeface="Microsoft YaHei" panose="020B0503020204020204" pitchFamily="34" charset="-122"/>
                <a:ea typeface="Microsoft YaHei" panose="020B0503020204020204" pitchFamily="34" charset="-122"/>
              </a:rPr>
              <a:t>App)</a:t>
            </a:r>
            <a:r>
              <a:rPr kumimoji="1" lang="zh-CN" altLang="en-US" sz="1800" dirty="0">
                <a:latin typeface="Microsoft YaHei" panose="020B0503020204020204" pitchFamily="34" charset="-122"/>
                <a:ea typeface="Microsoft YaHei" panose="020B0503020204020204" pitchFamily="34" charset="-122"/>
              </a:rPr>
              <a:t>收集个人信息基本规范</a:t>
            </a:r>
            <a:endParaRPr kumimoji="1" lang="en-US" altLang="zh-CN" sz="1800"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sz="1800" dirty="0">
                <a:latin typeface="Microsoft YaHei" panose="020B0503020204020204" pitchFamily="34" charset="-122"/>
                <a:ea typeface="Microsoft YaHei" panose="020B0503020204020204" pitchFamily="34" charset="-122"/>
              </a:rPr>
              <a:t>数据安全。发布</a:t>
            </a:r>
            <a:r>
              <a:rPr kumimoji="1" lang="en-US" altLang="zh-CN" sz="1800" dirty="0">
                <a:latin typeface="Microsoft YaHei" panose="020B0503020204020204" pitchFamily="34" charset="-122"/>
                <a:ea typeface="Microsoft YaHei" panose="020B0503020204020204" pitchFamily="34" charset="-122"/>
              </a:rPr>
              <a:t>《</a:t>
            </a:r>
            <a:r>
              <a:rPr kumimoji="1" lang="zh-CN" altLang="en-US" sz="1800" dirty="0">
                <a:latin typeface="Microsoft YaHei" panose="020B0503020204020204" pitchFamily="34" charset="-122"/>
                <a:ea typeface="Microsoft YaHei" panose="020B0503020204020204" pitchFamily="34" charset="-122"/>
              </a:rPr>
              <a:t>数据安全管理办法</a:t>
            </a:r>
            <a:r>
              <a:rPr kumimoji="1" lang="en-US" altLang="zh-CN" sz="1800" dirty="0">
                <a:latin typeface="Microsoft YaHei" panose="020B0503020204020204" pitchFamily="34" charset="-122"/>
                <a:ea typeface="Microsoft YaHei" panose="020B0503020204020204" pitchFamily="34" charset="-122"/>
              </a:rPr>
              <a:t>》</a:t>
            </a:r>
          </a:p>
          <a:p>
            <a:pPr marL="742950" lvl="1" indent="-285750">
              <a:lnSpc>
                <a:spcPct val="150000"/>
              </a:lnSpc>
              <a:buFont typeface="Arial" panose="020B0604020202020204" pitchFamily="34" charset="0"/>
              <a:buChar char="•"/>
            </a:pPr>
            <a:r>
              <a:rPr kumimoji="1" lang="zh-CN" altLang="en-US" sz="1800" dirty="0">
                <a:latin typeface="Microsoft YaHei" panose="020B0503020204020204" pitchFamily="34" charset="-122"/>
                <a:ea typeface="Microsoft YaHei" panose="020B0503020204020204" pitchFamily="34" charset="-122"/>
              </a:rPr>
              <a:t>关键信息基础设施。 </a:t>
            </a:r>
            <a:r>
              <a:rPr kumimoji="1" lang="zh-CN" altLang="en-US" dirty="0">
                <a:latin typeface="Microsoft YaHei" panose="020B0503020204020204" pitchFamily="34" charset="-122"/>
                <a:ea typeface="Microsoft YaHei" panose="020B0503020204020204" pitchFamily="34" charset="-122"/>
              </a:rPr>
              <a:t>发布</a:t>
            </a:r>
            <a:r>
              <a:rPr kumimoji="1" lang="en-US" altLang="zh-CN" dirty="0">
                <a:latin typeface="Microsoft YaHei" panose="020B0503020204020204" pitchFamily="34" charset="-122"/>
                <a:ea typeface="Microsoft YaHei" panose="020B0503020204020204" pitchFamily="34" charset="-122"/>
              </a:rPr>
              <a:t>《</a:t>
            </a:r>
            <a:r>
              <a:rPr kumimoji="1" lang="zh-CN" altLang="en-US" sz="1800" dirty="0">
                <a:latin typeface="Microsoft YaHei" panose="020B0503020204020204" pitchFamily="34" charset="-122"/>
                <a:ea typeface="Microsoft YaHei" panose="020B0503020204020204" pitchFamily="34" charset="-122"/>
              </a:rPr>
              <a:t>网络安全审查办法</a:t>
            </a:r>
            <a:r>
              <a:rPr kumimoji="1" lang="en-US" altLang="zh-CN" sz="1800" dirty="0">
                <a:latin typeface="Microsoft YaHei" panose="020B0503020204020204" pitchFamily="34" charset="-122"/>
                <a:ea typeface="Microsoft YaHei" panose="020B0503020204020204" pitchFamily="34" charset="-122"/>
              </a:rPr>
              <a:t>》《</a:t>
            </a:r>
            <a:r>
              <a:rPr kumimoji="1" lang="zh-CN" altLang="en-US" sz="1800" dirty="0">
                <a:latin typeface="Microsoft YaHei" panose="020B0503020204020204" pitchFamily="34" charset="-122"/>
                <a:ea typeface="Microsoft YaHei" panose="020B0503020204020204" pitchFamily="34" charset="-122"/>
              </a:rPr>
              <a:t>云计算服务安全评估办法</a:t>
            </a:r>
            <a:r>
              <a:rPr kumimoji="1" lang="en-US" altLang="zh-CN" sz="1800" dirty="0">
                <a:latin typeface="Microsoft YaHei" panose="020B0503020204020204" pitchFamily="34" charset="-122"/>
                <a:ea typeface="Microsoft YaHei" panose="020B0503020204020204" pitchFamily="34" charset="-122"/>
              </a:rPr>
              <a:t>》</a:t>
            </a: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人才培养。</a:t>
            </a:r>
            <a:r>
              <a:rPr kumimoji="1" lang="en-US" altLang="zh-CN" sz="1800" dirty="0">
                <a:latin typeface="Microsoft YaHei" panose="020B0503020204020204" pitchFamily="34" charset="-122"/>
                <a:ea typeface="Microsoft YaHei" panose="020B0503020204020204" pitchFamily="34" charset="-122"/>
              </a:rPr>
              <a:t>40</a:t>
            </a:r>
            <a:r>
              <a:rPr kumimoji="1" lang="zh-CN" altLang="en-US" sz="1800" dirty="0">
                <a:latin typeface="Microsoft YaHei" panose="020B0503020204020204" pitchFamily="34" charset="-122"/>
                <a:ea typeface="Microsoft YaHei" panose="020B0503020204020204" pitchFamily="34" charset="-122"/>
              </a:rPr>
              <a:t>余所高校成立网络空间安全学院</a:t>
            </a:r>
            <a:endParaRPr kumimoji="1" lang="en-US" altLang="zh-CN" sz="1800"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sz="1800" dirty="0">
                <a:latin typeface="Microsoft YaHei" panose="020B0503020204020204" pitchFamily="34" charset="-122"/>
                <a:ea typeface="Microsoft YaHei" panose="020B0503020204020204" pitchFamily="34" charset="-122"/>
              </a:rPr>
              <a:t>技术产业规模持续增长</a:t>
            </a:r>
            <a:endParaRPr kumimoji="1" lang="en-US" altLang="zh-CN" sz="1800" dirty="0">
              <a:latin typeface="Microsoft YaHei" panose="020B0503020204020204" pitchFamily="34" charset="-122"/>
              <a:ea typeface="Microsoft YaHei" panose="020B0503020204020204" pitchFamily="34" charset="-122"/>
            </a:endParaRPr>
          </a:p>
          <a:p>
            <a:pPr lvl="1">
              <a:lnSpc>
                <a:spcPct val="150000"/>
              </a:lnSpc>
            </a:pPr>
            <a:endParaRPr kumimoji="1" lang="en-US" altLang="zh-CN" sz="1800" dirty="0">
              <a:latin typeface="Microsoft YaHei" panose="020B0503020204020204" pitchFamily="34" charset="-122"/>
              <a:ea typeface="Microsoft YaHei" panose="020B0503020204020204" pitchFamily="34" charset="-122"/>
            </a:endParaRPr>
          </a:p>
        </p:txBody>
      </p:sp>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12.1.1 </a:t>
            </a:r>
            <a:r>
              <a:rPr kumimoji="1" lang="zh-CN" altLang="en-US" dirty="0"/>
              <a:t>互联网体系结构与网络空间安全</a:t>
            </a:r>
          </a:p>
        </p:txBody>
      </p:sp>
      <p:sp>
        <p:nvSpPr>
          <p:cNvPr id="16" name="文本框 15">
            <a:extLst>
              <a:ext uri="{FF2B5EF4-FFF2-40B4-BE49-F238E27FC236}">
                <a16:creationId xmlns:a16="http://schemas.microsoft.com/office/drawing/2014/main" id="{06BD98D4-3522-44BE-BEE4-87B9221BE1F8}"/>
              </a:ext>
            </a:extLst>
          </p:cNvPr>
          <p:cNvSpPr txBox="1"/>
          <p:nvPr/>
        </p:nvSpPr>
        <p:spPr>
          <a:xfrm>
            <a:off x="703968" y="5721863"/>
            <a:ext cx="1005403" cy="338554"/>
          </a:xfrm>
          <a:prstGeom prst="rect">
            <a:avLst/>
          </a:prstGeom>
          <a:noFill/>
        </p:spPr>
        <p:txBody>
          <a:bodyPr wrap="none" rtlCol="0">
            <a:spAutoFit/>
          </a:bodyPr>
          <a:lstStyle/>
          <a:p>
            <a:r>
              <a:rPr kumimoji="1" lang="zh-CN" altLang="en-US" sz="1600" b="1" dirty="0">
                <a:solidFill>
                  <a:schemeClr val="bg1"/>
                </a:solidFill>
                <a:latin typeface="Microsoft YaHei" panose="020B0503020204020204" pitchFamily="34" charset="-122"/>
                <a:ea typeface="Microsoft YaHei" panose="020B0503020204020204" pitchFamily="34" charset="-122"/>
              </a:rPr>
              <a:t>顶层设计</a:t>
            </a:r>
          </a:p>
        </p:txBody>
      </p:sp>
      <p:sp>
        <p:nvSpPr>
          <p:cNvPr id="17" name="文本框 16">
            <a:extLst>
              <a:ext uri="{FF2B5EF4-FFF2-40B4-BE49-F238E27FC236}">
                <a16:creationId xmlns:a16="http://schemas.microsoft.com/office/drawing/2014/main" id="{8D2043D1-3839-40B8-9B25-DC8EB4F2355E}"/>
              </a:ext>
            </a:extLst>
          </p:cNvPr>
          <p:cNvSpPr txBox="1"/>
          <p:nvPr/>
        </p:nvSpPr>
        <p:spPr>
          <a:xfrm>
            <a:off x="2468232" y="5725667"/>
            <a:ext cx="1415772" cy="338554"/>
          </a:xfrm>
          <a:prstGeom prst="rect">
            <a:avLst/>
          </a:prstGeom>
          <a:noFill/>
        </p:spPr>
        <p:txBody>
          <a:bodyPr wrap="none" rtlCol="0">
            <a:spAutoFit/>
          </a:bodyPr>
          <a:lstStyle/>
          <a:p>
            <a:r>
              <a:rPr kumimoji="1" lang="zh-CN" altLang="en-US" sz="1600" b="1" dirty="0">
                <a:solidFill>
                  <a:schemeClr val="bg1"/>
                </a:solidFill>
                <a:latin typeface="Microsoft YaHei" panose="020B0503020204020204" pitchFamily="34" charset="-122"/>
                <a:ea typeface="Microsoft YaHei" panose="020B0503020204020204" pitchFamily="34" charset="-122"/>
              </a:rPr>
              <a:t>个人信息保护</a:t>
            </a:r>
          </a:p>
        </p:txBody>
      </p:sp>
      <p:sp>
        <p:nvSpPr>
          <p:cNvPr id="18" name="文本框 17">
            <a:extLst>
              <a:ext uri="{FF2B5EF4-FFF2-40B4-BE49-F238E27FC236}">
                <a16:creationId xmlns:a16="http://schemas.microsoft.com/office/drawing/2014/main" id="{710D06C7-65E6-4F65-A179-CECDBCDB9BC7}"/>
              </a:ext>
            </a:extLst>
          </p:cNvPr>
          <p:cNvSpPr txBox="1"/>
          <p:nvPr/>
        </p:nvSpPr>
        <p:spPr>
          <a:xfrm>
            <a:off x="4642865" y="5719918"/>
            <a:ext cx="1005403" cy="338554"/>
          </a:xfrm>
          <a:prstGeom prst="rect">
            <a:avLst/>
          </a:prstGeom>
          <a:noFill/>
        </p:spPr>
        <p:txBody>
          <a:bodyPr wrap="none" rtlCol="0">
            <a:spAutoFit/>
          </a:bodyPr>
          <a:lstStyle/>
          <a:p>
            <a:pPr algn="ctr"/>
            <a:r>
              <a:rPr kumimoji="1" lang="zh-CN" altLang="en-US" sz="1600" b="1" dirty="0">
                <a:solidFill>
                  <a:schemeClr val="bg1"/>
                </a:solidFill>
                <a:latin typeface="Microsoft YaHei" panose="020B0503020204020204" pitchFamily="34" charset="-122"/>
                <a:ea typeface="Microsoft YaHei" panose="020B0503020204020204" pitchFamily="34" charset="-122"/>
              </a:rPr>
              <a:t>数据安全</a:t>
            </a:r>
          </a:p>
        </p:txBody>
      </p:sp>
      <p:sp>
        <p:nvSpPr>
          <p:cNvPr id="28" name="文本框 27">
            <a:extLst>
              <a:ext uri="{FF2B5EF4-FFF2-40B4-BE49-F238E27FC236}">
                <a16:creationId xmlns:a16="http://schemas.microsoft.com/office/drawing/2014/main" id="{C52CA0CF-9544-402A-9F8A-A0BD0D9D738E}"/>
              </a:ext>
            </a:extLst>
          </p:cNvPr>
          <p:cNvSpPr txBox="1"/>
          <p:nvPr/>
        </p:nvSpPr>
        <p:spPr>
          <a:xfrm>
            <a:off x="10310162" y="5733813"/>
            <a:ext cx="1005403" cy="338554"/>
          </a:xfrm>
          <a:prstGeom prst="rect">
            <a:avLst/>
          </a:prstGeom>
          <a:noFill/>
        </p:spPr>
        <p:txBody>
          <a:bodyPr wrap="none" rtlCol="0">
            <a:spAutoFit/>
          </a:bodyPr>
          <a:lstStyle/>
          <a:p>
            <a:pPr algn="ctr"/>
            <a:r>
              <a:rPr kumimoji="1" lang="zh-CN" altLang="en-US" sz="1600" b="1" dirty="0">
                <a:solidFill>
                  <a:schemeClr val="bg1"/>
                </a:solidFill>
                <a:latin typeface="Microsoft YaHei" panose="020B0503020204020204" pitchFamily="34" charset="-122"/>
                <a:ea typeface="Microsoft YaHei" panose="020B0503020204020204" pitchFamily="34" charset="-122"/>
              </a:rPr>
              <a:t>技术产业</a:t>
            </a:r>
          </a:p>
        </p:txBody>
      </p:sp>
      <p:sp>
        <p:nvSpPr>
          <p:cNvPr id="2" name="文本框 1">
            <a:extLst>
              <a:ext uri="{FF2B5EF4-FFF2-40B4-BE49-F238E27FC236}">
                <a16:creationId xmlns:a16="http://schemas.microsoft.com/office/drawing/2014/main" id="{D09A8F90-3229-49C5-B76F-F0491B3B4989}"/>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确保网络空间安全是国家重大战略</a:t>
            </a:r>
            <a:endParaRPr lang="zh-CN" altLang="en-US" sz="1200" dirty="0"/>
          </a:p>
        </p:txBody>
      </p:sp>
    </p:spTree>
    <p:extLst>
      <p:ext uri="{BB962C8B-B14F-4D97-AF65-F5344CB8AC3E}">
        <p14:creationId xmlns:p14="http://schemas.microsoft.com/office/powerpoint/2010/main" val="255145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12.1.2 </a:t>
            </a:r>
            <a:r>
              <a:rPr kumimoji="1" lang="zh-CN" altLang="en-US" dirty="0"/>
              <a:t>下一代互联网</a:t>
            </a:r>
            <a:r>
              <a:rPr kumimoji="1" lang="en-US" altLang="zh-CN" dirty="0"/>
              <a:t>IPv6</a:t>
            </a:r>
            <a:endParaRPr kumimoji="1" lang="zh-CN" altLang="en-US" dirty="0"/>
          </a:p>
        </p:txBody>
      </p:sp>
      <p:grpSp>
        <p:nvGrpSpPr>
          <p:cNvPr id="12" name="组合 11">
            <a:extLst>
              <a:ext uri="{FF2B5EF4-FFF2-40B4-BE49-F238E27FC236}">
                <a16:creationId xmlns:a16="http://schemas.microsoft.com/office/drawing/2014/main" id="{BCC0D67D-CB91-4CA1-AD9A-C8B0859ADA2F}"/>
              </a:ext>
            </a:extLst>
          </p:cNvPr>
          <p:cNvGrpSpPr/>
          <p:nvPr/>
        </p:nvGrpSpPr>
        <p:grpSpPr>
          <a:xfrm>
            <a:off x="7891727" y="1219753"/>
            <a:ext cx="4300273" cy="2977389"/>
            <a:chOff x="4500273" y="3785333"/>
            <a:chExt cx="4804011" cy="3049153"/>
          </a:xfrm>
        </p:grpSpPr>
        <p:pic>
          <p:nvPicPr>
            <p:cNvPr id="13" name="图片 12">
              <a:extLst>
                <a:ext uri="{FF2B5EF4-FFF2-40B4-BE49-F238E27FC236}">
                  <a16:creationId xmlns:a16="http://schemas.microsoft.com/office/drawing/2014/main" id="{862B51EF-0864-40DA-8A8E-7CEC517F08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52456" y="4200026"/>
              <a:ext cx="2708164" cy="2293024"/>
            </a:xfrm>
            <a:prstGeom prst="rect">
              <a:avLst/>
            </a:prstGeom>
          </p:spPr>
        </p:pic>
        <p:sp>
          <p:nvSpPr>
            <p:cNvPr id="14" name="TextBox 84">
              <a:extLst>
                <a:ext uri="{FF2B5EF4-FFF2-40B4-BE49-F238E27FC236}">
                  <a16:creationId xmlns:a16="http://schemas.microsoft.com/office/drawing/2014/main" id="{F06ED549-E270-4954-813A-450135BE2F3A}"/>
                </a:ext>
              </a:extLst>
            </p:cNvPr>
            <p:cNvSpPr>
              <a:spLocks noChangeArrowheads="1"/>
            </p:cNvSpPr>
            <p:nvPr/>
          </p:nvSpPr>
          <p:spPr bwMode="auto">
            <a:xfrm>
              <a:off x="6251284" y="3785333"/>
              <a:ext cx="1310508" cy="461665"/>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sym typeface="Arial" pitchFamily="34" charset="0"/>
                </a:rPr>
                <a:t>扩展性</a:t>
              </a:r>
            </a:p>
          </p:txBody>
        </p:sp>
        <p:sp>
          <p:nvSpPr>
            <p:cNvPr id="15" name="TextBox 84">
              <a:extLst>
                <a:ext uri="{FF2B5EF4-FFF2-40B4-BE49-F238E27FC236}">
                  <a16:creationId xmlns:a16="http://schemas.microsoft.com/office/drawing/2014/main" id="{ABCA850B-29A7-4B9F-8137-BEF6877C97FC}"/>
                </a:ext>
              </a:extLst>
            </p:cNvPr>
            <p:cNvSpPr>
              <a:spLocks noChangeArrowheads="1"/>
            </p:cNvSpPr>
            <p:nvPr/>
          </p:nvSpPr>
          <p:spPr bwMode="auto">
            <a:xfrm>
              <a:off x="8166410" y="6150440"/>
              <a:ext cx="1137874" cy="472793"/>
            </a:xfrm>
            <a:prstGeom prst="rect">
              <a:avLst/>
            </a:prstGeom>
            <a:noFill/>
            <a:ln w="9525">
              <a:noFill/>
              <a:miter lim="800000"/>
              <a:headEnd/>
              <a:tailEnd/>
            </a:ln>
          </p:spPr>
          <p:txBody>
            <a:bodyPr wrap="square" lIns="0" rIns="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sym typeface="Arial" pitchFamily="34" charset="0"/>
                </a:rPr>
                <a:t>实时性</a:t>
              </a:r>
            </a:p>
          </p:txBody>
        </p:sp>
        <p:sp>
          <p:nvSpPr>
            <p:cNvPr id="16" name="TextBox 84">
              <a:extLst>
                <a:ext uri="{FF2B5EF4-FFF2-40B4-BE49-F238E27FC236}">
                  <a16:creationId xmlns:a16="http://schemas.microsoft.com/office/drawing/2014/main" id="{8077210E-B0B3-47BC-ACAE-C2B021906F5C}"/>
                </a:ext>
              </a:extLst>
            </p:cNvPr>
            <p:cNvSpPr>
              <a:spLocks noChangeArrowheads="1"/>
            </p:cNvSpPr>
            <p:nvPr/>
          </p:nvSpPr>
          <p:spPr bwMode="auto">
            <a:xfrm>
              <a:off x="4500273" y="6150440"/>
              <a:ext cx="1310508" cy="461665"/>
            </a:xfrm>
            <a:prstGeom prst="rect">
              <a:avLst/>
            </a:prstGeom>
            <a:noFill/>
            <a:ln w="9525">
              <a:noFill/>
              <a:miter lim="800000"/>
              <a:headEnd/>
              <a:tailEnd/>
            </a:ln>
          </p:spPr>
          <p:txBody>
            <a:bodyPr wrap="squar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C00000"/>
                  </a:solidFill>
                  <a:effectLst/>
                  <a:uLnTx/>
                  <a:uFillTx/>
                  <a:latin typeface="微软雅黑" pitchFamily="34" charset="-122"/>
                  <a:ea typeface="微软雅黑" pitchFamily="34" charset="-122"/>
                  <a:cs typeface="+mn-cs"/>
                  <a:sym typeface="Arial" pitchFamily="34" charset="0"/>
                </a:rPr>
                <a:t>安全性</a:t>
              </a:r>
            </a:p>
          </p:txBody>
        </p:sp>
        <p:sp>
          <p:nvSpPr>
            <p:cNvPr id="17" name="矩形 16">
              <a:extLst>
                <a:ext uri="{FF2B5EF4-FFF2-40B4-BE49-F238E27FC236}">
                  <a16:creationId xmlns:a16="http://schemas.microsoft.com/office/drawing/2014/main" id="{77B8C972-6441-47B3-9614-37D25C642CEA}"/>
                </a:ext>
              </a:extLst>
            </p:cNvPr>
            <p:cNvSpPr/>
            <p:nvPr/>
          </p:nvSpPr>
          <p:spPr>
            <a:xfrm rot="18033025">
              <a:off x="4418448" y="5248126"/>
              <a:ext cx="2800768" cy="276999"/>
            </a:xfrm>
            <a:prstGeom prst="rect">
              <a:avLst/>
            </a:prstGeom>
          </p:spPr>
          <p:txBody>
            <a:bodyPr wrap="none">
              <a:spAutoFit/>
            </a:bodyPr>
            <a:lstStyle/>
            <a:p>
              <a:pPr marL="457200" marR="0" lvl="1" indent="0" algn="l" defTabSz="914400"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安全与数据共享之间的天然鸿沟</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8" name="矩形 17">
              <a:extLst>
                <a:ext uri="{FF2B5EF4-FFF2-40B4-BE49-F238E27FC236}">
                  <a16:creationId xmlns:a16="http://schemas.microsoft.com/office/drawing/2014/main" id="{105352A8-87F6-4D75-B322-83AC78D1FF8B}"/>
                </a:ext>
              </a:extLst>
            </p:cNvPr>
            <p:cNvSpPr/>
            <p:nvPr/>
          </p:nvSpPr>
          <p:spPr>
            <a:xfrm rot="3583463">
              <a:off x="6681858" y="5062895"/>
              <a:ext cx="2339103" cy="276999"/>
            </a:xfrm>
            <a:prstGeom prst="rect">
              <a:avLst/>
            </a:prstGeom>
          </p:spPr>
          <p:txBody>
            <a:bodyPr wrap="none">
              <a:spAutoFit/>
            </a:bodyPr>
            <a:lstStyle/>
            <a:p>
              <a:pPr marL="0" marR="0" lvl="1" indent="0" algn="l" defTabSz="914400"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规模扩展下网络实时性难以保障</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sp>
          <p:nvSpPr>
            <p:cNvPr id="19" name="矩形 18">
              <a:extLst>
                <a:ext uri="{FF2B5EF4-FFF2-40B4-BE49-F238E27FC236}">
                  <a16:creationId xmlns:a16="http://schemas.microsoft.com/office/drawing/2014/main" id="{BB8F314B-3272-494F-B057-2EC69EA29B4C}"/>
                </a:ext>
              </a:extLst>
            </p:cNvPr>
            <p:cNvSpPr/>
            <p:nvPr/>
          </p:nvSpPr>
          <p:spPr>
            <a:xfrm>
              <a:off x="5396685" y="6545784"/>
              <a:ext cx="2983835" cy="288702"/>
            </a:xfrm>
            <a:prstGeom prst="rect">
              <a:avLst/>
            </a:prstGeom>
          </p:spPr>
          <p:txBody>
            <a:bodyPr wrap="square">
              <a:spAutoFit/>
            </a:bodyPr>
            <a:lstStyle/>
            <a:p>
              <a:pPr marL="177800" marR="0" lvl="1" indent="0" algn="l" defTabSz="914400" rtl="0" eaLnBrk="1" fontAlgn="auto" latinLnBrk="0" hangingPunct="1">
                <a:lnSpc>
                  <a:spcPct val="100000"/>
                </a:lnSpc>
                <a:spcBef>
                  <a:spcPct val="2000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rPr>
                <a:t>安全机制不可避免地牺牲实时性</a:t>
              </a:r>
              <a:endParaRPr kumimoji="0" lang="en-US" altLang="zh-CN" sz="1200" b="0" i="0" u="none" strike="noStrike" kern="1200" cap="none" spc="0" normalizeH="0" baseline="0" noProof="0" dirty="0">
                <a:ln>
                  <a:noFill/>
                </a:ln>
                <a:solidFill>
                  <a:prstClr val="black"/>
                </a:solidFill>
                <a:effectLst/>
                <a:uLnTx/>
                <a:uFillTx/>
                <a:latin typeface="微软雅黑" pitchFamily="34" charset="-122"/>
                <a:ea typeface="微软雅黑" pitchFamily="34" charset="-122"/>
                <a:cs typeface="+mn-cs"/>
              </a:endParaRPr>
            </a:p>
          </p:txBody>
        </p:sp>
        <p:grpSp>
          <p:nvGrpSpPr>
            <p:cNvPr id="20" name="组合 19">
              <a:extLst>
                <a:ext uri="{FF2B5EF4-FFF2-40B4-BE49-F238E27FC236}">
                  <a16:creationId xmlns:a16="http://schemas.microsoft.com/office/drawing/2014/main" id="{4343936C-44C6-4ADA-97A8-41D2DA125A03}"/>
                </a:ext>
              </a:extLst>
            </p:cNvPr>
            <p:cNvGrpSpPr/>
            <p:nvPr/>
          </p:nvGrpSpPr>
          <p:grpSpPr>
            <a:xfrm>
              <a:off x="6381050" y="4885653"/>
              <a:ext cx="1047421" cy="1001922"/>
              <a:chOff x="1879156" y="1909719"/>
              <a:chExt cx="1177557" cy="1177557"/>
            </a:xfrm>
          </p:grpSpPr>
          <p:sp>
            <p:nvSpPr>
              <p:cNvPr id="21" name="椭圆 20">
                <a:extLst>
                  <a:ext uri="{FF2B5EF4-FFF2-40B4-BE49-F238E27FC236}">
                    <a16:creationId xmlns:a16="http://schemas.microsoft.com/office/drawing/2014/main" id="{6F4D2BBB-FC07-492D-8C95-F1DF439FA532}"/>
                  </a:ext>
                </a:extLst>
              </p:cNvPr>
              <p:cNvSpPr/>
              <p:nvPr/>
            </p:nvSpPr>
            <p:spPr>
              <a:xfrm>
                <a:off x="1879156" y="1909719"/>
                <a:ext cx="1177557" cy="1177557"/>
              </a:xfrm>
              <a:prstGeom prst="ellipse">
                <a:avLst/>
              </a:prstGeom>
              <a:solidFill>
                <a:srgbClr val="C00000"/>
              </a:solidFill>
              <a:ln>
                <a:solidFill>
                  <a:schemeClr val="tx1"/>
                </a:solidFill>
              </a:ln>
            </p:spPr>
            <p:style>
              <a:lnRef idx="0">
                <a:scrgbClr r="0" g="0" b="0"/>
              </a:lnRef>
              <a:fillRef idx="3">
                <a:scrgbClr r="0" g="0" b="0"/>
              </a:fillRef>
              <a:effectRef idx="2">
                <a:schemeClr val="accent4">
                  <a:hueOff val="0"/>
                  <a:satOff val="0"/>
                  <a:lumOff val="0"/>
                  <a:alphaOff val="0"/>
                </a:schemeClr>
              </a:effectRef>
              <a:fontRef idx="minor">
                <a:schemeClr val="lt1"/>
              </a:fontRef>
            </p:style>
          </p:sp>
          <p:sp>
            <p:nvSpPr>
              <p:cNvPr id="22" name="椭圆 4">
                <a:extLst>
                  <a:ext uri="{FF2B5EF4-FFF2-40B4-BE49-F238E27FC236}">
                    <a16:creationId xmlns:a16="http://schemas.microsoft.com/office/drawing/2014/main" id="{9458EA0A-A300-4FC8-AB88-0BDD58E704C9}"/>
                  </a:ext>
                </a:extLst>
              </p:cNvPr>
              <p:cNvSpPr/>
              <p:nvPr/>
            </p:nvSpPr>
            <p:spPr>
              <a:xfrm>
                <a:off x="1887016" y="2071663"/>
                <a:ext cx="1168976" cy="94638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5400" tIns="25400" rIns="25400" bIns="25400" numCol="1" spcCol="1270" anchor="ctr" anchorCtr="0">
                <a:noAutofit/>
              </a:bodyPr>
              <a:lstStyle/>
              <a:p>
                <a:pPr marL="0" marR="0" lvl="0" indent="0" algn="ctr" defTabSz="889000" rtl="0" eaLnBrk="1" fontAlgn="auto" latinLnBrk="0" hangingPunct="1">
                  <a:lnSpc>
                    <a:spcPct val="100000"/>
                  </a:lnSpc>
                  <a:spcBef>
                    <a:spcPts val="600"/>
                  </a:spcBef>
                  <a:spcAft>
                    <a:spcPct val="3500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体系结构协同优化</a:t>
                </a:r>
              </a:p>
            </p:txBody>
          </p:sp>
        </p:grpSp>
      </p:grpSp>
      <p:sp>
        <p:nvSpPr>
          <p:cNvPr id="30" name="文本框 29">
            <a:extLst>
              <a:ext uri="{FF2B5EF4-FFF2-40B4-BE49-F238E27FC236}">
                <a16:creationId xmlns:a16="http://schemas.microsoft.com/office/drawing/2014/main" id="{36650912-4C4F-4128-AC41-3C6C27B69B3C}"/>
              </a:ext>
            </a:extLst>
          </p:cNvPr>
          <p:cNvSpPr txBox="1"/>
          <p:nvPr/>
        </p:nvSpPr>
        <p:spPr>
          <a:xfrm>
            <a:off x="821986" y="881496"/>
            <a:ext cx="6472856"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下一代互联网体系结构研究面临的技术挑战</a:t>
            </a:r>
          </a:p>
        </p:txBody>
      </p:sp>
      <p:sp>
        <p:nvSpPr>
          <p:cNvPr id="33" name="文本框 32">
            <a:extLst>
              <a:ext uri="{FF2B5EF4-FFF2-40B4-BE49-F238E27FC236}">
                <a16:creationId xmlns:a16="http://schemas.microsoft.com/office/drawing/2014/main" id="{B6A42477-EB77-451F-9BB2-90633D3B2FDC}"/>
              </a:ext>
            </a:extLst>
          </p:cNvPr>
          <p:cNvSpPr txBox="1"/>
          <p:nvPr/>
        </p:nvSpPr>
        <p:spPr>
          <a:xfrm>
            <a:off x="821986" y="1473646"/>
            <a:ext cx="7134960" cy="142295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重大技术挑战：扩展性、安全性、实时性、高性能、移动性</a:t>
            </a:r>
            <a:endParaRPr kumimoji="1"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kumimoji="1" lang="zh-CN" altLang="en-US" sz="2000" dirty="0">
                <a:latin typeface="微软雅黑" panose="020B0503020204020204" pitchFamily="34" charset="-122"/>
                <a:ea typeface="微软雅黑" panose="020B0503020204020204" pitchFamily="34" charset="-122"/>
              </a:rPr>
              <a:t>其中应用需求最迫切的、用户体验最明显的是：</a:t>
            </a:r>
            <a:r>
              <a:rPr kumimoji="1" lang="zh-CN" altLang="en-US" sz="2000" b="1" dirty="0">
                <a:latin typeface="微软雅黑" panose="020B0503020204020204" pitchFamily="34" charset="-122"/>
                <a:ea typeface="微软雅黑" panose="020B0503020204020204" pitchFamily="34" charset="-122"/>
              </a:rPr>
              <a:t>扩展性</a:t>
            </a:r>
            <a:r>
              <a:rPr kumimoji="1" lang="zh-CN" altLang="en-US" sz="2000" dirty="0">
                <a:latin typeface="微软雅黑" panose="020B0503020204020204" pitchFamily="34" charset="-122"/>
                <a:ea typeface="微软雅黑" panose="020B0503020204020204" pitchFamily="34" charset="-122"/>
              </a:rPr>
              <a:t>、</a:t>
            </a:r>
            <a:r>
              <a:rPr kumimoji="1" lang="zh-CN" altLang="en-US" sz="2000" b="1" dirty="0">
                <a:latin typeface="微软雅黑" panose="020B0503020204020204" pitchFamily="34" charset="-122"/>
                <a:ea typeface="微软雅黑" panose="020B0503020204020204" pitchFamily="34" charset="-122"/>
              </a:rPr>
              <a:t>安全性</a:t>
            </a:r>
            <a:r>
              <a:rPr kumimoji="1" lang="zh-CN" altLang="en-US" sz="2000" dirty="0">
                <a:latin typeface="微软雅黑" panose="020B0503020204020204" pitchFamily="34" charset="-122"/>
                <a:ea typeface="微软雅黑" panose="020B0503020204020204" pitchFamily="34" charset="-122"/>
              </a:rPr>
              <a:t>、</a:t>
            </a:r>
            <a:r>
              <a:rPr kumimoji="1" lang="zh-CN" altLang="en-US" sz="2000" b="1" dirty="0">
                <a:latin typeface="微软雅黑" panose="020B0503020204020204" pitchFamily="34" charset="-122"/>
                <a:ea typeface="微软雅黑" panose="020B0503020204020204" pitchFamily="34" charset="-122"/>
              </a:rPr>
              <a:t>实时性</a:t>
            </a:r>
            <a:r>
              <a:rPr kumimoji="1" lang="zh-CN" altLang="en-US" sz="2000" dirty="0">
                <a:latin typeface="微软雅黑" panose="020B0503020204020204" pitchFamily="34" charset="-122"/>
                <a:ea typeface="微软雅黑" panose="020B0503020204020204" pitchFamily="34" charset="-122"/>
              </a:rPr>
              <a:t>，但是三者的协同优化是天生矛盾的</a:t>
            </a:r>
            <a:endParaRPr kumimoji="1" lang="en-US" altLang="zh-CN" sz="2000" dirty="0">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5DCA0513-A50C-42D2-986B-0EA0FDFAB707}"/>
              </a:ext>
            </a:extLst>
          </p:cNvPr>
          <p:cNvSpPr txBox="1"/>
          <p:nvPr/>
        </p:nvSpPr>
        <p:spPr>
          <a:xfrm>
            <a:off x="821986" y="4777121"/>
            <a:ext cx="8322014" cy="96128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下一代互联网以</a:t>
            </a:r>
            <a:r>
              <a:rPr lang="en-US" altLang="zh-CN" sz="2000" dirty="0">
                <a:latin typeface="微软雅黑" panose="020B0503020204020204" pitchFamily="34" charset="-122"/>
                <a:ea typeface="微软雅黑" panose="020B0503020204020204" pitchFamily="34" charset="-122"/>
              </a:rPr>
              <a:t>IPv6</a:t>
            </a:r>
            <a:r>
              <a:rPr lang="zh-CN" altLang="en-US" sz="2000" dirty="0">
                <a:latin typeface="微软雅黑" panose="020B0503020204020204" pitchFamily="34" charset="-122"/>
                <a:ea typeface="微软雅黑" panose="020B0503020204020204" pitchFamily="34" charset="-122"/>
              </a:rPr>
              <a:t>为基本特征，但</a:t>
            </a:r>
            <a:r>
              <a:rPr lang="en-US" altLang="zh-CN" sz="2000" dirty="0">
                <a:latin typeface="微软雅黑" panose="020B0503020204020204" pitchFamily="34" charset="-122"/>
                <a:ea typeface="微软雅黑" panose="020B0503020204020204" pitchFamily="34" charset="-122"/>
              </a:rPr>
              <a:t>IPv6</a:t>
            </a:r>
            <a:r>
              <a:rPr lang="zh-CN" altLang="en-US" sz="2000" dirty="0">
                <a:latin typeface="微软雅黑" panose="020B0503020204020204" pitchFamily="34" charset="-122"/>
                <a:ea typeface="微软雅黑" panose="020B0503020204020204" pitchFamily="34" charset="-122"/>
              </a:rPr>
              <a:t>并不是下一代互联网的全部，是在新的技术平台上解决重大技术挑战，继续演进和发展的互联网</a:t>
            </a:r>
          </a:p>
        </p:txBody>
      </p:sp>
      <p:sp>
        <p:nvSpPr>
          <p:cNvPr id="40" name="文本框 39">
            <a:extLst>
              <a:ext uri="{FF2B5EF4-FFF2-40B4-BE49-F238E27FC236}">
                <a16:creationId xmlns:a16="http://schemas.microsoft.com/office/drawing/2014/main" id="{2BD933C0-A554-48A6-8942-4532377DEBA9}"/>
              </a:ext>
            </a:extLst>
          </p:cNvPr>
          <p:cNvSpPr txBox="1"/>
          <p:nvPr/>
        </p:nvSpPr>
        <p:spPr>
          <a:xfrm>
            <a:off x="821986" y="3194716"/>
            <a:ext cx="8260364" cy="1338315"/>
          </a:xfrm>
          <a:prstGeom prst="rect">
            <a:avLst/>
          </a:prstGeom>
          <a:noFill/>
        </p:spPr>
        <p:txBody>
          <a:bodyPr wrap="square">
            <a:spAutoFit/>
          </a:bodyPr>
          <a:lstStyle/>
          <a:p>
            <a:pPr marL="285750" indent="-285750">
              <a:lnSpc>
                <a:spcPct val="140000"/>
              </a:lnSpc>
              <a:buFont typeface="Arial" panose="020B0604020202020204" pitchFamily="34" charset="0"/>
              <a:buChar char="•"/>
            </a:pPr>
            <a:r>
              <a:rPr kumimoji="1" lang="en-US" altLang="zh-CN" sz="2000" dirty="0">
                <a:latin typeface="微软雅黑" panose="020B0503020204020204" pitchFamily="34" charset="-122"/>
                <a:ea typeface="微软雅黑" panose="020B0503020204020204" pitchFamily="34" charset="-122"/>
              </a:rPr>
              <a:t>IPv6</a:t>
            </a:r>
            <a:r>
              <a:rPr kumimoji="1" lang="zh-CN" altLang="en-US" sz="2000" dirty="0">
                <a:latin typeface="微软雅黑" panose="020B0503020204020204" pitchFamily="34" charset="-122"/>
                <a:ea typeface="微软雅黑" panose="020B0503020204020204" pitchFamily="34" charset="-122"/>
              </a:rPr>
              <a:t>下一代互联网的机遇与挑战</a:t>
            </a:r>
            <a:endParaRPr kumimoji="1" lang="en-US" altLang="zh-CN" sz="2000" dirty="0">
              <a:latin typeface="微软雅黑" panose="020B0503020204020204" pitchFamily="34" charset="-122"/>
              <a:ea typeface="微软雅黑" panose="020B0503020204020204" pitchFamily="34" charset="-122"/>
            </a:endParaRPr>
          </a:p>
          <a:p>
            <a:pPr marL="742950" lvl="1" indent="-285750">
              <a:lnSpc>
                <a:spcPct val="140000"/>
              </a:lnSpc>
              <a:buFont typeface="Arial" panose="020B0604020202020204" pitchFamily="34" charset="0"/>
              <a:buChar char="•"/>
            </a:pPr>
            <a:r>
              <a:rPr kumimoji="1" lang="en-US" altLang="zh-CN" sz="2000" dirty="0">
                <a:latin typeface="微软雅黑" panose="020B0503020204020204" pitchFamily="34" charset="-122"/>
                <a:ea typeface="微软雅黑" panose="020B0503020204020204" pitchFamily="34" charset="-122"/>
              </a:rPr>
              <a:t>IPv6</a:t>
            </a:r>
            <a:r>
              <a:rPr kumimoji="1" lang="zh-CN" altLang="en-US" sz="2000" dirty="0">
                <a:latin typeface="微软雅黑" panose="020B0503020204020204" pitchFamily="34" charset="-122"/>
                <a:ea typeface="微软雅黑" panose="020B0503020204020204" pitchFamily="34" charset="-122"/>
              </a:rPr>
              <a:t>为解决全球性重大安全问题提供新的技术平台</a:t>
            </a:r>
            <a:endParaRPr kumimoji="1" lang="en-US" altLang="zh-CN" sz="2000" dirty="0">
              <a:latin typeface="微软雅黑" panose="020B0503020204020204" pitchFamily="34" charset="-122"/>
              <a:ea typeface="微软雅黑" panose="020B0503020204020204" pitchFamily="34" charset="-122"/>
            </a:endParaRPr>
          </a:p>
          <a:p>
            <a:pPr marL="742950" lvl="1" indent="-285750">
              <a:lnSpc>
                <a:spcPct val="140000"/>
              </a:lnSpc>
              <a:buFont typeface="Arial" panose="020B0604020202020204" pitchFamily="34" charset="0"/>
              <a:buChar char="•"/>
            </a:pPr>
            <a:r>
              <a:rPr kumimoji="1" lang="en-US" altLang="zh-CN" sz="2000" dirty="0">
                <a:latin typeface="微软雅黑" panose="020B0503020204020204" pitchFamily="34" charset="-122"/>
                <a:ea typeface="微软雅黑" panose="020B0503020204020204" pitchFamily="34" charset="-122"/>
              </a:rPr>
              <a:t>IPv6</a:t>
            </a:r>
            <a:r>
              <a:rPr kumimoji="1" lang="zh-CN" altLang="en-US" sz="2000" dirty="0">
                <a:latin typeface="微软雅黑" panose="020B0503020204020204" pitchFamily="34" charset="-122"/>
                <a:ea typeface="微软雅黑" panose="020B0503020204020204" pitchFamily="34" charset="-122"/>
              </a:rPr>
              <a:t>地址空间巨大、网络信息端到端加密等也带来新的技术挑战</a:t>
            </a:r>
          </a:p>
        </p:txBody>
      </p:sp>
    </p:spTree>
    <p:extLst>
      <p:ext uri="{BB962C8B-B14F-4D97-AF65-F5344CB8AC3E}">
        <p14:creationId xmlns:p14="http://schemas.microsoft.com/office/powerpoint/2010/main" val="34088140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D8599440-29EF-42F8-B55C-EB42FDB7CE13}"/>
                  </a:ext>
                </a:extLst>
              </p:cNvPr>
              <p:cNvSpPr txBox="1"/>
              <p:nvPr/>
            </p:nvSpPr>
            <p:spPr>
              <a:xfrm>
                <a:off x="866523" y="1064192"/>
                <a:ext cx="10409018" cy="2862322"/>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为了应对互联网的迅速发展，针对</a:t>
                </a:r>
                <a:r>
                  <a:rPr lang="en-US" altLang="zh-CN" dirty="0">
                    <a:latin typeface="微软雅黑" panose="020B0503020204020204" pitchFamily="34" charset="-122"/>
                    <a:ea typeface="微软雅黑" panose="020B0503020204020204" pitchFamily="34" charset="-122"/>
                  </a:rPr>
                  <a:t>IPv4</a:t>
                </a:r>
                <a:r>
                  <a:rPr lang="zh-CN" altLang="en-US" dirty="0">
                    <a:latin typeface="微软雅黑" panose="020B0503020204020204" pitchFamily="34" charset="-122"/>
                    <a:ea typeface="微软雅黑" panose="020B0503020204020204" pitchFamily="34" charset="-122"/>
                  </a:rPr>
                  <a:t>协议设计的局限性，国际互联网标准化组织</a:t>
                </a:r>
                <a:r>
                  <a:rPr lang="en-US" altLang="zh-CN" dirty="0">
                    <a:latin typeface="微软雅黑" panose="020B0503020204020204" pitchFamily="34" charset="-122"/>
                    <a:ea typeface="微软雅黑" panose="020B0503020204020204" pitchFamily="34" charset="-122"/>
                  </a:rPr>
                  <a:t>IETF</a:t>
                </a:r>
                <a:r>
                  <a:rPr lang="zh-CN" altLang="en-US" dirty="0">
                    <a:latin typeface="微软雅黑" panose="020B0503020204020204" pitchFamily="34" charset="-122"/>
                    <a:ea typeface="微软雅黑" panose="020B0503020204020204" pitchFamily="34" charset="-122"/>
                  </a:rPr>
                  <a:t>设计并于</a:t>
                </a:r>
                <a:r>
                  <a:rPr lang="en-US" altLang="zh-CN" dirty="0">
                    <a:latin typeface="微软雅黑" panose="020B0503020204020204" pitchFamily="34" charset="-122"/>
                    <a:ea typeface="微软雅黑" panose="020B0503020204020204" pitchFamily="34" charset="-122"/>
                  </a:rPr>
                  <a:t>1995</a:t>
                </a:r>
                <a:r>
                  <a:rPr lang="zh-CN" altLang="en-US" dirty="0">
                    <a:latin typeface="微软雅黑" panose="020B0503020204020204" pitchFamily="34" charset="-122"/>
                    <a:ea typeface="微软雅黑" panose="020B0503020204020204" pitchFamily="34" charset="-122"/>
                  </a:rPr>
                  <a:t>年正式发布了新的数据包传送格式：</a:t>
                </a:r>
                <a:r>
                  <a:rPr lang="en-US" altLang="zh-CN" dirty="0">
                    <a:latin typeface="微软雅黑" panose="020B0503020204020204" pitchFamily="34" charset="-122"/>
                    <a:ea typeface="微软雅黑" panose="020B0503020204020204" pitchFamily="34" charset="-122"/>
                  </a:rPr>
                  <a:t>IPv6</a:t>
                </a:r>
                <a:r>
                  <a:rPr lang="zh-CN" altLang="en-US" dirty="0">
                    <a:latin typeface="微软雅黑" panose="020B0503020204020204" pitchFamily="34" charset="-122"/>
                    <a:ea typeface="微软雅黑" panose="020B0503020204020204" pitchFamily="34" charset="-122"/>
                  </a:rPr>
                  <a:t>协议</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IPV4-&gt;IPV6</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地址空间从</a:t>
                </a:r>
                <a14:m>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2</m:t>
                        </m:r>
                      </m:e>
                      <m:sup>
                        <m:r>
                          <a:rPr lang="en-US" altLang="zh-CN" i="1">
                            <a:latin typeface="Cambria Math" panose="02040503050406030204" pitchFamily="18" charset="0"/>
                            <a:ea typeface="微软雅黑" panose="020B0503020204020204" pitchFamily="34" charset="-122"/>
                          </a:rPr>
                          <m:t>3</m:t>
                        </m:r>
                        <m:r>
                          <a:rPr lang="en-US" altLang="zh-CN" i="1" smtClean="0">
                            <a:latin typeface="Cambria Math" panose="02040503050406030204" pitchFamily="18" charset="0"/>
                            <a:ea typeface="微软雅黑" panose="020B0503020204020204" pitchFamily="34" charset="-122"/>
                          </a:rPr>
                          <m:t>2</m:t>
                        </m:r>
                      </m:sup>
                    </m:sSup>
                  </m:oMath>
                </a14:m>
                <a:r>
                  <a:rPr lang="zh-CN" altLang="en-US" dirty="0">
                    <a:latin typeface="微软雅黑" panose="020B0503020204020204" pitchFamily="34" charset="-122"/>
                    <a:ea typeface="微软雅黑" panose="020B0503020204020204" pitchFamily="34" charset="-122"/>
                  </a:rPr>
                  <a:t>增大到</a:t>
                </a:r>
                <a14:m>
                  <m:oMath xmlns:m="http://schemas.openxmlformats.org/officeDocument/2006/math">
                    <m:sSup>
                      <m:sSupPr>
                        <m:ctrlPr>
                          <a:rPr lang="en-US" altLang="zh-CN" i="1" smtClean="0">
                            <a:latin typeface="Cambria Math" panose="02040503050406030204" pitchFamily="18" charset="0"/>
                            <a:ea typeface="微软雅黑" panose="020B0503020204020204" pitchFamily="34" charset="-122"/>
                          </a:rPr>
                        </m:ctrlPr>
                      </m:sSupPr>
                      <m:e>
                        <m:r>
                          <a:rPr lang="en-US" altLang="zh-CN" i="1">
                            <a:latin typeface="Cambria Math" panose="02040503050406030204" pitchFamily="18" charset="0"/>
                            <a:ea typeface="微软雅黑" panose="020B0503020204020204" pitchFamily="34" charset="-122"/>
                          </a:rPr>
                          <m:t>2</m:t>
                        </m:r>
                      </m:e>
                      <m:sup>
                        <m:r>
                          <a:rPr lang="en-US" altLang="zh-CN" i="1">
                            <a:latin typeface="Cambria Math" panose="02040503050406030204" pitchFamily="18" charset="0"/>
                            <a:ea typeface="微软雅黑" panose="020B0503020204020204" pitchFamily="34" charset="-122"/>
                          </a:rPr>
                          <m:t>128</m:t>
                        </m:r>
                      </m:sup>
                    </m:sSup>
                  </m:oMath>
                </a14:m>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安全性增强</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更多的</a:t>
                </a:r>
                <a:r>
                  <a:rPr lang="en-US" altLang="zh-CN" dirty="0">
                    <a:latin typeface="微软雅黑" panose="020B0503020204020204" pitchFamily="34" charset="-122"/>
                    <a:ea typeface="微软雅黑" panose="020B0503020204020204" pitchFamily="34" charset="-122"/>
                  </a:rPr>
                  <a:t>QoS</a:t>
                </a:r>
                <a:r>
                  <a:rPr lang="zh-CN" altLang="en-US" dirty="0">
                    <a:latin typeface="微软雅黑" panose="020B0503020204020204" pitchFamily="34" charset="-122"/>
                    <a:ea typeface="微软雅黑" panose="020B0503020204020204" pitchFamily="34" charset="-122"/>
                  </a:rPr>
                  <a:t>标识位</a:t>
                </a:r>
              </a:p>
              <a:p>
                <a:pPr marL="742950" lvl="1"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mc:Choice>
        <mc:Fallback xmlns="">
          <p:sp>
            <p:nvSpPr>
              <p:cNvPr id="60" name="文本框 59">
                <a:extLst>
                  <a:ext uri="{FF2B5EF4-FFF2-40B4-BE49-F238E27FC236}">
                    <a16:creationId xmlns:a16="http://schemas.microsoft.com/office/drawing/2014/main" id="{D8599440-29EF-42F8-B55C-EB42FDB7CE13}"/>
                  </a:ext>
                </a:extLst>
              </p:cNvPr>
              <p:cNvSpPr txBox="1">
                <a:spLocks noRot="1" noChangeAspect="1" noMove="1" noResize="1" noEditPoints="1" noAdjustHandles="1" noChangeArrowheads="1" noChangeShapeType="1" noTextEdit="1"/>
              </p:cNvSpPr>
              <p:nvPr/>
            </p:nvSpPr>
            <p:spPr>
              <a:xfrm>
                <a:off x="866523" y="1064192"/>
                <a:ext cx="10409018" cy="2862322"/>
              </a:xfrm>
              <a:prstGeom prst="rect">
                <a:avLst/>
              </a:prstGeom>
              <a:blipFill>
                <a:blip r:embed="rId3"/>
                <a:stretch>
                  <a:fillRect l="-351"/>
                </a:stretch>
              </a:blipFill>
            </p:spPr>
            <p:txBody>
              <a:bodyPr/>
              <a:lstStyle/>
              <a:p>
                <a:r>
                  <a:rPr lang="zh-CN" altLang="en-US">
                    <a:noFill/>
                  </a:rPr>
                  <a:t> </a:t>
                </a:r>
              </a:p>
            </p:txBody>
          </p:sp>
        </mc:Fallback>
      </mc:AlternateContent>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12.1.2 </a:t>
            </a:r>
            <a:r>
              <a:rPr kumimoji="1" lang="zh-CN" altLang="en-US" dirty="0"/>
              <a:t>下一代互联网</a:t>
            </a:r>
            <a:r>
              <a:rPr kumimoji="1" lang="en-US" altLang="zh-CN" dirty="0"/>
              <a:t>IPv6</a:t>
            </a:r>
            <a:endParaRPr kumimoji="1" lang="zh-CN" altLang="en-US" dirty="0"/>
          </a:p>
        </p:txBody>
      </p:sp>
      <p:grpSp>
        <p:nvGrpSpPr>
          <p:cNvPr id="314" name="组合 313">
            <a:extLst>
              <a:ext uri="{FF2B5EF4-FFF2-40B4-BE49-F238E27FC236}">
                <a16:creationId xmlns:a16="http://schemas.microsoft.com/office/drawing/2014/main" id="{9B8EE942-9B38-4621-B4C2-8C76B235CDA3}"/>
              </a:ext>
            </a:extLst>
          </p:cNvPr>
          <p:cNvGrpSpPr/>
          <p:nvPr/>
        </p:nvGrpSpPr>
        <p:grpSpPr>
          <a:xfrm>
            <a:off x="6672649" y="4059196"/>
            <a:ext cx="4250723" cy="2090690"/>
            <a:chOff x="617207" y="1904165"/>
            <a:chExt cx="3929385" cy="1748924"/>
          </a:xfrm>
        </p:grpSpPr>
        <p:sp>
          <p:nvSpPr>
            <p:cNvPr id="315" name="Rectangle 2">
              <a:extLst>
                <a:ext uri="{FF2B5EF4-FFF2-40B4-BE49-F238E27FC236}">
                  <a16:creationId xmlns:a16="http://schemas.microsoft.com/office/drawing/2014/main" id="{37AC932A-0741-43FB-9A1F-2A9A41311613}"/>
                </a:ext>
              </a:extLst>
            </p:cNvPr>
            <p:cNvSpPr>
              <a:spLocks noChangeArrowheads="1"/>
            </p:cNvSpPr>
            <p:nvPr/>
          </p:nvSpPr>
          <p:spPr bwMode="auto">
            <a:xfrm rot="16200000">
              <a:off x="1715323" y="821820"/>
              <a:ext cx="1748924" cy="3913614"/>
            </a:xfrm>
            <a:prstGeom prst="rect">
              <a:avLst/>
            </a:prstGeom>
            <a:gradFill rotWithShape="0">
              <a:gsLst>
                <a:gs pos="0">
                  <a:srgbClr val="BBE0E3">
                    <a:gamma/>
                    <a:shade val="66275"/>
                    <a:invGamma/>
                  </a:srgbClr>
                </a:gs>
                <a:gs pos="50000">
                  <a:srgbClr val="BBE0E3"/>
                </a:gs>
                <a:gs pos="100000">
                  <a:srgbClr val="BBE0E3">
                    <a:gamma/>
                    <a:shade val="66275"/>
                    <a:invGamma/>
                  </a:srgbClr>
                </a:gs>
              </a:gsLst>
              <a:lin ang="2700000" scaled="1"/>
            </a:gradFill>
            <a:ln w="12700">
              <a:solidFill>
                <a:srgbClr val="99CC0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zh-CN" sz="900" b="0" i="0" u="none" strike="noStrike" kern="0" cap="none" spc="0" normalizeH="0" baseline="0" noProof="0">
                <a:ln>
                  <a:noFill/>
                </a:ln>
                <a:solidFill>
                  <a:srgbClr val="000000"/>
                </a:solidFill>
                <a:effectLst>
                  <a:outerShdw blurRad="38100" dist="38100" dir="2700000" algn="tl">
                    <a:srgbClr val="000000"/>
                  </a:outerShdw>
                </a:effectLst>
                <a:uLnTx/>
                <a:uFillTx/>
                <a:ea typeface="宋体" panose="02010600030101010101" pitchFamily="2" charset="-122"/>
              </a:endParaRPr>
            </a:p>
          </p:txBody>
        </p:sp>
        <p:grpSp>
          <p:nvGrpSpPr>
            <p:cNvPr id="316" name="Group 3">
              <a:extLst>
                <a:ext uri="{FF2B5EF4-FFF2-40B4-BE49-F238E27FC236}">
                  <a16:creationId xmlns:a16="http://schemas.microsoft.com/office/drawing/2014/main" id="{EFDF1AA4-FB0A-4217-B54E-0DE8F6D18CB0}"/>
                </a:ext>
              </a:extLst>
            </p:cNvPr>
            <p:cNvGrpSpPr>
              <a:grpSpLocks/>
            </p:cNvGrpSpPr>
            <p:nvPr/>
          </p:nvGrpSpPr>
          <p:grpSpPr bwMode="auto">
            <a:xfrm>
              <a:off x="617207" y="1904895"/>
              <a:ext cx="3908092" cy="1668120"/>
              <a:chOff x="238" y="935"/>
              <a:chExt cx="5272" cy="2834"/>
            </a:xfrm>
          </p:grpSpPr>
          <p:sp>
            <p:nvSpPr>
              <p:cNvPr id="317" name="Rectangle 4">
                <a:extLst>
                  <a:ext uri="{FF2B5EF4-FFF2-40B4-BE49-F238E27FC236}">
                    <a16:creationId xmlns:a16="http://schemas.microsoft.com/office/drawing/2014/main" id="{17A672BA-B408-4DBA-A998-79AD1AF902DD}"/>
                  </a:ext>
                </a:extLst>
              </p:cNvPr>
              <p:cNvSpPr>
                <a:spLocks noChangeArrowheads="1"/>
              </p:cNvSpPr>
              <p:nvPr/>
            </p:nvSpPr>
            <p:spPr bwMode="auto">
              <a:xfrm>
                <a:off x="359" y="1281"/>
                <a:ext cx="5080" cy="2488"/>
              </a:xfrm>
              <a:prstGeom prst="rect">
                <a:avLst/>
              </a:prstGeom>
              <a:solidFill>
                <a:srgbClr val="FFFFFF"/>
              </a:solidFill>
              <a:ln w="1270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endParaRPr>
              </a:p>
            </p:txBody>
          </p:sp>
          <p:sp>
            <p:nvSpPr>
              <p:cNvPr id="318" name="Line 5">
                <a:extLst>
                  <a:ext uri="{FF2B5EF4-FFF2-40B4-BE49-F238E27FC236}">
                    <a16:creationId xmlns:a16="http://schemas.microsoft.com/office/drawing/2014/main" id="{E4F4DFDC-CD9E-4CAF-B6D2-097F763571EF}"/>
                  </a:ext>
                </a:extLst>
              </p:cNvPr>
              <p:cNvSpPr>
                <a:spLocks noChangeShapeType="1"/>
              </p:cNvSpPr>
              <p:nvPr/>
            </p:nvSpPr>
            <p:spPr bwMode="auto">
              <a:xfrm>
                <a:off x="363" y="1749"/>
                <a:ext cx="50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19" name="Rectangle 6">
                <a:extLst>
                  <a:ext uri="{FF2B5EF4-FFF2-40B4-BE49-F238E27FC236}">
                    <a16:creationId xmlns:a16="http://schemas.microsoft.com/office/drawing/2014/main" id="{A95CAF6D-F3C3-4263-B8DC-63FC59F7D692}"/>
                  </a:ext>
                </a:extLst>
              </p:cNvPr>
              <p:cNvSpPr>
                <a:spLocks noChangeArrowheads="1"/>
              </p:cNvSpPr>
              <p:nvPr/>
            </p:nvSpPr>
            <p:spPr bwMode="auto">
              <a:xfrm>
                <a:off x="238" y="940"/>
                <a:ext cx="290"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0" i="0" u="none" strike="noStrike" kern="0" cap="none" spc="0" normalizeH="0" baseline="0" noProof="0" dirty="0">
                    <a:ln>
                      <a:noFill/>
                    </a:ln>
                    <a:solidFill>
                      <a:srgbClr val="000000"/>
                    </a:solidFill>
                    <a:effectLst/>
                    <a:uLnTx/>
                    <a:uFillTx/>
                    <a:latin typeface="Helvetica" panose="020B0604020202020204" pitchFamily="34" charset="0"/>
                    <a:ea typeface="宋体" panose="02010600030101010101" pitchFamily="2" charset="-122"/>
                  </a:rPr>
                  <a:t>0</a:t>
                </a:r>
              </a:p>
            </p:txBody>
          </p:sp>
          <p:sp>
            <p:nvSpPr>
              <p:cNvPr id="320" name="Rectangle 7">
                <a:extLst>
                  <a:ext uri="{FF2B5EF4-FFF2-40B4-BE49-F238E27FC236}">
                    <a16:creationId xmlns:a16="http://schemas.microsoft.com/office/drawing/2014/main" id="{55308CBF-56E5-4432-849E-080EFCE1018F}"/>
                  </a:ext>
                </a:extLst>
              </p:cNvPr>
              <p:cNvSpPr>
                <a:spLocks noChangeArrowheads="1"/>
              </p:cNvSpPr>
              <p:nvPr/>
            </p:nvSpPr>
            <p:spPr bwMode="auto">
              <a:xfrm>
                <a:off x="5087" y="935"/>
                <a:ext cx="423"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0" i="0" u="none" strike="noStrike" kern="0" cap="none" spc="0" normalizeH="0" baseline="0" noProof="0" dirty="0">
                    <a:ln>
                      <a:noFill/>
                    </a:ln>
                    <a:solidFill>
                      <a:srgbClr val="000000"/>
                    </a:solidFill>
                    <a:effectLst/>
                    <a:uLnTx/>
                    <a:uFillTx/>
                    <a:latin typeface="Helvetica" panose="020B0604020202020204" pitchFamily="34" charset="0"/>
                    <a:ea typeface="宋体" panose="02010600030101010101" pitchFamily="2" charset="-122"/>
                  </a:rPr>
                  <a:t>31</a:t>
                </a:r>
              </a:p>
            </p:txBody>
          </p:sp>
          <p:sp>
            <p:nvSpPr>
              <p:cNvPr id="321" name="Line 8">
                <a:extLst>
                  <a:ext uri="{FF2B5EF4-FFF2-40B4-BE49-F238E27FC236}">
                    <a16:creationId xmlns:a16="http://schemas.microsoft.com/office/drawing/2014/main" id="{52D9EA35-5CA3-473F-B7F9-8FB16B043030}"/>
                  </a:ext>
                </a:extLst>
              </p:cNvPr>
              <p:cNvSpPr>
                <a:spLocks noChangeShapeType="1"/>
              </p:cNvSpPr>
              <p:nvPr/>
            </p:nvSpPr>
            <p:spPr bwMode="auto">
              <a:xfrm>
                <a:off x="1088" y="1269"/>
                <a:ext cx="0" cy="48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22" name="Line 9">
                <a:extLst>
                  <a:ext uri="{FF2B5EF4-FFF2-40B4-BE49-F238E27FC236}">
                    <a16:creationId xmlns:a16="http://schemas.microsoft.com/office/drawing/2014/main" id="{7C7DB572-62AC-48FB-A3FF-15BC69A5B3EB}"/>
                  </a:ext>
                </a:extLst>
              </p:cNvPr>
              <p:cNvSpPr>
                <a:spLocks noChangeShapeType="1"/>
              </p:cNvSpPr>
              <p:nvPr/>
            </p:nvSpPr>
            <p:spPr bwMode="auto">
              <a:xfrm flipH="1">
                <a:off x="2068" y="1269"/>
                <a:ext cx="1" cy="488"/>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23" name="Line 10">
                <a:extLst>
                  <a:ext uri="{FF2B5EF4-FFF2-40B4-BE49-F238E27FC236}">
                    <a16:creationId xmlns:a16="http://schemas.microsoft.com/office/drawing/2014/main" id="{D33912A0-86CF-4022-9518-6D226DE7A4CF}"/>
                  </a:ext>
                </a:extLst>
              </p:cNvPr>
              <p:cNvSpPr>
                <a:spLocks noChangeShapeType="1"/>
              </p:cNvSpPr>
              <p:nvPr/>
            </p:nvSpPr>
            <p:spPr bwMode="auto">
              <a:xfrm>
                <a:off x="363" y="2229"/>
                <a:ext cx="5077"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24" name="Line 11">
                <a:extLst>
                  <a:ext uri="{FF2B5EF4-FFF2-40B4-BE49-F238E27FC236}">
                    <a16:creationId xmlns:a16="http://schemas.microsoft.com/office/drawing/2014/main" id="{7036158D-4BA7-49C7-9EDE-9A57C39CE944}"/>
                  </a:ext>
                </a:extLst>
              </p:cNvPr>
              <p:cNvSpPr>
                <a:spLocks noChangeShapeType="1"/>
              </p:cNvSpPr>
              <p:nvPr/>
            </p:nvSpPr>
            <p:spPr bwMode="auto">
              <a:xfrm>
                <a:off x="2795" y="1749"/>
                <a:ext cx="0" cy="48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25" name="Line 12">
                <a:extLst>
                  <a:ext uri="{FF2B5EF4-FFF2-40B4-BE49-F238E27FC236}">
                    <a16:creationId xmlns:a16="http://schemas.microsoft.com/office/drawing/2014/main" id="{CC2520FA-135E-4C3B-B7F1-7403251950E1}"/>
                  </a:ext>
                </a:extLst>
              </p:cNvPr>
              <p:cNvSpPr>
                <a:spLocks noChangeShapeType="1"/>
              </p:cNvSpPr>
              <p:nvPr/>
            </p:nvSpPr>
            <p:spPr bwMode="auto">
              <a:xfrm>
                <a:off x="4117" y="1749"/>
                <a:ext cx="0" cy="48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26" name="Line 13">
                <a:extLst>
                  <a:ext uri="{FF2B5EF4-FFF2-40B4-BE49-F238E27FC236}">
                    <a16:creationId xmlns:a16="http://schemas.microsoft.com/office/drawing/2014/main" id="{B8D9ADC2-3045-4960-ADB9-569DE81CC497}"/>
                  </a:ext>
                </a:extLst>
              </p:cNvPr>
              <p:cNvSpPr>
                <a:spLocks noChangeShapeType="1"/>
              </p:cNvSpPr>
              <p:nvPr/>
            </p:nvSpPr>
            <p:spPr bwMode="auto">
              <a:xfrm>
                <a:off x="356" y="3005"/>
                <a:ext cx="5087" cy="1"/>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27" name="Rectangle 14">
                <a:extLst>
                  <a:ext uri="{FF2B5EF4-FFF2-40B4-BE49-F238E27FC236}">
                    <a16:creationId xmlns:a16="http://schemas.microsoft.com/office/drawing/2014/main" id="{379D1459-6407-497B-9D24-95934F8D6DAE}"/>
                  </a:ext>
                </a:extLst>
              </p:cNvPr>
              <p:cNvSpPr>
                <a:spLocks noChangeArrowheads="1"/>
              </p:cNvSpPr>
              <p:nvPr/>
            </p:nvSpPr>
            <p:spPr bwMode="auto">
              <a:xfrm>
                <a:off x="339" y="1418"/>
                <a:ext cx="705"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1" i="0" u="none" strike="noStrike" kern="0" cap="none" spc="0" normalizeH="0" baseline="0" noProof="0" dirty="0">
                    <a:ln>
                      <a:noFill/>
                    </a:ln>
                    <a:solidFill>
                      <a:srgbClr val="000000"/>
                    </a:solidFill>
                    <a:effectLst/>
                    <a:uLnTx/>
                    <a:uFillTx/>
                    <a:latin typeface="Helvetica" panose="020B0604020202020204" pitchFamily="34" charset="0"/>
                    <a:ea typeface="宋体" panose="02010600030101010101" pitchFamily="2" charset="-122"/>
                  </a:rPr>
                  <a:t>Version</a:t>
                </a:r>
              </a:p>
            </p:txBody>
          </p:sp>
          <p:sp>
            <p:nvSpPr>
              <p:cNvPr id="328" name="Rectangle 15">
                <a:extLst>
                  <a:ext uri="{FF2B5EF4-FFF2-40B4-BE49-F238E27FC236}">
                    <a16:creationId xmlns:a16="http://schemas.microsoft.com/office/drawing/2014/main" id="{CBEFFD40-6B3A-489C-8655-E1A83AD26F04}"/>
                  </a:ext>
                </a:extLst>
              </p:cNvPr>
              <p:cNvSpPr>
                <a:spLocks noChangeArrowheads="1"/>
              </p:cNvSpPr>
              <p:nvPr/>
            </p:nvSpPr>
            <p:spPr bwMode="auto">
              <a:xfrm>
                <a:off x="1065" y="1440"/>
                <a:ext cx="966"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1" i="0" u="none" strike="noStrike" kern="0" cap="none" spc="0" normalizeH="0" baseline="0" noProof="0" dirty="0">
                    <a:ln>
                      <a:noFill/>
                    </a:ln>
                    <a:solidFill>
                      <a:srgbClr val="000000"/>
                    </a:solidFill>
                    <a:effectLst/>
                    <a:uLnTx/>
                    <a:uFillTx/>
                    <a:latin typeface="Helvetica" panose="020B0604020202020204" pitchFamily="34" charset="0"/>
                    <a:ea typeface="宋体" panose="02010600030101010101" pitchFamily="2" charset="-122"/>
                  </a:rPr>
                  <a:t>Class</a:t>
                </a:r>
              </a:p>
            </p:txBody>
          </p:sp>
          <p:sp>
            <p:nvSpPr>
              <p:cNvPr id="329" name="Rectangle 16">
                <a:extLst>
                  <a:ext uri="{FF2B5EF4-FFF2-40B4-BE49-F238E27FC236}">
                    <a16:creationId xmlns:a16="http://schemas.microsoft.com/office/drawing/2014/main" id="{BCE5F70C-61CE-4AE7-A190-FCE2BD04CBEC}"/>
                  </a:ext>
                </a:extLst>
              </p:cNvPr>
              <p:cNvSpPr>
                <a:spLocks noChangeArrowheads="1"/>
              </p:cNvSpPr>
              <p:nvPr/>
            </p:nvSpPr>
            <p:spPr bwMode="auto">
              <a:xfrm>
                <a:off x="2937" y="1440"/>
                <a:ext cx="943"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1"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rPr>
                  <a:t>Flow  Label</a:t>
                </a:r>
              </a:p>
            </p:txBody>
          </p:sp>
          <p:sp>
            <p:nvSpPr>
              <p:cNvPr id="330" name="Rectangle 17">
                <a:extLst>
                  <a:ext uri="{FF2B5EF4-FFF2-40B4-BE49-F238E27FC236}">
                    <a16:creationId xmlns:a16="http://schemas.microsoft.com/office/drawing/2014/main" id="{41696BB8-D083-4453-AC62-C728F87BEEE8}"/>
                  </a:ext>
                </a:extLst>
              </p:cNvPr>
              <p:cNvSpPr>
                <a:spLocks noChangeArrowheads="1"/>
              </p:cNvSpPr>
              <p:nvPr/>
            </p:nvSpPr>
            <p:spPr bwMode="auto">
              <a:xfrm>
                <a:off x="777" y="1872"/>
                <a:ext cx="1210"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1"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rPr>
                  <a:t>Payload Length</a:t>
                </a:r>
              </a:p>
            </p:txBody>
          </p:sp>
          <p:sp>
            <p:nvSpPr>
              <p:cNvPr id="331" name="Rectangle 18">
                <a:extLst>
                  <a:ext uri="{FF2B5EF4-FFF2-40B4-BE49-F238E27FC236}">
                    <a16:creationId xmlns:a16="http://schemas.microsoft.com/office/drawing/2014/main" id="{E34C27C4-98E4-42A5-A8D2-8D7C1C5DF4DC}"/>
                  </a:ext>
                </a:extLst>
              </p:cNvPr>
              <p:cNvSpPr>
                <a:spLocks noChangeArrowheads="1"/>
              </p:cNvSpPr>
              <p:nvPr/>
            </p:nvSpPr>
            <p:spPr bwMode="auto">
              <a:xfrm>
                <a:off x="2985" y="1872"/>
                <a:ext cx="995"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1"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rPr>
                  <a:t>Next Header</a:t>
                </a:r>
              </a:p>
            </p:txBody>
          </p:sp>
          <p:sp>
            <p:nvSpPr>
              <p:cNvPr id="332" name="Rectangle 19">
                <a:extLst>
                  <a:ext uri="{FF2B5EF4-FFF2-40B4-BE49-F238E27FC236}">
                    <a16:creationId xmlns:a16="http://schemas.microsoft.com/office/drawing/2014/main" id="{A92E7DE8-1F18-497B-A340-7F8305C096AB}"/>
                  </a:ext>
                </a:extLst>
              </p:cNvPr>
              <p:cNvSpPr>
                <a:spLocks noChangeArrowheads="1"/>
              </p:cNvSpPr>
              <p:nvPr/>
            </p:nvSpPr>
            <p:spPr bwMode="auto">
              <a:xfrm>
                <a:off x="4329" y="1872"/>
                <a:ext cx="832"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1" i="0" u="none" strike="noStrike" kern="0" cap="none" spc="0" normalizeH="0" baseline="0" noProof="0">
                    <a:ln>
                      <a:noFill/>
                    </a:ln>
                    <a:solidFill>
                      <a:srgbClr val="000000"/>
                    </a:solidFill>
                    <a:effectLst/>
                    <a:uLnTx/>
                    <a:uFillTx/>
                    <a:latin typeface="Helvetica" panose="020B0604020202020204" pitchFamily="34" charset="0"/>
                    <a:ea typeface="宋体" panose="02010600030101010101" pitchFamily="2" charset="-122"/>
                  </a:rPr>
                  <a:t>Hop Limit</a:t>
                </a:r>
              </a:p>
            </p:txBody>
          </p:sp>
          <p:sp>
            <p:nvSpPr>
              <p:cNvPr id="333" name="Rectangle 20">
                <a:extLst>
                  <a:ext uri="{FF2B5EF4-FFF2-40B4-BE49-F238E27FC236}">
                    <a16:creationId xmlns:a16="http://schemas.microsoft.com/office/drawing/2014/main" id="{F7E89758-5DA7-45AB-93E5-852803EA6073}"/>
                  </a:ext>
                </a:extLst>
              </p:cNvPr>
              <p:cNvSpPr>
                <a:spLocks noChangeArrowheads="1"/>
              </p:cNvSpPr>
              <p:nvPr/>
            </p:nvSpPr>
            <p:spPr bwMode="auto">
              <a:xfrm>
                <a:off x="1956" y="2525"/>
                <a:ext cx="1701"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1" i="0" u="none" strike="noStrike" kern="0" cap="none" spc="0" normalizeH="0" baseline="0" noProof="0" dirty="0">
                    <a:ln>
                      <a:noFill/>
                    </a:ln>
                    <a:solidFill>
                      <a:srgbClr val="000000"/>
                    </a:solidFill>
                    <a:effectLst/>
                    <a:uLnTx/>
                    <a:uFillTx/>
                    <a:latin typeface="Helvetica" panose="020B0604020202020204" pitchFamily="34" charset="0"/>
                    <a:ea typeface="宋体" panose="02010600030101010101" pitchFamily="2" charset="-122"/>
                  </a:rPr>
                  <a:t>128 bit Source Address</a:t>
                </a:r>
              </a:p>
            </p:txBody>
          </p:sp>
          <p:sp>
            <p:nvSpPr>
              <p:cNvPr id="334" name="Rectangle 21">
                <a:extLst>
                  <a:ext uri="{FF2B5EF4-FFF2-40B4-BE49-F238E27FC236}">
                    <a16:creationId xmlns:a16="http://schemas.microsoft.com/office/drawing/2014/main" id="{41685A6C-6F6B-419A-936E-54A84203CBA0}"/>
                  </a:ext>
                </a:extLst>
              </p:cNvPr>
              <p:cNvSpPr>
                <a:spLocks noChangeArrowheads="1"/>
              </p:cNvSpPr>
              <p:nvPr/>
            </p:nvSpPr>
            <p:spPr bwMode="auto">
              <a:xfrm>
                <a:off x="1801" y="3216"/>
                <a:ext cx="1975"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1" i="0" u="none" strike="noStrike" kern="0" cap="none" spc="0" normalizeH="0" baseline="0" noProof="0" dirty="0">
                    <a:ln>
                      <a:noFill/>
                    </a:ln>
                    <a:solidFill>
                      <a:srgbClr val="000000"/>
                    </a:solidFill>
                    <a:effectLst/>
                    <a:uLnTx/>
                    <a:uFillTx/>
                    <a:latin typeface="Helvetica" panose="020B0604020202020204" pitchFamily="34" charset="0"/>
                    <a:ea typeface="宋体" panose="02010600030101010101" pitchFamily="2" charset="-122"/>
                  </a:rPr>
                  <a:t>128 bit Destination Address</a:t>
                </a:r>
              </a:p>
            </p:txBody>
          </p:sp>
          <p:sp>
            <p:nvSpPr>
              <p:cNvPr id="335" name="Rectangle 22">
                <a:extLst>
                  <a:ext uri="{FF2B5EF4-FFF2-40B4-BE49-F238E27FC236}">
                    <a16:creationId xmlns:a16="http://schemas.microsoft.com/office/drawing/2014/main" id="{0B840471-CE46-427E-9E58-D1E53A5E1AB5}"/>
                  </a:ext>
                </a:extLst>
              </p:cNvPr>
              <p:cNvSpPr>
                <a:spLocks noChangeArrowheads="1"/>
              </p:cNvSpPr>
              <p:nvPr/>
            </p:nvSpPr>
            <p:spPr bwMode="auto">
              <a:xfrm>
                <a:off x="910" y="942"/>
                <a:ext cx="290"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0" i="0" u="none" strike="noStrike" kern="0" cap="none" spc="0" normalizeH="0" baseline="0" noProof="0" dirty="0">
                    <a:ln>
                      <a:noFill/>
                    </a:ln>
                    <a:solidFill>
                      <a:srgbClr val="000000"/>
                    </a:solidFill>
                    <a:effectLst/>
                    <a:uLnTx/>
                    <a:uFillTx/>
                    <a:latin typeface="Helvetica" panose="020B0604020202020204" pitchFamily="34" charset="0"/>
                    <a:ea typeface="宋体" panose="02010600030101010101" pitchFamily="2" charset="-122"/>
                  </a:rPr>
                  <a:t>4</a:t>
                </a:r>
              </a:p>
            </p:txBody>
          </p:sp>
          <p:sp>
            <p:nvSpPr>
              <p:cNvPr id="336" name="Rectangle 23">
                <a:extLst>
                  <a:ext uri="{FF2B5EF4-FFF2-40B4-BE49-F238E27FC236}">
                    <a16:creationId xmlns:a16="http://schemas.microsoft.com/office/drawing/2014/main" id="{0D359802-EA9E-4E37-8828-5FB76441C60E}"/>
                  </a:ext>
                </a:extLst>
              </p:cNvPr>
              <p:cNvSpPr>
                <a:spLocks noChangeArrowheads="1"/>
              </p:cNvSpPr>
              <p:nvPr/>
            </p:nvSpPr>
            <p:spPr bwMode="auto">
              <a:xfrm>
                <a:off x="1848" y="947"/>
                <a:ext cx="364"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0" i="0" u="none" strike="noStrike" kern="0" cap="none" spc="0" normalizeH="0" baseline="0" noProof="0" dirty="0">
                    <a:ln>
                      <a:noFill/>
                    </a:ln>
                    <a:solidFill>
                      <a:srgbClr val="000000"/>
                    </a:solidFill>
                    <a:effectLst/>
                    <a:uLnTx/>
                    <a:uFillTx/>
                    <a:latin typeface="Helvetica" panose="020B0604020202020204" pitchFamily="34" charset="0"/>
                    <a:ea typeface="宋体" panose="02010600030101010101" pitchFamily="2" charset="-122"/>
                  </a:rPr>
                  <a:t>12</a:t>
                </a:r>
              </a:p>
            </p:txBody>
          </p:sp>
          <p:sp>
            <p:nvSpPr>
              <p:cNvPr id="337" name="Rectangle 24">
                <a:extLst>
                  <a:ext uri="{FF2B5EF4-FFF2-40B4-BE49-F238E27FC236}">
                    <a16:creationId xmlns:a16="http://schemas.microsoft.com/office/drawing/2014/main" id="{DFD6D43F-A615-42D7-8DB0-EE563F42CB93}"/>
                  </a:ext>
                </a:extLst>
              </p:cNvPr>
              <p:cNvSpPr>
                <a:spLocks noChangeArrowheads="1"/>
              </p:cNvSpPr>
              <p:nvPr/>
            </p:nvSpPr>
            <p:spPr bwMode="auto">
              <a:xfrm>
                <a:off x="3934" y="947"/>
                <a:ext cx="364"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0" i="0" u="none" strike="noStrike" kern="0" cap="none" spc="0" normalizeH="0" baseline="0" noProof="0" dirty="0">
                    <a:ln>
                      <a:noFill/>
                    </a:ln>
                    <a:solidFill>
                      <a:srgbClr val="000000"/>
                    </a:solidFill>
                    <a:effectLst/>
                    <a:uLnTx/>
                    <a:uFillTx/>
                    <a:latin typeface="Helvetica" panose="020B0604020202020204" pitchFamily="34" charset="0"/>
                    <a:ea typeface="宋体" panose="02010600030101010101" pitchFamily="2" charset="-122"/>
                  </a:rPr>
                  <a:t>24</a:t>
                </a:r>
              </a:p>
            </p:txBody>
          </p:sp>
          <p:sp>
            <p:nvSpPr>
              <p:cNvPr id="338" name="Rectangle 25">
                <a:extLst>
                  <a:ext uri="{FF2B5EF4-FFF2-40B4-BE49-F238E27FC236}">
                    <a16:creationId xmlns:a16="http://schemas.microsoft.com/office/drawing/2014/main" id="{21AFF5BE-ABD5-4E25-8507-7D2238B70A43}"/>
                  </a:ext>
                </a:extLst>
              </p:cNvPr>
              <p:cNvSpPr>
                <a:spLocks noChangeArrowheads="1"/>
              </p:cNvSpPr>
              <p:nvPr/>
            </p:nvSpPr>
            <p:spPr bwMode="auto">
              <a:xfrm>
                <a:off x="2593" y="942"/>
                <a:ext cx="364" cy="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marL="0" marR="0" lvl="0" indent="0" defTabSz="914400" eaLnBrk="1" fontAlgn="base" latinLnBrk="0" hangingPunct="1">
                  <a:lnSpc>
                    <a:spcPct val="100000"/>
                  </a:lnSpc>
                  <a:spcBef>
                    <a:spcPct val="0"/>
                  </a:spcBef>
                  <a:spcAft>
                    <a:spcPct val="0"/>
                  </a:spcAft>
                  <a:buClrTx/>
                  <a:buSzTx/>
                  <a:buFontTx/>
                  <a:buNone/>
                  <a:tabLst/>
                  <a:defRPr/>
                </a:pPr>
                <a:r>
                  <a:rPr kumimoji="0" lang="en-GB" altLang="zh-CN" sz="900" b="0" i="0" u="none" strike="noStrike" kern="0" cap="none" spc="0" normalizeH="0" baseline="0" noProof="0" dirty="0">
                    <a:ln>
                      <a:noFill/>
                    </a:ln>
                    <a:solidFill>
                      <a:srgbClr val="000000"/>
                    </a:solidFill>
                    <a:effectLst/>
                    <a:uLnTx/>
                    <a:uFillTx/>
                    <a:latin typeface="Helvetica" panose="020B0604020202020204" pitchFamily="34" charset="0"/>
                    <a:ea typeface="宋体" panose="02010600030101010101" pitchFamily="2" charset="-122"/>
                  </a:rPr>
                  <a:t>16</a:t>
                </a:r>
              </a:p>
            </p:txBody>
          </p:sp>
          <p:grpSp>
            <p:nvGrpSpPr>
              <p:cNvPr id="339" name="Group 26">
                <a:extLst>
                  <a:ext uri="{FF2B5EF4-FFF2-40B4-BE49-F238E27FC236}">
                    <a16:creationId xmlns:a16="http://schemas.microsoft.com/office/drawing/2014/main" id="{229D8DAA-FBA6-4212-A804-CD5CA03023C2}"/>
                  </a:ext>
                </a:extLst>
              </p:cNvPr>
              <p:cNvGrpSpPr>
                <a:grpSpLocks/>
              </p:cNvGrpSpPr>
              <p:nvPr/>
            </p:nvGrpSpPr>
            <p:grpSpPr bwMode="auto">
              <a:xfrm>
                <a:off x="5348" y="3197"/>
                <a:ext cx="95" cy="384"/>
                <a:chOff x="6017" y="3512"/>
                <a:chExt cx="106" cy="384"/>
              </a:xfrm>
            </p:grpSpPr>
            <p:sp>
              <p:nvSpPr>
                <p:cNvPr id="352" name="Line 27">
                  <a:extLst>
                    <a:ext uri="{FF2B5EF4-FFF2-40B4-BE49-F238E27FC236}">
                      <a16:creationId xmlns:a16="http://schemas.microsoft.com/office/drawing/2014/main" id="{5342F5B2-0424-410F-BB88-C2F30ADDE021}"/>
                    </a:ext>
                  </a:extLst>
                </p:cNvPr>
                <p:cNvSpPr>
                  <a:spLocks noChangeShapeType="1"/>
                </p:cNvSpPr>
                <p:nvPr/>
              </p:nvSpPr>
              <p:spPr bwMode="auto">
                <a:xfrm>
                  <a:off x="6017" y="3512"/>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53" name="Line 28">
                  <a:extLst>
                    <a:ext uri="{FF2B5EF4-FFF2-40B4-BE49-F238E27FC236}">
                      <a16:creationId xmlns:a16="http://schemas.microsoft.com/office/drawing/2014/main" id="{6422C14A-B06B-4D73-AF6F-0E2E5D9E380B}"/>
                    </a:ext>
                  </a:extLst>
                </p:cNvPr>
                <p:cNvSpPr>
                  <a:spLocks noChangeShapeType="1"/>
                </p:cNvSpPr>
                <p:nvPr/>
              </p:nvSpPr>
              <p:spPr bwMode="auto">
                <a:xfrm>
                  <a:off x="6017" y="3704"/>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54" name="Line 29">
                  <a:extLst>
                    <a:ext uri="{FF2B5EF4-FFF2-40B4-BE49-F238E27FC236}">
                      <a16:creationId xmlns:a16="http://schemas.microsoft.com/office/drawing/2014/main" id="{5EA94D87-74F5-4DDC-B16D-624201C6C354}"/>
                    </a:ext>
                  </a:extLst>
                </p:cNvPr>
                <p:cNvSpPr>
                  <a:spLocks noChangeShapeType="1"/>
                </p:cNvSpPr>
                <p:nvPr/>
              </p:nvSpPr>
              <p:spPr bwMode="auto">
                <a:xfrm>
                  <a:off x="6017" y="3896"/>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grpSp>
          <p:grpSp>
            <p:nvGrpSpPr>
              <p:cNvPr id="340" name="Group 30">
                <a:extLst>
                  <a:ext uri="{FF2B5EF4-FFF2-40B4-BE49-F238E27FC236}">
                    <a16:creationId xmlns:a16="http://schemas.microsoft.com/office/drawing/2014/main" id="{B679D1D1-D39F-4729-BD9A-9C2E538C184E}"/>
                  </a:ext>
                </a:extLst>
              </p:cNvPr>
              <p:cNvGrpSpPr>
                <a:grpSpLocks/>
              </p:cNvGrpSpPr>
              <p:nvPr/>
            </p:nvGrpSpPr>
            <p:grpSpPr bwMode="auto">
              <a:xfrm>
                <a:off x="356" y="3197"/>
                <a:ext cx="95" cy="384"/>
                <a:chOff x="401" y="3512"/>
                <a:chExt cx="106" cy="384"/>
              </a:xfrm>
            </p:grpSpPr>
            <p:sp>
              <p:nvSpPr>
                <p:cNvPr id="349" name="Line 31">
                  <a:extLst>
                    <a:ext uri="{FF2B5EF4-FFF2-40B4-BE49-F238E27FC236}">
                      <a16:creationId xmlns:a16="http://schemas.microsoft.com/office/drawing/2014/main" id="{EDA65C0B-0959-428A-B35A-4A9EF09C3683}"/>
                    </a:ext>
                  </a:extLst>
                </p:cNvPr>
                <p:cNvSpPr>
                  <a:spLocks noChangeShapeType="1"/>
                </p:cNvSpPr>
                <p:nvPr/>
              </p:nvSpPr>
              <p:spPr bwMode="auto">
                <a:xfrm>
                  <a:off x="401" y="3512"/>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50" name="Line 32">
                  <a:extLst>
                    <a:ext uri="{FF2B5EF4-FFF2-40B4-BE49-F238E27FC236}">
                      <a16:creationId xmlns:a16="http://schemas.microsoft.com/office/drawing/2014/main" id="{8E9836F8-7ADE-404C-805B-75C080D4C4FD}"/>
                    </a:ext>
                  </a:extLst>
                </p:cNvPr>
                <p:cNvSpPr>
                  <a:spLocks noChangeShapeType="1"/>
                </p:cNvSpPr>
                <p:nvPr/>
              </p:nvSpPr>
              <p:spPr bwMode="auto">
                <a:xfrm>
                  <a:off x="401" y="3704"/>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51" name="Line 33">
                  <a:extLst>
                    <a:ext uri="{FF2B5EF4-FFF2-40B4-BE49-F238E27FC236}">
                      <a16:creationId xmlns:a16="http://schemas.microsoft.com/office/drawing/2014/main" id="{FF40F371-0F7C-4543-8706-E43D8C4BE2B5}"/>
                    </a:ext>
                  </a:extLst>
                </p:cNvPr>
                <p:cNvSpPr>
                  <a:spLocks noChangeShapeType="1"/>
                </p:cNvSpPr>
                <p:nvPr/>
              </p:nvSpPr>
              <p:spPr bwMode="auto">
                <a:xfrm>
                  <a:off x="401" y="3896"/>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grpSp>
          <p:grpSp>
            <p:nvGrpSpPr>
              <p:cNvPr id="341" name="Group 34">
                <a:extLst>
                  <a:ext uri="{FF2B5EF4-FFF2-40B4-BE49-F238E27FC236}">
                    <a16:creationId xmlns:a16="http://schemas.microsoft.com/office/drawing/2014/main" id="{EC54F113-3E3E-4687-BC37-C7A3D678534A}"/>
                  </a:ext>
                </a:extLst>
              </p:cNvPr>
              <p:cNvGrpSpPr>
                <a:grpSpLocks/>
              </p:cNvGrpSpPr>
              <p:nvPr/>
            </p:nvGrpSpPr>
            <p:grpSpPr bwMode="auto">
              <a:xfrm>
                <a:off x="5348" y="2429"/>
                <a:ext cx="95" cy="384"/>
                <a:chOff x="6017" y="2744"/>
                <a:chExt cx="106" cy="384"/>
              </a:xfrm>
            </p:grpSpPr>
            <p:sp>
              <p:nvSpPr>
                <p:cNvPr id="346" name="Line 35">
                  <a:extLst>
                    <a:ext uri="{FF2B5EF4-FFF2-40B4-BE49-F238E27FC236}">
                      <a16:creationId xmlns:a16="http://schemas.microsoft.com/office/drawing/2014/main" id="{641F8CB4-7021-4769-A37B-81DC15D3DDBF}"/>
                    </a:ext>
                  </a:extLst>
                </p:cNvPr>
                <p:cNvSpPr>
                  <a:spLocks noChangeShapeType="1"/>
                </p:cNvSpPr>
                <p:nvPr/>
              </p:nvSpPr>
              <p:spPr bwMode="auto">
                <a:xfrm>
                  <a:off x="6017" y="2744"/>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47" name="Line 36">
                  <a:extLst>
                    <a:ext uri="{FF2B5EF4-FFF2-40B4-BE49-F238E27FC236}">
                      <a16:creationId xmlns:a16="http://schemas.microsoft.com/office/drawing/2014/main" id="{EC54DBF9-51F0-4757-B7B1-A784B7AAC5BD}"/>
                    </a:ext>
                  </a:extLst>
                </p:cNvPr>
                <p:cNvSpPr>
                  <a:spLocks noChangeShapeType="1"/>
                </p:cNvSpPr>
                <p:nvPr/>
              </p:nvSpPr>
              <p:spPr bwMode="auto">
                <a:xfrm>
                  <a:off x="6017" y="2936"/>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48" name="Line 37">
                  <a:extLst>
                    <a:ext uri="{FF2B5EF4-FFF2-40B4-BE49-F238E27FC236}">
                      <a16:creationId xmlns:a16="http://schemas.microsoft.com/office/drawing/2014/main" id="{554BC089-D23B-4746-820E-F16D6E8D7D06}"/>
                    </a:ext>
                  </a:extLst>
                </p:cNvPr>
                <p:cNvSpPr>
                  <a:spLocks noChangeShapeType="1"/>
                </p:cNvSpPr>
                <p:nvPr/>
              </p:nvSpPr>
              <p:spPr bwMode="auto">
                <a:xfrm>
                  <a:off x="6017" y="3128"/>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grpSp>
          <p:grpSp>
            <p:nvGrpSpPr>
              <p:cNvPr id="342" name="Group 38">
                <a:extLst>
                  <a:ext uri="{FF2B5EF4-FFF2-40B4-BE49-F238E27FC236}">
                    <a16:creationId xmlns:a16="http://schemas.microsoft.com/office/drawing/2014/main" id="{8E57AB6C-FA0B-4204-99E7-058F3043F21D}"/>
                  </a:ext>
                </a:extLst>
              </p:cNvPr>
              <p:cNvGrpSpPr>
                <a:grpSpLocks/>
              </p:cNvGrpSpPr>
              <p:nvPr/>
            </p:nvGrpSpPr>
            <p:grpSpPr bwMode="auto">
              <a:xfrm>
                <a:off x="356" y="2429"/>
                <a:ext cx="95" cy="384"/>
                <a:chOff x="401" y="2744"/>
                <a:chExt cx="106" cy="384"/>
              </a:xfrm>
            </p:grpSpPr>
            <p:sp>
              <p:nvSpPr>
                <p:cNvPr id="343" name="Line 39">
                  <a:extLst>
                    <a:ext uri="{FF2B5EF4-FFF2-40B4-BE49-F238E27FC236}">
                      <a16:creationId xmlns:a16="http://schemas.microsoft.com/office/drawing/2014/main" id="{45D0FCED-E244-41EF-8B41-47DF90D14AA4}"/>
                    </a:ext>
                  </a:extLst>
                </p:cNvPr>
                <p:cNvSpPr>
                  <a:spLocks noChangeShapeType="1"/>
                </p:cNvSpPr>
                <p:nvPr/>
              </p:nvSpPr>
              <p:spPr bwMode="auto">
                <a:xfrm>
                  <a:off x="401" y="2744"/>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44" name="Line 40">
                  <a:extLst>
                    <a:ext uri="{FF2B5EF4-FFF2-40B4-BE49-F238E27FC236}">
                      <a16:creationId xmlns:a16="http://schemas.microsoft.com/office/drawing/2014/main" id="{99BB3FB4-E3FE-4220-89C4-CB32C32A47C1}"/>
                    </a:ext>
                  </a:extLst>
                </p:cNvPr>
                <p:cNvSpPr>
                  <a:spLocks noChangeShapeType="1"/>
                </p:cNvSpPr>
                <p:nvPr/>
              </p:nvSpPr>
              <p:spPr bwMode="auto">
                <a:xfrm>
                  <a:off x="401" y="2936"/>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sp>
              <p:nvSpPr>
                <p:cNvPr id="345" name="Line 41">
                  <a:extLst>
                    <a:ext uri="{FF2B5EF4-FFF2-40B4-BE49-F238E27FC236}">
                      <a16:creationId xmlns:a16="http://schemas.microsoft.com/office/drawing/2014/main" id="{A76D0951-ABA4-42C7-AF99-EEDE5655AC5E}"/>
                    </a:ext>
                  </a:extLst>
                </p:cNvPr>
                <p:cNvSpPr>
                  <a:spLocks noChangeShapeType="1"/>
                </p:cNvSpPr>
                <p:nvPr/>
              </p:nvSpPr>
              <p:spPr bwMode="auto">
                <a:xfrm>
                  <a:off x="401" y="3128"/>
                  <a:ext cx="106" cy="0"/>
                </a:xfrm>
                <a:prstGeom prst="line">
                  <a:avLst/>
                </a:prstGeom>
                <a:noFill/>
                <a:ln w="12700">
                  <a:solidFill>
                    <a:srgbClr val="0000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zh-CN" altLang="en-US" sz="900" b="0" i="0" u="none" strike="noStrike" kern="0" cap="none" spc="0" normalizeH="0" baseline="0" noProof="0">
                    <a:ln>
                      <a:noFill/>
                    </a:ln>
                    <a:solidFill>
                      <a:srgbClr val="000000"/>
                    </a:solidFill>
                    <a:effectLst/>
                    <a:uLnTx/>
                    <a:uFillTx/>
                    <a:ea typeface="宋体" panose="02010600030101010101" pitchFamily="2" charset="-122"/>
                  </a:endParaRPr>
                </a:p>
              </p:txBody>
            </p:sp>
          </p:grpSp>
        </p:grpSp>
      </p:grpSp>
      <p:pic>
        <p:nvPicPr>
          <p:cNvPr id="151" name="图片 150">
            <a:extLst>
              <a:ext uri="{FF2B5EF4-FFF2-40B4-BE49-F238E27FC236}">
                <a16:creationId xmlns:a16="http://schemas.microsoft.com/office/drawing/2014/main" id="{E62B7464-3790-4C16-9E58-0EE24C23C037}"/>
              </a:ext>
            </a:extLst>
          </p:cNvPr>
          <p:cNvPicPr>
            <a:picLocks noChangeAspect="1"/>
          </p:cNvPicPr>
          <p:nvPr/>
        </p:nvPicPr>
        <p:blipFill>
          <a:blip r:embed="rId4"/>
          <a:stretch>
            <a:fillRect/>
          </a:stretch>
        </p:blipFill>
        <p:spPr>
          <a:xfrm>
            <a:off x="1443651" y="4147490"/>
            <a:ext cx="3880524" cy="2002396"/>
          </a:xfrm>
          <a:prstGeom prst="rect">
            <a:avLst/>
          </a:prstGeom>
        </p:spPr>
      </p:pic>
      <p:sp>
        <p:nvSpPr>
          <p:cNvPr id="1024" name="AutoShape 3">
            <a:extLst>
              <a:ext uri="{FF2B5EF4-FFF2-40B4-BE49-F238E27FC236}">
                <a16:creationId xmlns:a16="http://schemas.microsoft.com/office/drawing/2014/main" id="{89502859-66F0-407D-8C27-33709D64702B}"/>
              </a:ext>
            </a:extLst>
          </p:cNvPr>
          <p:cNvSpPr>
            <a:spLocks noChangeArrowheads="1"/>
          </p:cNvSpPr>
          <p:nvPr/>
        </p:nvSpPr>
        <p:spPr bwMode="gray">
          <a:xfrm rot="5400000">
            <a:off x="5739604" y="4627647"/>
            <a:ext cx="424152" cy="737587"/>
          </a:xfrm>
          <a:prstGeom prst="upArrow">
            <a:avLst>
              <a:gd name="adj1" fmla="val 57824"/>
              <a:gd name="adj2" fmla="val 54398"/>
            </a:avLst>
          </a:prstGeom>
          <a:gradFill rotWithShape="1">
            <a:gsLst>
              <a:gs pos="0">
                <a:srgbClr val="0070C0"/>
              </a:gs>
              <a:gs pos="100000">
                <a:schemeClr val="hlink">
                  <a:gamma/>
                  <a:tint val="0"/>
                  <a:invGamma/>
                </a:schemeClr>
              </a:gs>
            </a:gsLst>
            <a:lin ang="5400000" scaled="1"/>
          </a:gradFill>
          <a:ln w="9525" algn="ctr">
            <a:noFill/>
            <a:miter lim="800000"/>
            <a:headEnd/>
            <a:tailEnd/>
          </a:ln>
          <a:effectLst/>
        </p:spPr>
        <p:txBody>
          <a:bodyPr wrap="none" anchor="ctr"/>
          <a:lstStyle/>
          <a:p>
            <a:pPr>
              <a:defRPr/>
            </a:pPr>
            <a:endParaRPr lang="zh-CN" altLang="en-US"/>
          </a:p>
        </p:txBody>
      </p:sp>
    </p:spTree>
    <p:extLst>
      <p:ext uri="{BB962C8B-B14F-4D97-AF65-F5344CB8AC3E}">
        <p14:creationId xmlns:p14="http://schemas.microsoft.com/office/powerpoint/2010/main" val="31104021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12.1.2 </a:t>
            </a:r>
            <a:r>
              <a:rPr kumimoji="1" lang="zh-CN" altLang="en-US" dirty="0"/>
              <a:t>下一代互联网</a:t>
            </a:r>
            <a:r>
              <a:rPr kumimoji="1" lang="en-US" altLang="zh-CN" dirty="0"/>
              <a:t>IPv6</a:t>
            </a:r>
            <a:endParaRPr kumimoji="1" lang="zh-CN" altLang="en-US" dirty="0"/>
          </a:p>
        </p:txBody>
      </p:sp>
      <p:sp>
        <p:nvSpPr>
          <p:cNvPr id="3" name="矩形 2">
            <a:extLst>
              <a:ext uri="{FF2B5EF4-FFF2-40B4-BE49-F238E27FC236}">
                <a16:creationId xmlns:a16="http://schemas.microsoft.com/office/drawing/2014/main" id="{2A32D54B-9A42-4806-83C3-A031CEA7688E}"/>
              </a:ext>
            </a:extLst>
          </p:cNvPr>
          <p:cNvSpPr/>
          <p:nvPr/>
        </p:nvSpPr>
        <p:spPr bwMode="auto">
          <a:xfrm>
            <a:off x="8046449" y="1455980"/>
            <a:ext cx="3812275" cy="246465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zh-CN" altLang="en-US" sz="2400">
              <a:solidFill>
                <a:prstClr val="black"/>
              </a:solidFill>
              <a:latin typeface="Times New Roman" pitchFamily="18" charset="0"/>
              <a:ea typeface="宋体" pitchFamily="2" charset="-122"/>
            </a:endParaRPr>
          </a:p>
        </p:txBody>
      </p:sp>
      <p:pic>
        <p:nvPicPr>
          <p:cNvPr id="4" name="图片 3">
            <a:extLst>
              <a:ext uri="{FF2B5EF4-FFF2-40B4-BE49-F238E27FC236}">
                <a16:creationId xmlns:a16="http://schemas.microsoft.com/office/drawing/2014/main" id="{2B52F5ED-CCFF-49A2-BA4A-9C390BAACFEB}"/>
              </a:ext>
            </a:extLst>
          </p:cNvPr>
          <p:cNvPicPr>
            <a:picLocks noChangeAspect="1"/>
          </p:cNvPicPr>
          <p:nvPr/>
        </p:nvPicPr>
        <p:blipFill>
          <a:blip r:embed="rId2"/>
          <a:stretch>
            <a:fillRect/>
          </a:stretch>
        </p:blipFill>
        <p:spPr>
          <a:xfrm>
            <a:off x="8470407" y="4176120"/>
            <a:ext cx="3056598" cy="1941974"/>
          </a:xfrm>
          <a:prstGeom prst="rect">
            <a:avLst/>
          </a:prstGeom>
        </p:spPr>
      </p:pic>
      <p:sp>
        <p:nvSpPr>
          <p:cNvPr id="5" name="矩形 4">
            <a:extLst>
              <a:ext uri="{FF2B5EF4-FFF2-40B4-BE49-F238E27FC236}">
                <a16:creationId xmlns:a16="http://schemas.microsoft.com/office/drawing/2014/main" id="{966BC770-07F6-401D-AD25-015303679C03}"/>
              </a:ext>
            </a:extLst>
          </p:cNvPr>
          <p:cNvSpPr/>
          <p:nvPr/>
        </p:nvSpPr>
        <p:spPr bwMode="auto">
          <a:xfrm>
            <a:off x="8035196" y="4074523"/>
            <a:ext cx="3812275" cy="2370639"/>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zh-CN" altLang="en-US" sz="2400">
              <a:solidFill>
                <a:prstClr val="black"/>
              </a:solidFill>
              <a:latin typeface="Times New Roman" pitchFamily="18" charset="0"/>
              <a:ea typeface="宋体" pitchFamily="2" charset="-122"/>
            </a:endParaRPr>
          </a:p>
        </p:txBody>
      </p:sp>
      <p:sp>
        <p:nvSpPr>
          <p:cNvPr id="6" name="矩形 5">
            <a:extLst>
              <a:ext uri="{FF2B5EF4-FFF2-40B4-BE49-F238E27FC236}">
                <a16:creationId xmlns:a16="http://schemas.microsoft.com/office/drawing/2014/main" id="{CF30CA53-2191-432A-8EBC-D7AAF8ADBDDF}"/>
              </a:ext>
            </a:extLst>
          </p:cNvPr>
          <p:cNvSpPr/>
          <p:nvPr/>
        </p:nvSpPr>
        <p:spPr>
          <a:xfrm>
            <a:off x="737233" y="1463050"/>
            <a:ext cx="2730377" cy="395501"/>
          </a:xfrm>
          <a:prstGeom prst="rect">
            <a:avLst/>
          </a:prstGeom>
          <a:solidFill>
            <a:schemeClr val="accent3">
              <a:lumMod val="75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15FFEF64-6550-44A7-BC97-CEA1ABAC1C29}"/>
              </a:ext>
            </a:extLst>
          </p:cNvPr>
          <p:cNvSpPr/>
          <p:nvPr/>
        </p:nvSpPr>
        <p:spPr>
          <a:xfrm>
            <a:off x="414950" y="1433089"/>
            <a:ext cx="3390110" cy="4973910"/>
          </a:xfrm>
          <a:prstGeom prst="rect">
            <a:avLst/>
          </a:prstGeom>
          <a:solidFill>
            <a:srgbClr val="FFFFFF">
              <a:alpha val="0"/>
            </a:srgbClr>
          </a:solidFill>
          <a:ln w="6350">
            <a:solidFill>
              <a:srgbClr val="FFFFFF">
                <a:lumMod val="75000"/>
              </a:srgbClr>
            </a:solidFill>
          </a:ln>
          <a:effectLst>
            <a:outerShdw blurRad="254000" dist="127000" dir="5400000" sx="90000" sy="90000" rotWithShape="0">
              <a:prstClr val="black">
                <a:alpha val="15000"/>
              </a:prstClr>
            </a:outerShdw>
          </a:effectLst>
        </p:spPr>
        <p:txBody>
          <a:bodyPr lIns="144000" tIns="108000" rIns="90000" bIns="108000" anchor="ctr"/>
          <a:lstStyle/>
          <a:p>
            <a:pPr algn="just" fontAlgn="auto">
              <a:lnSpc>
                <a:spcPct val="125000"/>
              </a:lnSpc>
              <a:spcBef>
                <a:spcPts val="0"/>
              </a:spcBef>
              <a:spcAft>
                <a:spcPts val="0"/>
              </a:spcAft>
              <a:defRPr/>
            </a:pPr>
            <a:endParaRPr lang="en-US" sz="2400" b="1" dirty="0">
              <a:solidFill>
                <a:srgbClr val="C80A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8">
            <a:extLst>
              <a:ext uri="{FF2B5EF4-FFF2-40B4-BE49-F238E27FC236}">
                <a16:creationId xmlns:a16="http://schemas.microsoft.com/office/drawing/2014/main" id="{251E4E08-62B1-4837-A968-382E9CD7475F}"/>
              </a:ext>
            </a:extLst>
          </p:cNvPr>
          <p:cNvSpPr/>
          <p:nvPr/>
        </p:nvSpPr>
        <p:spPr bwMode="auto">
          <a:xfrm>
            <a:off x="4096072" y="1447544"/>
            <a:ext cx="3812275" cy="2464654"/>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zh-CN" altLang="en-US" sz="2400">
              <a:solidFill>
                <a:prstClr val="black"/>
              </a:solidFill>
              <a:latin typeface="Times New Roman" pitchFamily="18" charset="0"/>
              <a:ea typeface="宋体" pitchFamily="2" charset="-122"/>
            </a:endParaRPr>
          </a:p>
        </p:txBody>
      </p:sp>
      <p:grpSp>
        <p:nvGrpSpPr>
          <p:cNvPr id="10" name="组合 9">
            <a:extLst>
              <a:ext uri="{FF2B5EF4-FFF2-40B4-BE49-F238E27FC236}">
                <a16:creationId xmlns:a16="http://schemas.microsoft.com/office/drawing/2014/main" id="{98BBF971-DFC5-42DC-AF67-302EE661DC87}"/>
              </a:ext>
            </a:extLst>
          </p:cNvPr>
          <p:cNvGrpSpPr/>
          <p:nvPr/>
        </p:nvGrpSpPr>
        <p:grpSpPr>
          <a:xfrm>
            <a:off x="4178803" y="1619695"/>
            <a:ext cx="3482649" cy="1946779"/>
            <a:chOff x="262093" y="1475275"/>
            <a:chExt cx="4314000" cy="2385773"/>
          </a:xfrm>
        </p:grpSpPr>
        <p:pic>
          <p:nvPicPr>
            <p:cNvPr id="11" name="Picture 3">
              <a:extLst>
                <a:ext uri="{FF2B5EF4-FFF2-40B4-BE49-F238E27FC236}">
                  <a16:creationId xmlns:a16="http://schemas.microsoft.com/office/drawing/2014/main" id="{BCD9A26F-E919-412C-BBB1-A68426AEE98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2093" y="1475275"/>
              <a:ext cx="4314000" cy="238577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矩形 11">
              <a:extLst>
                <a:ext uri="{FF2B5EF4-FFF2-40B4-BE49-F238E27FC236}">
                  <a16:creationId xmlns:a16="http://schemas.microsoft.com/office/drawing/2014/main" id="{8FD3297B-6D36-4A05-805B-014F5A717982}"/>
                </a:ext>
              </a:extLst>
            </p:cNvPr>
            <p:cNvSpPr/>
            <p:nvPr/>
          </p:nvSpPr>
          <p:spPr bwMode="auto">
            <a:xfrm>
              <a:off x="457656" y="3236228"/>
              <a:ext cx="1961436" cy="357018"/>
            </a:xfrm>
            <a:prstGeom prst="rect">
              <a:avLst/>
            </a:prstGeom>
            <a:noFill/>
            <a:ln w="9525">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altLang="zh-CN" sz="1600" b="1" dirty="0">
                  <a:solidFill>
                    <a:srgbClr val="C00000"/>
                  </a:solidFill>
                  <a:latin typeface="微软雅黑" panose="020B0503020204020204" pitchFamily="34" charset="-122"/>
                  <a:ea typeface="微软雅黑" panose="020B0503020204020204" pitchFamily="34" charset="-122"/>
                </a:rPr>
                <a:t>2012</a:t>
              </a:r>
              <a:r>
                <a:rPr lang="zh-CN" altLang="en-US" sz="1600" b="1" dirty="0">
                  <a:solidFill>
                    <a:srgbClr val="C00000"/>
                  </a:solidFill>
                  <a:latin typeface="微软雅黑" panose="020B0503020204020204" pitchFamily="34" charset="-122"/>
                  <a:ea typeface="微软雅黑" panose="020B0503020204020204" pitchFamily="34" charset="-122"/>
                </a:rPr>
                <a:t>年底</a:t>
              </a:r>
              <a:r>
                <a:rPr lang="en-US" altLang="zh-CN" sz="1600" b="1" dirty="0">
                  <a:solidFill>
                    <a:srgbClr val="C00000"/>
                  </a:solidFill>
                  <a:latin typeface="微软雅黑" panose="020B0503020204020204" pitchFamily="34" charset="-122"/>
                  <a:ea typeface="微软雅黑" panose="020B0503020204020204" pitchFamily="34" charset="-122"/>
                </a:rPr>
                <a:t>1%</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3" name="右箭头 12">
              <a:extLst>
                <a:ext uri="{FF2B5EF4-FFF2-40B4-BE49-F238E27FC236}">
                  <a16:creationId xmlns:a16="http://schemas.microsoft.com/office/drawing/2014/main" id="{31F2E9BC-E544-495A-9874-2E513BC28678}"/>
                </a:ext>
              </a:extLst>
            </p:cNvPr>
            <p:cNvSpPr/>
            <p:nvPr/>
          </p:nvSpPr>
          <p:spPr bwMode="auto">
            <a:xfrm>
              <a:off x="1704949" y="3624537"/>
              <a:ext cx="363107" cy="108409"/>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zh-CN" altLang="en-US" sz="2400">
                <a:solidFill>
                  <a:prstClr val="black"/>
                </a:solidFill>
                <a:latin typeface="Times New Roman" pitchFamily="18" charset="0"/>
                <a:ea typeface="宋体" pitchFamily="2" charset="-122"/>
              </a:endParaRPr>
            </a:p>
          </p:txBody>
        </p:sp>
        <p:sp>
          <p:nvSpPr>
            <p:cNvPr id="14" name="矩形 13">
              <a:extLst>
                <a:ext uri="{FF2B5EF4-FFF2-40B4-BE49-F238E27FC236}">
                  <a16:creationId xmlns:a16="http://schemas.microsoft.com/office/drawing/2014/main" id="{729089A8-D48B-495F-A527-552EBF13B44F}"/>
                </a:ext>
              </a:extLst>
            </p:cNvPr>
            <p:cNvSpPr/>
            <p:nvPr/>
          </p:nvSpPr>
          <p:spPr bwMode="auto">
            <a:xfrm>
              <a:off x="1885718" y="1707687"/>
              <a:ext cx="2336906" cy="345811"/>
            </a:xfrm>
            <a:prstGeom prst="rect">
              <a:avLst/>
            </a:prstGeom>
            <a:noFill/>
            <a:ln w="9525">
              <a:noFill/>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r>
                <a:rPr lang="en-US" altLang="zh-CN" sz="1600" b="1" dirty="0">
                  <a:solidFill>
                    <a:srgbClr val="C00000"/>
                  </a:solidFill>
                  <a:latin typeface="微软雅黑" panose="020B0503020204020204" pitchFamily="34" charset="-122"/>
                  <a:ea typeface="微软雅黑" panose="020B0503020204020204" pitchFamily="34" charset="-122"/>
                </a:rPr>
                <a:t>2017</a:t>
              </a:r>
              <a:r>
                <a:rPr lang="zh-CN" altLang="en-US" sz="1600" b="1" dirty="0">
                  <a:solidFill>
                    <a:srgbClr val="C00000"/>
                  </a:solidFill>
                  <a:latin typeface="微软雅黑" panose="020B0503020204020204" pitchFamily="34" charset="-122"/>
                  <a:ea typeface="微软雅黑" panose="020B0503020204020204" pitchFamily="34" charset="-122"/>
                </a:rPr>
                <a:t>年</a:t>
              </a:r>
              <a:r>
                <a:rPr lang="en-US" altLang="zh-CN" sz="1600" b="1" dirty="0">
                  <a:solidFill>
                    <a:srgbClr val="C00000"/>
                  </a:solidFill>
                  <a:latin typeface="微软雅黑" panose="020B0503020204020204" pitchFamily="34" charset="-122"/>
                  <a:ea typeface="微软雅黑" panose="020B0503020204020204" pitchFamily="34" charset="-122"/>
                </a:rPr>
                <a:t>9</a:t>
              </a:r>
              <a:r>
                <a:rPr lang="zh-CN" altLang="en-US" sz="1600" b="1" dirty="0">
                  <a:solidFill>
                    <a:srgbClr val="C00000"/>
                  </a:solidFill>
                  <a:latin typeface="微软雅黑" panose="020B0503020204020204" pitchFamily="34" charset="-122"/>
                  <a:ea typeface="微软雅黑" panose="020B0503020204020204" pitchFamily="34" charset="-122"/>
                </a:rPr>
                <a:t>月</a:t>
              </a:r>
              <a:r>
                <a:rPr lang="en-US" altLang="zh-CN" sz="1600" b="1" dirty="0">
                  <a:solidFill>
                    <a:srgbClr val="C00000"/>
                  </a:solidFill>
                  <a:latin typeface="微软雅黑" panose="020B0503020204020204" pitchFamily="34" charset="-122"/>
                  <a:ea typeface="微软雅黑" panose="020B0503020204020204" pitchFamily="34" charset="-122"/>
                </a:rPr>
                <a:t>20%</a:t>
              </a:r>
              <a:endParaRPr lang="zh-CN" altLang="en-US" sz="1600" b="1" dirty="0">
                <a:solidFill>
                  <a:srgbClr val="C00000"/>
                </a:solidFill>
                <a:latin typeface="微软雅黑" panose="020B0503020204020204" pitchFamily="34" charset="-122"/>
                <a:ea typeface="微软雅黑" panose="020B0503020204020204" pitchFamily="34" charset="-122"/>
              </a:endParaRPr>
            </a:p>
          </p:txBody>
        </p:sp>
        <p:sp>
          <p:nvSpPr>
            <p:cNvPr id="15" name="右箭头 14">
              <a:extLst>
                <a:ext uri="{FF2B5EF4-FFF2-40B4-BE49-F238E27FC236}">
                  <a16:creationId xmlns:a16="http://schemas.microsoft.com/office/drawing/2014/main" id="{0F147F05-CF00-48E6-BB87-0EF1722B678A}"/>
                </a:ext>
              </a:extLst>
            </p:cNvPr>
            <p:cNvSpPr/>
            <p:nvPr/>
          </p:nvSpPr>
          <p:spPr bwMode="auto">
            <a:xfrm>
              <a:off x="4010042" y="1880592"/>
              <a:ext cx="363107" cy="108409"/>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zh-CN" altLang="en-US" sz="2400">
                <a:solidFill>
                  <a:prstClr val="black"/>
                </a:solidFill>
                <a:latin typeface="Times New Roman" pitchFamily="18" charset="0"/>
                <a:ea typeface="宋体" pitchFamily="2" charset="-122"/>
              </a:endParaRPr>
            </a:p>
          </p:txBody>
        </p:sp>
      </p:grpSp>
      <p:sp>
        <p:nvSpPr>
          <p:cNvPr id="16" name="TextBox 13">
            <a:extLst>
              <a:ext uri="{FF2B5EF4-FFF2-40B4-BE49-F238E27FC236}">
                <a16:creationId xmlns:a16="http://schemas.microsoft.com/office/drawing/2014/main" id="{E7B1DE42-2720-4F49-AE9E-9BB5861F4BBB}"/>
              </a:ext>
            </a:extLst>
          </p:cNvPr>
          <p:cNvSpPr txBox="1"/>
          <p:nvPr/>
        </p:nvSpPr>
        <p:spPr>
          <a:xfrm>
            <a:off x="8348889" y="6125082"/>
            <a:ext cx="3155792" cy="307777"/>
          </a:xfrm>
          <a:prstGeom prst="rect">
            <a:avLst/>
          </a:prstGeom>
          <a:noFill/>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各国</a:t>
            </a:r>
            <a:r>
              <a:rPr lang="en-US" altLang="zh-CN" sz="1400" b="1" dirty="0">
                <a:solidFill>
                  <a:prstClr val="black"/>
                </a:solidFill>
                <a:latin typeface="微软雅黑" panose="020B0503020204020204" pitchFamily="34" charset="-122"/>
                <a:ea typeface="微软雅黑" panose="020B0503020204020204" pitchFamily="34" charset="-122"/>
              </a:rPr>
              <a:t>IPv6</a:t>
            </a:r>
            <a:r>
              <a:rPr lang="zh-CN" altLang="en-US" sz="1400" b="1" dirty="0">
                <a:solidFill>
                  <a:prstClr val="black"/>
                </a:solidFill>
                <a:latin typeface="微软雅黑" panose="020B0503020204020204" pitchFamily="34" charset="-122"/>
                <a:ea typeface="微软雅黑" panose="020B0503020204020204" pitchFamily="34" charset="-122"/>
              </a:rPr>
              <a:t>用户占比统计（</a:t>
            </a:r>
            <a:r>
              <a:rPr lang="en-US" altLang="zh-CN" sz="1400" b="1" dirty="0">
                <a:solidFill>
                  <a:prstClr val="black"/>
                </a:solidFill>
                <a:latin typeface="微软雅黑" panose="020B0503020204020204" pitchFamily="34" charset="-122"/>
                <a:ea typeface="微软雅黑" panose="020B0503020204020204" pitchFamily="34" charset="-122"/>
              </a:rPr>
              <a:t>2019</a:t>
            </a:r>
            <a:r>
              <a:rPr lang="zh-CN" altLang="en-US" sz="1400" b="1" dirty="0">
                <a:solidFill>
                  <a:prstClr val="black"/>
                </a:solidFill>
                <a:latin typeface="微软雅黑" panose="020B0503020204020204" pitchFamily="34" charset="-122"/>
                <a:ea typeface="微软雅黑" panose="020B0503020204020204" pitchFamily="34" charset="-122"/>
              </a:rPr>
              <a:t>年</a:t>
            </a:r>
            <a:r>
              <a:rPr lang="en-US" altLang="zh-CN" sz="1400" b="1" dirty="0">
                <a:solidFill>
                  <a:prstClr val="black"/>
                </a:solidFill>
                <a:latin typeface="微软雅黑" panose="020B0503020204020204" pitchFamily="34" charset="-122"/>
                <a:ea typeface="微软雅黑" panose="020B0503020204020204" pitchFamily="34" charset="-122"/>
              </a:rPr>
              <a:t>6</a:t>
            </a:r>
            <a:r>
              <a:rPr lang="zh-CN" altLang="en-US" sz="1400" b="1" dirty="0">
                <a:solidFill>
                  <a:prstClr val="black"/>
                </a:solidFill>
                <a:latin typeface="微软雅黑" panose="020B0503020204020204" pitchFamily="34" charset="-122"/>
                <a:ea typeface="微软雅黑" panose="020B0503020204020204" pitchFamily="34" charset="-122"/>
              </a:rPr>
              <a:t>月）</a:t>
            </a:r>
          </a:p>
        </p:txBody>
      </p:sp>
      <p:sp>
        <p:nvSpPr>
          <p:cNvPr id="17" name="矩形 16">
            <a:extLst>
              <a:ext uri="{FF2B5EF4-FFF2-40B4-BE49-F238E27FC236}">
                <a16:creationId xmlns:a16="http://schemas.microsoft.com/office/drawing/2014/main" id="{70C9DA60-E61C-4AEA-92B0-CA6C01544639}"/>
              </a:ext>
            </a:extLst>
          </p:cNvPr>
          <p:cNvSpPr/>
          <p:nvPr/>
        </p:nvSpPr>
        <p:spPr>
          <a:xfrm>
            <a:off x="4409351" y="3606212"/>
            <a:ext cx="3467023" cy="251145"/>
          </a:xfrm>
          <a:prstGeom prst="rect">
            <a:avLst/>
          </a:prstGeom>
          <a:noFill/>
        </p:spPr>
        <p:txBody>
          <a:bodyPr wrap="square" rtlCol="0">
            <a:spAutoFit/>
          </a:bodyPr>
          <a:lstStyle/>
          <a:p>
            <a:r>
              <a:rPr lang="en-US" altLang="zh-CN" sz="1400" b="1" dirty="0">
                <a:solidFill>
                  <a:prstClr val="black"/>
                </a:solidFill>
                <a:latin typeface="Calibri"/>
                <a:ea typeface="宋体" panose="02010600030101010101" pitchFamily="2" charset="-122"/>
              </a:rPr>
              <a:t>Google-</a:t>
            </a:r>
            <a:r>
              <a:rPr lang="zh-CN" altLang="zh-CN" sz="1400" b="1" dirty="0">
                <a:solidFill>
                  <a:prstClr val="black"/>
                </a:solidFill>
                <a:latin typeface="微软雅黑" panose="020B0503020204020204" pitchFamily="34" charset="-122"/>
                <a:ea typeface="微软雅黑" panose="020B0503020204020204" pitchFamily="34" charset="-122"/>
              </a:rPr>
              <a:t>全球</a:t>
            </a:r>
            <a:r>
              <a:rPr lang="en-US" altLang="zh-CN" sz="1400" b="1" dirty="0">
                <a:solidFill>
                  <a:prstClr val="black"/>
                </a:solidFill>
                <a:latin typeface="微软雅黑" panose="020B0503020204020204" pitchFamily="34" charset="-122"/>
                <a:ea typeface="微软雅黑" panose="020B0503020204020204" pitchFamily="34" charset="-122"/>
              </a:rPr>
              <a:t>IPv6</a:t>
            </a:r>
            <a:r>
              <a:rPr lang="zh-CN" altLang="zh-CN" sz="1400" b="1" dirty="0">
                <a:solidFill>
                  <a:prstClr val="black"/>
                </a:solidFill>
                <a:latin typeface="微软雅黑" panose="020B0503020204020204" pitchFamily="34" charset="-122"/>
                <a:ea typeface="微软雅黑" panose="020B0503020204020204" pitchFamily="34" charset="-122"/>
              </a:rPr>
              <a:t>用户访问率变化情况</a:t>
            </a:r>
            <a:endParaRPr lang="zh-CN" altLang="en-US" sz="1400" b="1" dirty="0">
              <a:solidFill>
                <a:prstClr val="black"/>
              </a:solidFill>
              <a:latin typeface="微软雅黑" panose="020B0503020204020204" pitchFamily="34" charset="-122"/>
              <a:ea typeface="微软雅黑" panose="020B0503020204020204" pitchFamily="34" charset="-122"/>
            </a:endParaRPr>
          </a:p>
        </p:txBody>
      </p:sp>
      <p:cxnSp>
        <p:nvCxnSpPr>
          <p:cNvPr id="18" name="直线连接符 17">
            <a:extLst>
              <a:ext uri="{FF2B5EF4-FFF2-40B4-BE49-F238E27FC236}">
                <a16:creationId xmlns:a16="http://schemas.microsoft.com/office/drawing/2014/main" id="{21EB0924-A54F-43B2-A828-F7BE34C1A4F6}"/>
              </a:ext>
            </a:extLst>
          </p:cNvPr>
          <p:cNvCxnSpPr>
            <a:cxnSpLocks/>
          </p:cNvCxnSpPr>
          <p:nvPr/>
        </p:nvCxnSpPr>
        <p:spPr>
          <a:xfrm>
            <a:off x="3059415" y="2130821"/>
            <a:ext cx="0" cy="403399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椭圆 18">
            <a:extLst>
              <a:ext uri="{FF2B5EF4-FFF2-40B4-BE49-F238E27FC236}">
                <a16:creationId xmlns:a16="http://schemas.microsoft.com/office/drawing/2014/main" id="{59C1E5BC-91F6-4F64-A20F-559C5A10B108}"/>
              </a:ext>
            </a:extLst>
          </p:cNvPr>
          <p:cNvSpPr/>
          <p:nvPr/>
        </p:nvSpPr>
        <p:spPr>
          <a:xfrm>
            <a:off x="3036556" y="2343231"/>
            <a:ext cx="45719" cy="546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EC214226-0F2D-4D2E-887E-0B61C09B6C44}"/>
              </a:ext>
            </a:extLst>
          </p:cNvPr>
          <p:cNvSpPr txBox="1"/>
          <p:nvPr/>
        </p:nvSpPr>
        <p:spPr>
          <a:xfrm>
            <a:off x="737233" y="2182446"/>
            <a:ext cx="2187137" cy="307777"/>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IETF</a:t>
            </a:r>
            <a:r>
              <a:rPr kumimoji="1" lang="zh-CN" altLang="en-US" sz="1400" dirty="0">
                <a:latin typeface="Microsoft YaHei" panose="020B0503020204020204" pitchFamily="34" charset="-122"/>
                <a:ea typeface="Microsoft YaHei" panose="020B0503020204020204" pitchFamily="34" charset="-122"/>
              </a:rPr>
              <a:t>成立</a:t>
            </a:r>
            <a:r>
              <a:rPr kumimoji="1" lang="en-US" altLang="zh-CN" sz="1400" dirty="0">
                <a:latin typeface="Microsoft YaHei" panose="020B0503020204020204" pitchFamily="34" charset="-122"/>
                <a:ea typeface="Microsoft YaHei" panose="020B0503020204020204" pitchFamily="34" charset="-122"/>
              </a:rPr>
              <a:t>IPv6IPng</a:t>
            </a:r>
            <a:r>
              <a:rPr kumimoji="1" lang="zh-CN" altLang="en-US" sz="1400" dirty="0">
                <a:latin typeface="Microsoft YaHei" panose="020B0503020204020204" pitchFamily="34" charset="-122"/>
                <a:ea typeface="Microsoft YaHei" panose="020B0503020204020204" pitchFamily="34" charset="-122"/>
              </a:rPr>
              <a:t>工作组</a:t>
            </a:r>
          </a:p>
        </p:txBody>
      </p:sp>
      <p:sp>
        <p:nvSpPr>
          <p:cNvPr id="21" name="文本框 20">
            <a:extLst>
              <a:ext uri="{FF2B5EF4-FFF2-40B4-BE49-F238E27FC236}">
                <a16:creationId xmlns:a16="http://schemas.microsoft.com/office/drawing/2014/main" id="{6A9F9B0F-C1BB-4A80-8F61-6B40E46D97D4}"/>
              </a:ext>
            </a:extLst>
          </p:cNvPr>
          <p:cNvSpPr txBox="1"/>
          <p:nvPr/>
        </p:nvSpPr>
        <p:spPr>
          <a:xfrm>
            <a:off x="588153" y="3222544"/>
            <a:ext cx="2336217" cy="523220"/>
          </a:xfrm>
          <a:prstGeom prst="rect">
            <a:avLst/>
          </a:prstGeom>
          <a:noFill/>
        </p:spPr>
        <p:txBody>
          <a:bodyPr wrap="none" rtlCol="0">
            <a:spAutoFit/>
          </a:bodyPr>
          <a:lstStyle/>
          <a:p>
            <a:r>
              <a:rPr kumimoji="1" lang="en-US" altLang="zh-CN" sz="1400" dirty="0">
                <a:latin typeface="Microsoft YaHei" panose="020B0503020204020204" pitchFamily="34" charset="-122"/>
                <a:ea typeface="Microsoft YaHei" panose="020B0503020204020204" pitchFamily="34" charset="-122"/>
              </a:rPr>
              <a:t>IETF</a:t>
            </a:r>
            <a:r>
              <a:rPr kumimoji="1" lang="zh-CN" altLang="en-US" sz="1400" dirty="0">
                <a:latin typeface="Microsoft YaHei" panose="020B0503020204020204" pitchFamily="34" charset="-122"/>
                <a:ea typeface="Microsoft YaHei" panose="020B0503020204020204" pitchFamily="34" charset="-122"/>
              </a:rPr>
              <a:t>成立发起成立全球</a:t>
            </a:r>
            <a:r>
              <a:rPr kumimoji="1" lang="en-US" altLang="zh-CN" sz="1400" dirty="0">
                <a:latin typeface="Microsoft YaHei" panose="020B0503020204020204" pitchFamily="34" charset="-122"/>
                <a:ea typeface="Microsoft YaHei" panose="020B0503020204020204" pitchFamily="34" charset="-122"/>
              </a:rPr>
              <a:t>IPv6</a:t>
            </a:r>
          </a:p>
          <a:p>
            <a:r>
              <a:rPr kumimoji="1" lang="zh-CN" altLang="en-US" sz="1400" dirty="0">
                <a:latin typeface="Microsoft YaHei" panose="020B0503020204020204" pitchFamily="34" charset="-122"/>
                <a:ea typeface="Microsoft YaHei" panose="020B0503020204020204" pitchFamily="34" charset="-122"/>
              </a:rPr>
              <a:t>试验床</a:t>
            </a:r>
            <a:r>
              <a:rPr kumimoji="1" lang="en-US" altLang="zh-CN" sz="1400" dirty="0">
                <a:latin typeface="Microsoft YaHei" panose="020B0503020204020204" pitchFamily="34" charset="-122"/>
                <a:ea typeface="Microsoft YaHei" panose="020B0503020204020204" pitchFamily="34" charset="-122"/>
              </a:rPr>
              <a:t>6BONE</a:t>
            </a:r>
            <a:endParaRPr kumimoji="1" lang="zh-CN" altLang="en-US" sz="1400" dirty="0">
              <a:latin typeface="Microsoft YaHei" panose="020B0503020204020204" pitchFamily="34" charset="-122"/>
              <a:ea typeface="Microsoft YaHei" panose="020B0503020204020204" pitchFamily="34" charset="-122"/>
            </a:endParaRPr>
          </a:p>
        </p:txBody>
      </p:sp>
      <p:sp>
        <p:nvSpPr>
          <p:cNvPr id="22" name="矩形 21">
            <a:extLst>
              <a:ext uri="{FF2B5EF4-FFF2-40B4-BE49-F238E27FC236}">
                <a16:creationId xmlns:a16="http://schemas.microsoft.com/office/drawing/2014/main" id="{43386804-9867-4B02-81A1-8BF76C4F4EED}"/>
              </a:ext>
            </a:extLst>
          </p:cNvPr>
          <p:cNvSpPr/>
          <p:nvPr/>
        </p:nvSpPr>
        <p:spPr>
          <a:xfrm>
            <a:off x="1305984" y="4099924"/>
            <a:ext cx="1625766" cy="307777"/>
          </a:xfrm>
          <a:prstGeom prst="rect">
            <a:avLst/>
          </a:prstGeom>
        </p:spPr>
        <p:txBody>
          <a:bodyPr wrap="none">
            <a:spAutoFit/>
          </a:bodyPr>
          <a:lstStyle/>
          <a:p>
            <a:r>
              <a:rPr lang="zh-CN" altLang="en-US" sz="1400" dirty="0">
                <a:solidFill>
                  <a:srgbClr val="333333"/>
                </a:solidFill>
                <a:latin typeface="Microsoft YaHei" panose="020B0503020204020204" pitchFamily="34" charset="-122"/>
                <a:ea typeface="Microsoft YaHei" panose="020B0503020204020204" pitchFamily="34" charset="-122"/>
              </a:rPr>
              <a:t>全球</a:t>
            </a:r>
            <a:r>
              <a:rPr lang="en" altLang="zh-CN" sz="1400" dirty="0">
                <a:solidFill>
                  <a:srgbClr val="333333"/>
                </a:solidFill>
                <a:latin typeface="Microsoft YaHei" panose="020B0503020204020204" pitchFamily="34" charset="-122"/>
                <a:ea typeface="Microsoft YaHei" panose="020B0503020204020204" pitchFamily="34" charset="-122"/>
              </a:rPr>
              <a:t>IPv6</a:t>
            </a:r>
            <a:r>
              <a:rPr lang="zh-CN" altLang="en" sz="1400" dirty="0">
                <a:solidFill>
                  <a:srgbClr val="333333"/>
                </a:solidFill>
                <a:latin typeface="Microsoft YaHei" panose="020B0503020204020204" pitchFamily="34" charset="-122"/>
                <a:ea typeface="Microsoft YaHei" panose="020B0503020204020204" pitchFamily="34" charset="-122"/>
              </a:rPr>
              <a:t>正式</a:t>
            </a:r>
            <a:r>
              <a:rPr lang="zh-CN" altLang="en-US" sz="1400" dirty="0">
                <a:solidFill>
                  <a:srgbClr val="333333"/>
                </a:solidFill>
                <a:latin typeface="Microsoft YaHei" panose="020B0503020204020204" pitchFamily="34" charset="-122"/>
                <a:ea typeface="Microsoft YaHei" panose="020B0503020204020204" pitchFamily="34" charset="-122"/>
              </a:rPr>
              <a:t>启动</a:t>
            </a:r>
            <a:endParaRPr lang="zh-CN" altLang="en-US" sz="1400" dirty="0">
              <a:latin typeface="Microsoft YaHei" panose="020B0503020204020204" pitchFamily="34" charset="-122"/>
              <a:ea typeface="Microsoft YaHei" panose="020B0503020204020204" pitchFamily="34" charset="-122"/>
            </a:endParaRPr>
          </a:p>
        </p:txBody>
      </p:sp>
      <p:sp>
        <p:nvSpPr>
          <p:cNvPr id="23" name="矩形 22">
            <a:extLst>
              <a:ext uri="{FF2B5EF4-FFF2-40B4-BE49-F238E27FC236}">
                <a16:creationId xmlns:a16="http://schemas.microsoft.com/office/drawing/2014/main" id="{86C43923-7692-428D-B518-E4332D2C92DF}"/>
              </a:ext>
            </a:extLst>
          </p:cNvPr>
          <p:cNvSpPr/>
          <p:nvPr/>
        </p:nvSpPr>
        <p:spPr>
          <a:xfrm>
            <a:off x="578890" y="5641599"/>
            <a:ext cx="2345480" cy="523220"/>
          </a:xfrm>
          <a:prstGeom prst="rect">
            <a:avLst/>
          </a:prstGeom>
        </p:spPr>
        <p:txBody>
          <a:bodyPr wrap="square">
            <a:spAutoFit/>
          </a:bodyPr>
          <a:lstStyle/>
          <a:p>
            <a:r>
              <a:rPr lang="zh-CN" altLang="en-US" sz="1400" dirty="0">
                <a:solidFill>
                  <a:srgbClr val="333333"/>
                </a:solidFill>
                <a:latin typeface="Microsoft YaHei" panose="020B0503020204020204" pitchFamily="34" charset="-122"/>
                <a:ea typeface="Microsoft YaHei" panose="020B0503020204020204" pitchFamily="34" charset="-122"/>
              </a:rPr>
              <a:t>三大运营商联合阿里云宣布将全面对外提供</a:t>
            </a:r>
            <a:r>
              <a:rPr lang="en" altLang="zh-CN" sz="1400" dirty="0">
                <a:solidFill>
                  <a:srgbClr val="333333"/>
                </a:solidFill>
                <a:latin typeface="Microsoft YaHei" panose="020B0503020204020204" pitchFamily="34" charset="-122"/>
                <a:ea typeface="Microsoft YaHei" panose="020B0503020204020204" pitchFamily="34" charset="-122"/>
              </a:rPr>
              <a:t>IPv6</a:t>
            </a:r>
            <a:r>
              <a:rPr lang="zh-CN" altLang="en-US" sz="1400" dirty="0">
                <a:solidFill>
                  <a:srgbClr val="333333"/>
                </a:solidFill>
                <a:latin typeface="Microsoft YaHei" panose="020B0503020204020204" pitchFamily="34" charset="-122"/>
                <a:ea typeface="Microsoft YaHei" panose="020B0503020204020204" pitchFamily="34" charset="-122"/>
              </a:rPr>
              <a:t>服务</a:t>
            </a:r>
            <a:endParaRPr lang="zh-CN" altLang="en-US" sz="1400" dirty="0">
              <a:latin typeface="Microsoft YaHei" panose="020B0503020204020204" pitchFamily="34" charset="-122"/>
              <a:ea typeface="Microsoft YaHei" panose="020B0503020204020204" pitchFamily="34" charset="-122"/>
            </a:endParaRPr>
          </a:p>
        </p:txBody>
      </p:sp>
      <p:sp>
        <p:nvSpPr>
          <p:cNvPr id="24" name="矩形 23">
            <a:extLst>
              <a:ext uri="{FF2B5EF4-FFF2-40B4-BE49-F238E27FC236}">
                <a16:creationId xmlns:a16="http://schemas.microsoft.com/office/drawing/2014/main" id="{969FCCB0-8454-4526-82AD-E0A8C0425D16}"/>
              </a:ext>
            </a:extLst>
          </p:cNvPr>
          <p:cNvSpPr/>
          <p:nvPr/>
        </p:nvSpPr>
        <p:spPr>
          <a:xfrm>
            <a:off x="424875" y="4984505"/>
            <a:ext cx="2499495" cy="523220"/>
          </a:xfrm>
          <a:prstGeom prst="rect">
            <a:avLst/>
          </a:prstGeom>
        </p:spPr>
        <p:txBody>
          <a:bodyPr wrap="square">
            <a:spAutoFit/>
          </a:bodyPr>
          <a:lstStyle/>
          <a:p>
            <a:r>
              <a:rPr lang="zh-CN" altLang="en-US" sz="1400" dirty="0">
                <a:solidFill>
                  <a:srgbClr val="333333"/>
                </a:solidFill>
                <a:latin typeface="Microsoft YaHei" panose="020B0503020204020204" pitchFamily="34" charset="-122"/>
                <a:ea typeface="Microsoft YaHei" panose="020B0503020204020204" pitchFamily="34" charset="-122"/>
              </a:rPr>
              <a:t>我国</a:t>
            </a:r>
            <a:r>
              <a:rPr lang="en-US" altLang="zh-CN" sz="1400" dirty="0">
                <a:solidFill>
                  <a:srgbClr val="333333"/>
                </a:solidFill>
                <a:latin typeface="Microsoft YaHei" panose="020B0503020204020204" pitchFamily="34" charset="-122"/>
                <a:ea typeface="Microsoft YaHei" panose="020B0503020204020204" pitchFamily="34" charset="-122"/>
              </a:rPr>
              <a:t>《</a:t>
            </a:r>
            <a:r>
              <a:rPr lang="zh-CN" altLang="en-US" sz="1400" dirty="0">
                <a:solidFill>
                  <a:srgbClr val="333333"/>
                </a:solidFill>
                <a:latin typeface="Microsoft YaHei" panose="020B0503020204020204" pitchFamily="34" charset="-122"/>
                <a:ea typeface="Microsoft YaHei" panose="020B0503020204020204" pitchFamily="34" charset="-122"/>
              </a:rPr>
              <a:t>推进互联网协议第六版（</a:t>
            </a:r>
            <a:r>
              <a:rPr lang="en" altLang="zh-CN" sz="1400" dirty="0">
                <a:solidFill>
                  <a:srgbClr val="333333"/>
                </a:solidFill>
                <a:latin typeface="Microsoft YaHei" panose="020B0503020204020204" pitchFamily="34" charset="-122"/>
                <a:ea typeface="Microsoft YaHei" panose="020B0503020204020204" pitchFamily="34" charset="-122"/>
              </a:rPr>
              <a:t>IPv6</a:t>
            </a:r>
            <a:r>
              <a:rPr lang="zh-CN" altLang="en" sz="1400" dirty="0">
                <a:solidFill>
                  <a:srgbClr val="333333"/>
                </a:solidFill>
                <a:latin typeface="Microsoft YaHei" panose="020B0503020204020204" pitchFamily="34" charset="-122"/>
                <a:ea typeface="Microsoft YaHei" panose="020B0503020204020204" pitchFamily="34" charset="-122"/>
              </a:rPr>
              <a:t>）</a:t>
            </a:r>
            <a:r>
              <a:rPr lang="zh-CN" altLang="en-US" sz="1400" dirty="0">
                <a:solidFill>
                  <a:srgbClr val="333333"/>
                </a:solidFill>
                <a:latin typeface="Microsoft YaHei" panose="020B0503020204020204" pitchFamily="34" charset="-122"/>
                <a:ea typeface="Microsoft YaHei" panose="020B0503020204020204" pitchFamily="34" charset="-122"/>
              </a:rPr>
              <a:t>规模部署行动计划</a:t>
            </a:r>
            <a:r>
              <a:rPr lang="en-US" altLang="zh-CN" sz="1400" dirty="0">
                <a:solidFill>
                  <a:srgbClr val="333333"/>
                </a:solidFill>
                <a:latin typeface="Microsoft YaHei" panose="020B0503020204020204" pitchFamily="34" charset="-122"/>
                <a:ea typeface="Microsoft YaHei" panose="020B0503020204020204" pitchFamily="34" charset="-122"/>
              </a:rPr>
              <a:t>》</a:t>
            </a:r>
            <a:endParaRPr lang="zh-CN" altLang="en-US" sz="1400" dirty="0">
              <a:latin typeface="Microsoft YaHei" panose="020B0503020204020204" pitchFamily="34" charset="-122"/>
              <a:ea typeface="Microsoft YaHei" panose="020B0503020204020204" pitchFamily="34" charset="-122"/>
            </a:endParaRPr>
          </a:p>
        </p:txBody>
      </p:sp>
      <p:sp>
        <p:nvSpPr>
          <p:cNvPr id="25" name="矩形 24">
            <a:extLst>
              <a:ext uri="{FF2B5EF4-FFF2-40B4-BE49-F238E27FC236}">
                <a16:creationId xmlns:a16="http://schemas.microsoft.com/office/drawing/2014/main" id="{296B2009-C6E6-45FE-A89B-106C5F732B72}"/>
              </a:ext>
            </a:extLst>
          </p:cNvPr>
          <p:cNvSpPr/>
          <p:nvPr/>
        </p:nvSpPr>
        <p:spPr>
          <a:xfrm>
            <a:off x="423031" y="3834845"/>
            <a:ext cx="2501339" cy="307777"/>
          </a:xfrm>
          <a:prstGeom prst="rect">
            <a:avLst/>
          </a:prstGeom>
        </p:spPr>
        <p:txBody>
          <a:bodyPr wrap="square">
            <a:spAutoFit/>
          </a:bodyPr>
          <a:lstStyle/>
          <a:p>
            <a:r>
              <a:rPr lang="zh-CN" altLang="en-US" sz="1400" dirty="0">
                <a:solidFill>
                  <a:srgbClr val="333333"/>
                </a:solidFill>
                <a:latin typeface="Microsoft YaHei" panose="020B0503020204020204" pitchFamily="34" charset="-122"/>
                <a:ea typeface="Microsoft YaHei" panose="020B0503020204020204" pitchFamily="34" charset="-122"/>
              </a:rPr>
              <a:t>主流操作系统均提供</a:t>
            </a:r>
            <a:r>
              <a:rPr lang="en" altLang="zh-CN" sz="1400" dirty="0">
                <a:solidFill>
                  <a:srgbClr val="333333"/>
                </a:solidFill>
                <a:latin typeface="Microsoft YaHei" panose="020B0503020204020204" pitchFamily="34" charset="-122"/>
                <a:ea typeface="Microsoft YaHei" panose="020B0503020204020204" pitchFamily="34" charset="-122"/>
              </a:rPr>
              <a:t>IPv6</a:t>
            </a:r>
            <a:r>
              <a:rPr lang="zh-CN" altLang="en-US" sz="1400" dirty="0">
                <a:solidFill>
                  <a:srgbClr val="333333"/>
                </a:solidFill>
                <a:latin typeface="Microsoft YaHei" panose="020B0503020204020204" pitchFamily="34" charset="-122"/>
                <a:ea typeface="Microsoft YaHei" panose="020B0503020204020204" pitchFamily="34" charset="-122"/>
              </a:rPr>
              <a:t>支持</a:t>
            </a:r>
            <a:endParaRPr lang="zh-CN" altLang="en-US" sz="1400" dirty="0">
              <a:latin typeface="Microsoft YaHei" panose="020B0503020204020204" pitchFamily="34" charset="-122"/>
              <a:ea typeface="Microsoft YaHei" panose="020B0503020204020204" pitchFamily="34" charset="-122"/>
            </a:endParaRPr>
          </a:p>
        </p:txBody>
      </p:sp>
      <p:sp>
        <p:nvSpPr>
          <p:cNvPr id="26" name="矩形 25">
            <a:extLst>
              <a:ext uri="{FF2B5EF4-FFF2-40B4-BE49-F238E27FC236}">
                <a16:creationId xmlns:a16="http://schemas.microsoft.com/office/drawing/2014/main" id="{E3ABB0DC-0639-4049-B0AF-54A99B9F1DD9}"/>
              </a:ext>
            </a:extLst>
          </p:cNvPr>
          <p:cNvSpPr/>
          <p:nvPr/>
        </p:nvSpPr>
        <p:spPr>
          <a:xfrm>
            <a:off x="737233" y="2528961"/>
            <a:ext cx="2187137" cy="523220"/>
          </a:xfrm>
          <a:prstGeom prst="rect">
            <a:avLst/>
          </a:prstGeom>
        </p:spPr>
        <p:txBody>
          <a:bodyPr wrap="square">
            <a:spAutoFit/>
          </a:bodyPr>
          <a:lstStyle/>
          <a:p>
            <a:pPr>
              <a:spcBef>
                <a:spcPts val="600"/>
              </a:spcBef>
            </a:pPr>
            <a:r>
              <a:rPr lang="en-US" altLang="zh-CN" sz="1400" dirty="0">
                <a:latin typeface="Microsoft YaHei" panose="020B0503020204020204" pitchFamily="34" charset="-122"/>
                <a:ea typeface="Microsoft YaHei" panose="020B0503020204020204" pitchFamily="34" charset="-122"/>
              </a:rPr>
              <a:t>IETF</a:t>
            </a:r>
            <a:r>
              <a:rPr lang="zh-CN" altLang="en-US" sz="1400" dirty="0">
                <a:latin typeface="Microsoft YaHei" panose="020B0503020204020204" pitchFamily="34" charset="-122"/>
                <a:ea typeface="Microsoft YaHei" panose="020B0503020204020204" pitchFamily="34" charset="-122"/>
              </a:rPr>
              <a:t>正式批准第一个</a:t>
            </a:r>
            <a:r>
              <a:rPr lang="en-US" altLang="zh-CN" sz="1400" dirty="0">
                <a:latin typeface="Microsoft YaHei" panose="020B0503020204020204" pitchFamily="34" charset="-122"/>
                <a:ea typeface="Microsoft YaHei" panose="020B0503020204020204" pitchFamily="34" charset="-122"/>
              </a:rPr>
              <a:t>IPv6</a:t>
            </a:r>
            <a:r>
              <a:rPr lang="zh-CN" altLang="en-US" sz="1400" dirty="0">
                <a:latin typeface="Microsoft YaHei" panose="020B0503020204020204" pitchFamily="34" charset="-122"/>
                <a:ea typeface="Microsoft YaHei" panose="020B0503020204020204" pitchFamily="34" charset="-122"/>
              </a:rPr>
              <a:t>标准</a:t>
            </a:r>
            <a:r>
              <a:rPr lang="en-US" altLang="zh-CN" sz="1400" dirty="0">
                <a:latin typeface="Microsoft YaHei" panose="020B0503020204020204" pitchFamily="34" charset="-122"/>
                <a:ea typeface="Microsoft YaHei" panose="020B0503020204020204" pitchFamily="34" charset="-122"/>
              </a:rPr>
              <a:t>RFC1883</a:t>
            </a:r>
          </a:p>
        </p:txBody>
      </p:sp>
      <p:sp>
        <p:nvSpPr>
          <p:cNvPr id="27" name="矩形 26">
            <a:extLst>
              <a:ext uri="{FF2B5EF4-FFF2-40B4-BE49-F238E27FC236}">
                <a16:creationId xmlns:a16="http://schemas.microsoft.com/office/drawing/2014/main" id="{C8A5775D-2251-42FF-A906-6B589207FF4F}"/>
              </a:ext>
            </a:extLst>
          </p:cNvPr>
          <p:cNvSpPr/>
          <p:nvPr/>
        </p:nvSpPr>
        <p:spPr>
          <a:xfrm>
            <a:off x="3060496" y="2182446"/>
            <a:ext cx="562975" cy="276999"/>
          </a:xfrm>
          <a:prstGeom prst="rect">
            <a:avLst/>
          </a:prstGeom>
        </p:spPr>
        <p:txBody>
          <a:bodyPr wrap="none">
            <a:spAutoFit/>
          </a:bodyPr>
          <a:lstStyle/>
          <a:p>
            <a:r>
              <a:rPr lang="en-US" altLang="zh-CN" sz="1200" b="1" dirty="0">
                <a:solidFill>
                  <a:srgbClr val="00B050"/>
                </a:solidFill>
                <a:latin typeface="Microsoft YaHei" panose="020B0503020204020204" pitchFamily="34" charset="-122"/>
                <a:ea typeface="Microsoft YaHei" panose="020B0503020204020204" pitchFamily="34" charset="-122"/>
              </a:rPr>
              <a:t>1993</a:t>
            </a:r>
            <a:endParaRPr lang="zh-CN" altLang="en-US" sz="1200" b="1" dirty="0">
              <a:solidFill>
                <a:srgbClr val="00B050"/>
              </a:solidFill>
            </a:endParaRPr>
          </a:p>
        </p:txBody>
      </p:sp>
      <p:sp>
        <p:nvSpPr>
          <p:cNvPr id="28" name="矩形 27">
            <a:extLst>
              <a:ext uri="{FF2B5EF4-FFF2-40B4-BE49-F238E27FC236}">
                <a16:creationId xmlns:a16="http://schemas.microsoft.com/office/drawing/2014/main" id="{58B9A2D5-C9AE-4FC3-8D71-D7253617E6F3}"/>
              </a:ext>
            </a:extLst>
          </p:cNvPr>
          <p:cNvSpPr/>
          <p:nvPr/>
        </p:nvSpPr>
        <p:spPr>
          <a:xfrm>
            <a:off x="3060496" y="3271659"/>
            <a:ext cx="609462" cy="276999"/>
          </a:xfrm>
          <a:prstGeom prst="rect">
            <a:avLst/>
          </a:prstGeom>
        </p:spPr>
        <p:txBody>
          <a:bodyPr wrap="none">
            <a:spAutoFit/>
          </a:bodyPr>
          <a:lstStyle/>
          <a:p>
            <a:r>
              <a:rPr kumimoji="1" lang="en-US" altLang="zh-CN" sz="1200" b="1" dirty="0">
                <a:solidFill>
                  <a:srgbClr val="00B050"/>
                </a:solidFill>
                <a:latin typeface="Microsoft YaHei" panose="020B0503020204020204" pitchFamily="34" charset="-122"/>
                <a:ea typeface="Microsoft YaHei" panose="020B0503020204020204" pitchFamily="34" charset="-122"/>
              </a:rPr>
              <a:t>2003</a:t>
            </a:r>
            <a:r>
              <a:rPr kumimoji="1" lang="zh-CN" altLang="en-US" sz="1200" b="1" dirty="0">
                <a:solidFill>
                  <a:srgbClr val="00B050"/>
                </a:solidFill>
                <a:latin typeface="Microsoft YaHei" panose="020B0503020204020204" pitchFamily="34" charset="-122"/>
                <a:ea typeface="Microsoft YaHei" panose="020B0503020204020204" pitchFamily="34" charset="-122"/>
              </a:rPr>
              <a:t> </a:t>
            </a:r>
            <a:endParaRPr lang="zh-CN" altLang="en-US" sz="1200" b="1" dirty="0">
              <a:solidFill>
                <a:srgbClr val="00B050"/>
              </a:solidFill>
            </a:endParaRPr>
          </a:p>
        </p:txBody>
      </p:sp>
      <p:sp>
        <p:nvSpPr>
          <p:cNvPr id="29" name="矩形 28">
            <a:extLst>
              <a:ext uri="{FF2B5EF4-FFF2-40B4-BE49-F238E27FC236}">
                <a16:creationId xmlns:a16="http://schemas.microsoft.com/office/drawing/2014/main" id="{E69B0587-E6AC-4F3C-B796-CC82DDDA2D06}"/>
              </a:ext>
            </a:extLst>
          </p:cNvPr>
          <p:cNvSpPr/>
          <p:nvPr/>
        </p:nvSpPr>
        <p:spPr>
          <a:xfrm>
            <a:off x="3060496" y="2587774"/>
            <a:ext cx="562975" cy="276999"/>
          </a:xfrm>
          <a:prstGeom prst="rect">
            <a:avLst/>
          </a:prstGeom>
        </p:spPr>
        <p:txBody>
          <a:bodyPr wrap="none">
            <a:spAutoFit/>
          </a:bodyPr>
          <a:lstStyle/>
          <a:p>
            <a:r>
              <a:rPr lang="en-US" altLang="zh-CN" sz="1200" b="1" dirty="0">
                <a:solidFill>
                  <a:srgbClr val="00B050"/>
                </a:solidFill>
                <a:latin typeface="Microsoft YaHei" panose="020B0503020204020204" pitchFamily="34" charset="-122"/>
                <a:ea typeface="Microsoft YaHei" panose="020B0503020204020204" pitchFamily="34" charset="-122"/>
              </a:rPr>
              <a:t>1996</a:t>
            </a:r>
            <a:endParaRPr lang="zh-CN" altLang="en-US" sz="1200" b="1" dirty="0">
              <a:solidFill>
                <a:srgbClr val="00B050"/>
              </a:solidFill>
            </a:endParaRPr>
          </a:p>
        </p:txBody>
      </p:sp>
      <p:sp>
        <p:nvSpPr>
          <p:cNvPr id="30" name="矩形 29">
            <a:extLst>
              <a:ext uri="{FF2B5EF4-FFF2-40B4-BE49-F238E27FC236}">
                <a16:creationId xmlns:a16="http://schemas.microsoft.com/office/drawing/2014/main" id="{AB601CFF-1DF1-4EEE-A29E-B0E351D6BD6D}"/>
              </a:ext>
            </a:extLst>
          </p:cNvPr>
          <p:cNvSpPr/>
          <p:nvPr/>
        </p:nvSpPr>
        <p:spPr>
          <a:xfrm>
            <a:off x="3060496" y="3814489"/>
            <a:ext cx="562975" cy="276999"/>
          </a:xfrm>
          <a:prstGeom prst="rect">
            <a:avLst/>
          </a:prstGeom>
        </p:spPr>
        <p:txBody>
          <a:bodyPr wrap="none">
            <a:spAutoFit/>
          </a:bodyPr>
          <a:lstStyle/>
          <a:p>
            <a:r>
              <a:rPr lang="en-US" altLang="zh-CN" sz="1200" b="1" dirty="0">
                <a:solidFill>
                  <a:srgbClr val="00B050"/>
                </a:solidFill>
                <a:latin typeface="Microsoft YaHei" panose="020B0503020204020204" pitchFamily="34" charset="-122"/>
                <a:ea typeface="Microsoft YaHei" panose="020B0503020204020204" pitchFamily="34" charset="-122"/>
              </a:rPr>
              <a:t>2011</a:t>
            </a:r>
            <a:endParaRPr lang="zh-CN" altLang="en-US" sz="1200" b="1" dirty="0">
              <a:solidFill>
                <a:srgbClr val="00B050"/>
              </a:solidFill>
            </a:endParaRPr>
          </a:p>
        </p:txBody>
      </p:sp>
      <p:sp>
        <p:nvSpPr>
          <p:cNvPr id="31" name="矩形 30">
            <a:extLst>
              <a:ext uri="{FF2B5EF4-FFF2-40B4-BE49-F238E27FC236}">
                <a16:creationId xmlns:a16="http://schemas.microsoft.com/office/drawing/2014/main" id="{7B458805-D378-4E99-AA92-9210678F5359}"/>
              </a:ext>
            </a:extLst>
          </p:cNvPr>
          <p:cNvSpPr/>
          <p:nvPr/>
        </p:nvSpPr>
        <p:spPr>
          <a:xfrm>
            <a:off x="3060496" y="4128742"/>
            <a:ext cx="562975" cy="276999"/>
          </a:xfrm>
          <a:prstGeom prst="rect">
            <a:avLst/>
          </a:prstGeom>
        </p:spPr>
        <p:txBody>
          <a:bodyPr wrap="none">
            <a:spAutoFit/>
          </a:bodyPr>
          <a:lstStyle/>
          <a:p>
            <a:r>
              <a:rPr lang="en-US" altLang="zh-CN" sz="1200" b="1" dirty="0">
                <a:solidFill>
                  <a:srgbClr val="00B050"/>
                </a:solidFill>
                <a:latin typeface="Microsoft YaHei" panose="020B0503020204020204" pitchFamily="34" charset="-122"/>
                <a:ea typeface="Microsoft YaHei" panose="020B0503020204020204" pitchFamily="34" charset="-122"/>
              </a:rPr>
              <a:t>2012</a:t>
            </a:r>
            <a:endParaRPr lang="zh-CN" altLang="en-US" sz="1200" b="1" dirty="0">
              <a:solidFill>
                <a:srgbClr val="00B050"/>
              </a:solidFill>
            </a:endParaRPr>
          </a:p>
        </p:txBody>
      </p:sp>
      <p:sp>
        <p:nvSpPr>
          <p:cNvPr id="32" name="矩形 31">
            <a:extLst>
              <a:ext uri="{FF2B5EF4-FFF2-40B4-BE49-F238E27FC236}">
                <a16:creationId xmlns:a16="http://schemas.microsoft.com/office/drawing/2014/main" id="{9A106F0D-09D1-4194-BEA3-CE39B2D83743}"/>
              </a:ext>
            </a:extLst>
          </p:cNvPr>
          <p:cNvSpPr/>
          <p:nvPr/>
        </p:nvSpPr>
        <p:spPr>
          <a:xfrm>
            <a:off x="3060496" y="5138272"/>
            <a:ext cx="562975" cy="276999"/>
          </a:xfrm>
          <a:prstGeom prst="rect">
            <a:avLst/>
          </a:prstGeom>
        </p:spPr>
        <p:txBody>
          <a:bodyPr wrap="none">
            <a:spAutoFit/>
          </a:bodyPr>
          <a:lstStyle/>
          <a:p>
            <a:r>
              <a:rPr lang="en-US" altLang="zh-CN" sz="1200" b="1" dirty="0">
                <a:solidFill>
                  <a:srgbClr val="00B050"/>
                </a:solidFill>
                <a:latin typeface="Microsoft YaHei" panose="020B0503020204020204" pitchFamily="34" charset="-122"/>
                <a:ea typeface="Microsoft YaHei" panose="020B0503020204020204" pitchFamily="34" charset="-122"/>
              </a:rPr>
              <a:t>2017</a:t>
            </a:r>
            <a:endParaRPr lang="zh-CN" altLang="en-US" sz="1200" b="1" dirty="0">
              <a:solidFill>
                <a:srgbClr val="00B050"/>
              </a:solidFill>
            </a:endParaRPr>
          </a:p>
        </p:txBody>
      </p:sp>
      <p:sp>
        <p:nvSpPr>
          <p:cNvPr id="33" name="矩形 32">
            <a:extLst>
              <a:ext uri="{FF2B5EF4-FFF2-40B4-BE49-F238E27FC236}">
                <a16:creationId xmlns:a16="http://schemas.microsoft.com/office/drawing/2014/main" id="{DB279785-A6B5-4B2E-AB94-A311CB73874D}"/>
              </a:ext>
            </a:extLst>
          </p:cNvPr>
          <p:cNvSpPr/>
          <p:nvPr/>
        </p:nvSpPr>
        <p:spPr>
          <a:xfrm>
            <a:off x="3060496" y="5708759"/>
            <a:ext cx="562975" cy="276999"/>
          </a:xfrm>
          <a:prstGeom prst="rect">
            <a:avLst/>
          </a:prstGeom>
        </p:spPr>
        <p:txBody>
          <a:bodyPr wrap="none">
            <a:spAutoFit/>
          </a:bodyPr>
          <a:lstStyle/>
          <a:p>
            <a:r>
              <a:rPr lang="en-US" altLang="zh-CN" sz="1200" b="1" dirty="0">
                <a:solidFill>
                  <a:srgbClr val="00B050"/>
                </a:solidFill>
                <a:latin typeface="Microsoft YaHei" panose="020B0503020204020204" pitchFamily="34" charset="-122"/>
                <a:ea typeface="Microsoft YaHei" panose="020B0503020204020204" pitchFamily="34" charset="-122"/>
              </a:rPr>
              <a:t>2018</a:t>
            </a:r>
            <a:endParaRPr lang="zh-CN" altLang="en-US" sz="1200" b="1" dirty="0">
              <a:solidFill>
                <a:srgbClr val="00B050"/>
              </a:solidFill>
            </a:endParaRPr>
          </a:p>
        </p:txBody>
      </p:sp>
      <p:sp>
        <p:nvSpPr>
          <p:cNvPr id="34" name="椭圆 33">
            <a:extLst>
              <a:ext uri="{FF2B5EF4-FFF2-40B4-BE49-F238E27FC236}">
                <a16:creationId xmlns:a16="http://schemas.microsoft.com/office/drawing/2014/main" id="{8208C416-3093-4ECD-97D5-5C1C812FD7A1}"/>
              </a:ext>
            </a:extLst>
          </p:cNvPr>
          <p:cNvSpPr/>
          <p:nvPr/>
        </p:nvSpPr>
        <p:spPr>
          <a:xfrm>
            <a:off x="3036556" y="2714188"/>
            <a:ext cx="45719" cy="546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Microsoft YaHei" panose="020B0503020204020204" pitchFamily="34" charset="-122"/>
              <a:ea typeface="Microsoft YaHei" panose="020B0503020204020204" pitchFamily="34" charset="-122"/>
            </a:endParaRPr>
          </a:p>
        </p:txBody>
      </p:sp>
      <p:sp>
        <p:nvSpPr>
          <p:cNvPr id="35" name="椭圆 34">
            <a:extLst>
              <a:ext uri="{FF2B5EF4-FFF2-40B4-BE49-F238E27FC236}">
                <a16:creationId xmlns:a16="http://schemas.microsoft.com/office/drawing/2014/main" id="{665DA22D-0004-4F29-B342-0D586A7FBBC9}"/>
              </a:ext>
            </a:extLst>
          </p:cNvPr>
          <p:cNvSpPr/>
          <p:nvPr/>
        </p:nvSpPr>
        <p:spPr>
          <a:xfrm>
            <a:off x="3036556" y="3398543"/>
            <a:ext cx="45719" cy="546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Microsoft YaHei" panose="020B0503020204020204" pitchFamily="34" charset="-122"/>
              <a:ea typeface="Microsoft YaHei" panose="020B0503020204020204" pitchFamily="34" charset="-122"/>
            </a:endParaRPr>
          </a:p>
        </p:txBody>
      </p:sp>
      <p:sp>
        <p:nvSpPr>
          <p:cNvPr id="36" name="椭圆 35">
            <a:extLst>
              <a:ext uri="{FF2B5EF4-FFF2-40B4-BE49-F238E27FC236}">
                <a16:creationId xmlns:a16="http://schemas.microsoft.com/office/drawing/2014/main" id="{B6A243E7-E6E2-4AD3-AAAA-E63F3EFEF802}"/>
              </a:ext>
            </a:extLst>
          </p:cNvPr>
          <p:cNvSpPr/>
          <p:nvPr/>
        </p:nvSpPr>
        <p:spPr>
          <a:xfrm>
            <a:off x="3036556" y="3918297"/>
            <a:ext cx="45719" cy="546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Microsoft YaHei" panose="020B0503020204020204" pitchFamily="34" charset="-122"/>
              <a:ea typeface="Microsoft YaHei" panose="020B0503020204020204" pitchFamily="34" charset="-122"/>
            </a:endParaRPr>
          </a:p>
        </p:txBody>
      </p:sp>
      <p:sp>
        <p:nvSpPr>
          <p:cNvPr id="37" name="椭圆 36">
            <a:extLst>
              <a:ext uri="{FF2B5EF4-FFF2-40B4-BE49-F238E27FC236}">
                <a16:creationId xmlns:a16="http://schemas.microsoft.com/office/drawing/2014/main" id="{1D39E335-045E-42DC-BECC-441A964A2618}"/>
              </a:ext>
            </a:extLst>
          </p:cNvPr>
          <p:cNvSpPr/>
          <p:nvPr/>
        </p:nvSpPr>
        <p:spPr>
          <a:xfrm>
            <a:off x="3036556" y="4253813"/>
            <a:ext cx="45719" cy="546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Microsoft YaHei" panose="020B0503020204020204" pitchFamily="34" charset="-122"/>
              <a:ea typeface="Microsoft YaHei" panose="020B0503020204020204" pitchFamily="34" charset="-122"/>
            </a:endParaRPr>
          </a:p>
        </p:txBody>
      </p:sp>
      <p:sp>
        <p:nvSpPr>
          <p:cNvPr id="38" name="椭圆 37">
            <a:extLst>
              <a:ext uri="{FF2B5EF4-FFF2-40B4-BE49-F238E27FC236}">
                <a16:creationId xmlns:a16="http://schemas.microsoft.com/office/drawing/2014/main" id="{AE87E104-0451-4EB9-9DE5-962D0E6B0780}"/>
              </a:ext>
            </a:extLst>
          </p:cNvPr>
          <p:cNvSpPr/>
          <p:nvPr/>
        </p:nvSpPr>
        <p:spPr>
          <a:xfrm>
            <a:off x="3036556" y="5260617"/>
            <a:ext cx="45719" cy="546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Microsoft YaHei" panose="020B0503020204020204" pitchFamily="34" charset="-122"/>
              <a:ea typeface="Microsoft YaHei" panose="020B0503020204020204" pitchFamily="34" charset="-122"/>
            </a:endParaRPr>
          </a:p>
        </p:txBody>
      </p:sp>
      <p:sp>
        <p:nvSpPr>
          <p:cNvPr id="39" name="椭圆 38">
            <a:extLst>
              <a:ext uri="{FF2B5EF4-FFF2-40B4-BE49-F238E27FC236}">
                <a16:creationId xmlns:a16="http://schemas.microsoft.com/office/drawing/2014/main" id="{367F2C67-D918-4AAE-8A20-D26A0181CAFD}"/>
              </a:ext>
            </a:extLst>
          </p:cNvPr>
          <p:cNvSpPr/>
          <p:nvPr/>
        </p:nvSpPr>
        <p:spPr>
          <a:xfrm>
            <a:off x="3036556" y="5848598"/>
            <a:ext cx="45719" cy="5461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id="{1C226EA7-34AB-4B2B-BC9A-59555E401394}"/>
              </a:ext>
            </a:extLst>
          </p:cNvPr>
          <p:cNvSpPr/>
          <p:nvPr/>
        </p:nvSpPr>
        <p:spPr>
          <a:xfrm>
            <a:off x="414950" y="1433089"/>
            <a:ext cx="3390110" cy="45719"/>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文本框 40">
            <a:extLst>
              <a:ext uri="{FF2B5EF4-FFF2-40B4-BE49-F238E27FC236}">
                <a16:creationId xmlns:a16="http://schemas.microsoft.com/office/drawing/2014/main" id="{641001CA-DD11-42AA-B345-F514D3ED1974}"/>
              </a:ext>
            </a:extLst>
          </p:cNvPr>
          <p:cNvSpPr txBox="1"/>
          <p:nvPr/>
        </p:nvSpPr>
        <p:spPr>
          <a:xfrm>
            <a:off x="1185309" y="1486312"/>
            <a:ext cx="1803699" cy="369332"/>
          </a:xfrm>
          <a:prstGeom prst="rect">
            <a:avLst/>
          </a:prstGeom>
          <a:noFill/>
        </p:spPr>
        <p:txBody>
          <a:bodyPr wrap="none" rtlCol="0">
            <a:spAutoFit/>
          </a:bodyPr>
          <a:lstStyle/>
          <a:p>
            <a:r>
              <a:rPr kumimoji="1" lang="en-US" altLang="zh-CN" dirty="0">
                <a:solidFill>
                  <a:schemeClr val="bg1"/>
                </a:solidFill>
                <a:latin typeface="Microsoft YaHei" panose="020B0503020204020204" pitchFamily="34" charset="-122"/>
                <a:ea typeface="Microsoft YaHei" panose="020B0503020204020204" pitchFamily="34" charset="-122"/>
              </a:rPr>
              <a:t>IPv6</a:t>
            </a:r>
            <a:r>
              <a:rPr kumimoji="1" lang="zh-CN" altLang="en-US" dirty="0">
                <a:solidFill>
                  <a:schemeClr val="bg1"/>
                </a:solidFill>
                <a:latin typeface="Microsoft YaHei" panose="020B0503020204020204" pitchFamily="34" charset="-122"/>
                <a:ea typeface="Microsoft YaHei" panose="020B0503020204020204" pitchFamily="34" charset="-122"/>
              </a:rPr>
              <a:t>发展大事记</a:t>
            </a:r>
          </a:p>
        </p:txBody>
      </p:sp>
      <p:pic>
        <p:nvPicPr>
          <p:cNvPr id="42" name="图片 41">
            <a:extLst>
              <a:ext uri="{FF2B5EF4-FFF2-40B4-BE49-F238E27FC236}">
                <a16:creationId xmlns:a16="http://schemas.microsoft.com/office/drawing/2014/main" id="{BB59E8E1-3B7C-4A14-9D2D-825A4C1C2F43}"/>
              </a:ext>
            </a:extLst>
          </p:cNvPr>
          <p:cNvPicPr>
            <a:picLocks noChangeAspect="1"/>
          </p:cNvPicPr>
          <p:nvPr/>
        </p:nvPicPr>
        <p:blipFill>
          <a:blip r:embed="rId4"/>
          <a:stretch>
            <a:fillRect/>
          </a:stretch>
        </p:blipFill>
        <p:spPr>
          <a:xfrm>
            <a:off x="4786437" y="4172918"/>
            <a:ext cx="2368069" cy="1985648"/>
          </a:xfrm>
          <a:prstGeom prst="rect">
            <a:avLst/>
          </a:prstGeom>
        </p:spPr>
      </p:pic>
      <p:sp>
        <p:nvSpPr>
          <p:cNvPr id="43" name="矩形 42">
            <a:extLst>
              <a:ext uri="{FF2B5EF4-FFF2-40B4-BE49-F238E27FC236}">
                <a16:creationId xmlns:a16="http://schemas.microsoft.com/office/drawing/2014/main" id="{EC26394F-9012-4B25-ADA9-D3B92E61BF33}"/>
              </a:ext>
            </a:extLst>
          </p:cNvPr>
          <p:cNvSpPr/>
          <p:nvPr/>
        </p:nvSpPr>
        <p:spPr bwMode="auto">
          <a:xfrm>
            <a:off x="4096072" y="4077509"/>
            <a:ext cx="3812275" cy="2355350"/>
          </a:xfrm>
          <a:prstGeom prst="rect">
            <a:avLst/>
          </a:prstGeom>
          <a:no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algn="ctr" eaLnBrk="0" fontAlgn="base" hangingPunct="0">
              <a:spcBef>
                <a:spcPct val="0"/>
              </a:spcBef>
              <a:spcAft>
                <a:spcPct val="0"/>
              </a:spcAft>
            </a:pPr>
            <a:endParaRPr lang="zh-CN" altLang="en-US" sz="2400">
              <a:solidFill>
                <a:prstClr val="black"/>
              </a:solidFill>
              <a:latin typeface="Times New Roman" pitchFamily="18" charset="0"/>
              <a:ea typeface="宋体" pitchFamily="2" charset="-122"/>
            </a:endParaRPr>
          </a:p>
        </p:txBody>
      </p:sp>
      <p:sp>
        <p:nvSpPr>
          <p:cNvPr id="44" name="TextBox 13">
            <a:extLst>
              <a:ext uri="{FF2B5EF4-FFF2-40B4-BE49-F238E27FC236}">
                <a16:creationId xmlns:a16="http://schemas.microsoft.com/office/drawing/2014/main" id="{494008D1-B100-43A9-9365-A18FF6C0291D}"/>
              </a:ext>
            </a:extLst>
          </p:cNvPr>
          <p:cNvSpPr txBox="1"/>
          <p:nvPr/>
        </p:nvSpPr>
        <p:spPr>
          <a:xfrm>
            <a:off x="4505660" y="6118094"/>
            <a:ext cx="3155792" cy="307777"/>
          </a:xfrm>
          <a:prstGeom prst="rect">
            <a:avLst/>
          </a:prstGeom>
          <a:noFill/>
        </p:spPr>
        <p:txBody>
          <a:bodyPr wrap="square" rtlCol="0">
            <a:spAutoFit/>
          </a:bodyPr>
          <a:lstStyle/>
          <a:p>
            <a:r>
              <a:rPr lang="zh-CN" altLang="en-US" sz="1400" b="1" dirty="0">
                <a:solidFill>
                  <a:prstClr val="black"/>
                </a:solidFill>
                <a:latin typeface="微软雅黑" panose="020B0503020204020204" pitchFamily="34" charset="-122"/>
                <a:ea typeface="微软雅黑" panose="020B0503020204020204" pitchFamily="34" charset="-122"/>
              </a:rPr>
              <a:t>各国</a:t>
            </a:r>
            <a:r>
              <a:rPr lang="en-US" altLang="zh-CN" sz="1400" b="1" dirty="0">
                <a:solidFill>
                  <a:prstClr val="black"/>
                </a:solidFill>
                <a:latin typeface="微软雅黑" panose="020B0503020204020204" pitchFamily="34" charset="-122"/>
                <a:ea typeface="微软雅黑" panose="020B0503020204020204" pitchFamily="34" charset="-122"/>
              </a:rPr>
              <a:t>IPv6</a:t>
            </a:r>
            <a:r>
              <a:rPr lang="zh-CN" altLang="en-US" sz="1400" b="1" dirty="0">
                <a:solidFill>
                  <a:prstClr val="black"/>
                </a:solidFill>
                <a:latin typeface="微软雅黑" panose="020B0503020204020204" pitchFamily="34" charset="-122"/>
                <a:ea typeface="微软雅黑" panose="020B0503020204020204" pitchFamily="34" charset="-122"/>
              </a:rPr>
              <a:t>用户占比统计（</a:t>
            </a:r>
            <a:r>
              <a:rPr lang="en-US" altLang="zh-CN" sz="1400" b="1" dirty="0">
                <a:solidFill>
                  <a:prstClr val="black"/>
                </a:solidFill>
                <a:latin typeface="微软雅黑" panose="020B0503020204020204" pitchFamily="34" charset="-122"/>
                <a:ea typeface="微软雅黑" panose="020B0503020204020204" pitchFamily="34" charset="-122"/>
              </a:rPr>
              <a:t>2018</a:t>
            </a:r>
            <a:r>
              <a:rPr lang="zh-CN" altLang="en-US" sz="1400" b="1" dirty="0">
                <a:solidFill>
                  <a:prstClr val="black"/>
                </a:solidFill>
                <a:latin typeface="微软雅黑" panose="020B0503020204020204" pitchFamily="34" charset="-122"/>
                <a:ea typeface="微软雅黑" panose="020B0503020204020204" pitchFamily="34" charset="-122"/>
              </a:rPr>
              <a:t>年</a:t>
            </a:r>
            <a:r>
              <a:rPr lang="en-US" altLang="zh-CN" sz="1400" b="1" dirty="0">
                <a:solidFill>
                  <a:prstClr val="black"/>
                </a:solidFill>
                <a:latin typeface="微软雅黑" panose="020B0503020204020204" pitchFamily="34" charset="-122"/>
                <a:ea typeface="微软雅黑" panose="020B0503020204020204" pitchFamily="34" charset="-122"/>
              </a:rPr>
              <a:t>6</a:t>
            </a:r>
            <a:r>
              <a:rPr lang="zh-CN" altLang="en-US" sz="1400" b="1" dirty="0">
                <a:solidFill>
                  <a:prstClr val="black"/>
                </a:solidFill>
                <a:latin typeface="微软雅黑" panose="020B0503020204020204" pitchFamily="34" charset="-122"/>
                <a:ea typeface="微软雅黑" panose="020B0503020204020204" pitchFamily="34" charset="-122"/>
              </a:rPr>
              <a:t>月）</a:t>
            </a:r>
          </a:p>
        </p:txBody>
      </p:sp>
      <p:pic>
        <p:nvPicPr>
          <p:cNvPr id="45" name="图片 44">
            <a:extLst>
              <a:ext uri="{FF2B5EF4-FFF2-40B4-BE49-F238E27FC236}">
                <a16:creationId xmlns:a16="http://schemas.microsoft.com/office/drawing/2014/main" id="{6916120A-BB83-4463-9AA9-5FB49CC81F1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99359" y="1581882"/>
            <a:ext cx="3578580" cy="2157125"/>
          </a:xfrm>
          <a:prstGeom prst="rect">
            <a:avLst/>
          </a:prstGeom>
        </p:spPr>
      </p:pic>
    </p:spTree>
    <p:extLst>
      <p:ext uri="{BB962C8B-B14F-4D97-AF65-F5344CB8AC3E}">
        <p14:creationId xmlns:p14="http://schemas.microsoft.com/office/powerpoint/2010/main" val="20958220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12.1.2 </a:t>
            </a:r>
            <a:r>
              <a:rPr kumimoji="1" lang="zh-CN" altLang="en-US" dirty="0"/>
              <a:t>下一代互联网</a:t>
            </a:r>
            <a:r>
              <a:rPr kumimoji="1" lang="en-US" altLang="zh-CN" dirty="0"/>
              <a:t>IPv6</a:t>
            </a:r>
            <a:endParaRPr kumimoji="1" lang="zh-CN" altLang="en-US" dirty="0"/>
          </a:p>
        </p:txBody>
      </p:sp>
      <p:sp>
        <p:nvSpPr>
          <p:cNvPr id="2" name="Rectangle 3">
            <a:extLst>
              <a:ext uri="{FF2B5EF4-FFF2-40B4-BE49-F238E27FC236}">
                <a16:creationId xmlns:a16="http://schemas.microsoft.com/office/drawing/2014/main" id="{060DC7A4-736E-4F1F-9CAB-CAEF5275C71D}"/>
              </a:ext>
            </a:extLst>
          </p:cNvPr>
          <p:cNvSpPr txBox="1">
            <a:spLocks noChangeArrowheads="1"/>
          </p:cNvSpPr>
          <p:nvPr/>
        </p:nvSpPr>
        <p:spPr>
          <a:xfrm>
            <a:off x="680563" y="4609246"/>
            <a:ext cx="10466614" cy="1915680"/>
          </a:xfrm>
          <a:prstGeom prst="rect">
            <a:avLst/>
          </a:prstGeom>
        </p:spPr>
        <p:txBody>
          <a:bodyPr>
            <a:normAutofit fontScale="70000" lnSpcReduction="20000"/>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2400" dirty="0">
                <a:latin typeface="Microsoft YaHei" panose="020B0503020204020204" pitchFamily="34" charset="-122"/>
                <a:ea typeface="Microsoft YaHei" panose="020B0503020204020204" pitchFamily="34" charset="-122"/>
              </a:rPr>
              <a:t>2008</a:t>
            </a:r>
            <a:r>
              <a:rPr lang="zh-CN" altLang="en-US" sz="2400" dirty="0">
                <a:latin typeface="Microsoft YaHei" panose="020B0503020204020204" pitchFamily="34" charset="-122"/>
                <a:ea typeface="Microsoft YaHei" panose="020B0503020204020204" pitchFamily="34" charset="-122"/>
              </a:rPr>
              <a:t>年</a:t>
            </a:r>
            <a:r>
              <a:rPr lang="en-US" altLang="zh-CN" sz="2400" dirty="0">
                <a:latin typeface="Microsoft YaHei" panose="020B0503020204020204" pitchFamily="34" charset="-122"/>
                <a:ea typeface="Microsoft YaHei" panose="020B0503020204020204" pitchFamily="34" charset="-122"/>
              </a:rPr>
              <a:t>12</a:t>
            </a:r>
            <a:r>
              <a:rPr lang="zh-CN" altLang="en-US" sz="2400" dirty="0">
                <a:latin typeface="Microsoft YaHei" panose="020B0503020204020204" pitchFamily="34" charset="-122"/>
                <a:ea typeface="Microsoft YaHei" panose="020B0503020204020204" pitchFamily="34" charset="-122"/>
              </a:rPr>
              <a:t>月，完成第一期目标，现开始试商用</a:t>
            </a:r>
          </a:p>
          <a:p>
            <a:pPr lvl="1">
              <a:lnSpc>
                <a:spcPct val="150000"/>
              </a:lnSpc>
            </a:pPr>
            <a:r>
              <a:rPr lang="zh-CN" altLang="en-US" dirty="0">
                <a:latin typeface="Microsoft YaHei" panose="020B0503020204020204" pitchFamily="34" charset="-122"/>
                <a:ea typeface="Microsoft YaHei" panose="020B0503020204020204" pitchFamily="34" charset="-122"/>
              </a:rPr>
              <a:t>建成了全球最大的</a:t>
            </a:r>
            <a:r>
              <a:rPr lang="en-US" altLang="zh-CN" dirty="0">
                <a:latin typeface="Microsoft YaHei" panose="020B0503020204020204" pitchFamily="34" charset="-122"/>
                <a:ea typeface="Microsoft YaHei" panose="020B0503020204020204" pitchFamily="34" charset="-122"/>
              </a:rPr>
              <a:t>IPv6</a:t>
            </a:r>
            <a:r>
              <a:rPr lang="zh-CN" altLang="en-US" dirty="0">
                <a:latin typeface="Microsoft YaHei" panose="020B0503020204020204" pitchFamily="34" charset="-122"/>
                <a:ea typeface="Microsoft YaHei" panose="020B0503020204020204" pitchFamily="34" charset="-122"/>
              </a:rPr>
              <a:t>示范网络</a:t>
            </a:r>
            <a:endParaRPr lang="en-US" altLang="zh-CN" dirty="0">
              <a:latin typeface="Microsoft YaHei" panose="020B0503020204020204" pitchFamily="34" charset="-122"/>
              <a:ea typeface="Microsoft YaHei" panose="020B0503020204020204" pitchFamily="34" charset="-122"/>
            </a:endParaRPr>
          </a:p>
          <a:p>
            <a:pPr lvl="1">
              <a:lnSpc>
                <a:spcPct val="130000"/>
              </a:lnSpc>
            </a:pPr>
            <a:r>
              <a:rPr lang="zh-CN" altLang="en-US" sz="2400" dirty="0">
                <a:latin typeface="Microsoft YaHei" panose="020B0503020204020204" pitchFamily="34" charset="-122"/>
                <a:ea typeface="Microsoft YaHei" panose="020B0503020204020204" pitchFamily="34" charset="-122"/>
              </a:rPr>
              <a:t>主要采用国产</a:t>
            </a:r>
            <a:r>
              <a:rPr lang="en-US" altLang="zh-CN" sz="2400" dirty="0">
                <a:latin typeface="Microsoft YaHei" panose="020B0503020204020204" pitchFamily="34" charset="-122"/>
                <a:ea typeface="Microsoft YaHei" panose="020B0503020204020204" pitchFamily="34" charset="-122"/>
              </a:rPr>
              <a:t>IPv6</a:t>
            </a:r>
            <a:r>
              <a:rPr lang="zh-CN" altLang="en-US" sz="2400" dirty="0">
                <a:latin typeface="Microsoft YaHei" panose="020B0503020204020204" pitchFamily="34" charset="-122"/>
                <a:ea typeface="Microsoft YaHei" panose="020B0503020204020204" pitchFamily="34" charset="-122"/>
              </a:rPr>
              <a:t>核心路由器组建大规模网络</a:t>
            </a:r>
            <a:endParaRPr lang="en-US" altLang="zh-CN" sz="2400" dirty="0">
              <a:latin typeface="Microsoft YaHei" panose="020B0503020204020204" pitchFamily="34" charset="-122"/>
              <a:ea typeface="Microsoft YaHei" panose="020B0503020204020204" pitchFamily="34" charset="-122"/>
            </a:endParaRPr>
          </a:p>
          <a:p>
            <a:pPr lvl="1">
              <a:lnSpc>
                <a:spcPct val="130000"/>
              </a:lnSpc>
            </a:pPr>
            <a:r>
              <a:rPr lang="en-US" altLang="zh-CN" sz="2400" dirty="0">
                <a:latin typeface="Microsoft YaHei" panose="020B0503020204020204" pitchFamily="34" charset="-122"/>
                <a:ea typeface="Microsoft YaHei" panose="020B0503020204020204" pitchFamily="34" charset="-122"/>
              </a:rPr>
              <a:t>IPv4</a:t>
            </a:r>
            <a:r>
              <a:rPr lang="zh-CN" altLang="en-US" sz="2400" dirty="0">
                <a:latin typeface="Microsoft YaHei" panose="020B0503020204020204" pitchFamily="34" charset="-122"/>
                <a:ea typeface="Microsoft YaHei" panose="020B0503020204020204" pitchFamily="34" charset="-122"/>
              </a:rPr>
              <a:t>向</a:t>
            </a:r>
            <a:r>
              <a:rPr lang="en-US" altLang="zh-CN" sz="2400" dirty="0">
                <a:latin typeface="Microsoft YaHei" panose="020B0503020204020204" pitchFamily="34" charset="-122"/>
                <a:ea typeface="Microsoft YaHei" panose="020B0503020204020204" pitchFamily="34" charset="-122"/>
              </a:rPr>
              <a:t>IPv6</a:t>
            </a:r>
            <a:r>
              <a:rPr lang="zh-CN" altLang="en-US" sz="2400" dirty="0">
                <a:latin typeface="Microsoft YaHei" panose="020B0503020204020204" pitchFamily="34" charset="-122"/>
                <a:ea typeface="Microsoft YaHei" panose="020B0503020204020204" pitchFamily="34" charset="-122"/>
              </a:rPr>
              <a:t>过渡技术及其规模应用</a:t>
            </a:r>
            <a:endParaRPr lang="zh-CN" altLang="en-US" dirty="0">
              <a:latin typeface="Microsoft YaHei" panose="020B0503020204020204" pitchFamily="34" charset="-122"/>
              <a:ea typeface="Microsoft YaHei" panose="020B0503020204020204" pitchFamily="34" charset="-122"/>
            </a:endParaRPr>
          </a:p>
          <a:p>
            <a:pPr lvl="1">
              <a:lnSpc>
                <a:spcPct val="150000"/>
              </a:lnSpc>
            </a:pPr>
            <a:r>
              <a:rPr lang="zh-CN" altLang="en-US" dirty="0">
                <a:latin typeface="Microsoft YaHei" panose="020B0503020204020204" pitchFamily="34" charset="-122"/>
                <a:ea typeface="Microsoft YaHei" panose="020B0503020204020204" pitchFamily="34" charset="-122"/>
              </a:rPr>
              <a:t>攻克了一批关键技术，开发了一批重大应用</a:t>
            </a:r>
          </a:p>
        </p:txBody>
      </p:sp>
      <p:pic>
        <p:nvPicPr>
          <p:cNvPr id="48" name="Picture 9" descr="20110419-wjp-CNGI示范网络">
            <a:extLst>
              <a:ext uri="{FF2B5EF4-FFF2-40B4-BE49-F238E27FC236}">
                <a16:creationId xmlns:a16="http://schemas.microsoft.com/office/drawing/2014/main" id="{8B0A7203-3D2C-4591-BC12-7481C437C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1840" y="1440722"/>
            <a:ext cx="7516814" cy="3024146"/>
          </a:xfrm>
          <a:prstGeom prst="rect">
            <a:avLst/>
          </a:prstGeom>
          <a:noFill/>
          <a:ln w="9525">
            <a:solidFill>
              <a:schemeClr val="accent4">
                <a:lumMod val="60000"/>
                <a:lumOff val="40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50" name="矩形 49">
            <a:extLst>
              <a:ext uri="{FF2B5EF4-FFF2-40B4-BE49-F238E27FC236}">
                <a16:creationId xmlns:a16="http://schemas.microsoft.com/office/drawing/2014/main" id="{B5BD7F6C-2410-4879-8626-962C22DB96F2}"/>
              </a:ext>
            </a:extLst>
          </p:cNvPr>
          <p:cNvSpPr/>
          <p:nvPr/>
        </p:nvSpPr>
        <p:spPr>
          <a:xfrm>
            <a:off x="680563" y="1440722"/>
            <a:ext cx="3279321" cy="2345770"/>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000" dirty="0">
                <a:latin typeface="Arial" panose="020B0604020202020204" pitchFamily="34" charset="0"/>
                <a:ea typeface="微软雅黑" panose="020B0503020204020204" pitchFamily="34" charset="-122"/>
                <a:cs typeface="Arial" panose="020B0604020202020204" pitchFamily="34" charset="0"/>
              </a:rPr>
              <a:t>2003</a:t>
            </a:r>
            <a:r>
              <a:rPr lang="zh-CN" altLang="en-US" sz="2000" dirty="0">
                <a:latin typeface="Arial" panose="020B0604020202020204" pitchFamily="34" charset="0"/>
                <a:ea typeface="微软雅黑" panose="020B0503020204020204" pitchFamily="34" charset="-122"/>
                <a:cs typeface="Arial" panose="020B0604020202020204" pitchFamily="34" charset="0"/>
              </a:rPr>
              <a:t>年国务院批准，发改委、教育部、科技部、工信部、自然基金委、科学院和工程院等八部委组织</a:t>
            </a:r>
          </a:p>
        </p:txBody>
      </p:sp>
      <p:sp>
        <p:nvSpPr>
          <p:cNvPr id="52" name="文本框 51">
            <a:extLst>
              <a:ext uri="{FF2B5EF4-FFF2-40B4-BE49-F238E27FC236}">
                <a16:creationId xmlns:a16="http://schemas.microsoft.com/office/drawing/2014/main" id="{91A91124-907D-4D83-BBE4-73204379DE3D}"/>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我国启动下一代互联网示范工程</a:t>
            </a:r>
            <a:r>
              <a:rPr kumimoji="1" lang="en-US" altLang="zh-CN" sz="2000" b="1" i="0" u="none" strike="noStrike" kern="1200" cap="none" spc="0" normalizeH="0" baseline="0" noProof="0" dirty="0">
                <a:ln>
                  <a:noFill/>
                </a:ln>
                <a:solidFill>
                  <a:srgbClr val="137AC4"/>
                </a:solidFill>
                <a:effectLst/>
                <a:uLnTx/>
                <a:uFillTx/>
                <a:latin typeface="Calibri "/>
                <a:ea typeface="微软雅黑"/>
                <a:cs typeface="+mj-cs"/>
              </a:rPr>
              <a:t>CNGI</a:t>
            </a:r>
            <a:endPar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endParaRPr>
          </a:p>
        </p:txBody>
      </p:sp>
    </p:spTree>
    <p:extLst>
      <p:ext uri="{BB962C8B-B14F-4D97-AF65-F5344CB8AC3E}">
        <p14:creationId xmlns:p14="http://schemas.microsoft.com/office/powerpoint/2010/main" val="1703150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12.1.3 </a:t>
            </a:r>
            <a:r>
              <a:rPr kumimoji="1" lang="zh-CN" altLang="en-US" dirty="0"/>
              <a:t>真实可信互联网体系结构</a:t>
            </a:r>
          </a:p>
        </p:txBody>
      </p:sp>
      <p:sp>
        <p:nvSpPr>
          <p:cNvPr id="2" name="矩形 1">
            <a:extLst>
              <a:ext uri="{FF2B5EF4-FFF2-40B4-BE49-F238E27FC236}">
                <a16:creationId xmlns:a16="http://schemas.microsoft.com/office/drawing/2014/main" id="{B0236702-C0BC-4E50-BAC4-40145B3E9E8E}"/>
              </a:ext>
            </a:extLst>
          </p:cNvPr>
          <p:cNvSpPr/>
          <p:nvPr/>
        </p:nvSpPr>
        <p:spPr>
          <a:xfrm>
            <a:off x="474791" y="1327430"/>
            <a:ext cx="4338724" cy="267111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ct val="2000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黑体" panose="02010609060101010101" pitchFamily="49" charset="-122"/>
              <a:cs typeface="Times New Roman" pitchFamily="18" charset="0"/>
            </a:endParaRPr>
          </a:p>
        </p:txBody>
      </p:sp>
      <p:sp>
        <p:nvSpPr>
          <p:cNvPr id="4" name="矩形 3">
            <a:extLst>
              <a:ext uri="{FF2B5EF4-FFF2-40B4-BE49-F238E27FC236}">
                <a16:creationId xmlns:a16="http://schemas.microsoft.com/office/drawing/2014/main" id="{677D91B2-FB91-4035-A08F-BB0BD4D654C6}"/>
              </a:ext>
            </a:extLst>
          </p:cNvPr>
          <p:cNvSpPr/>
          <p:nvPr/>
        </p:nvSpPr>
        <p:spPr>
          <a:xfrm>
            <a:off x="4908221" y="1327430"/>
            <a:ext cx="4279536" cy="2671110"/>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ct val="20000"/>
              </a:spcBef>
              <a:spcAft>
                <a:spcPts val="0"/>
              </a:spcAft>
              <a:buClrTx/>
              <a:buSzTx/>
              <a:buFontTx/>
              <a:buNone/>
              <a:tabLst/>
              <a:defRPr/>
            </a:pPr>
            <a:endParaRPr kumimoji="0" lang="zh-CN" altLang="en-US" sz="2400" b="1" i="0" u="none" strike="noStrike" kern="1200" cap="none" spc="0" normalizeH="0" baseline="0" noProof="0" dirty="0">
              <a:ln>
                <a:noFill/>
              </a:ln>
              <a:solidFill>
                <a:prstClr val="black"/>
              </a:solidFill>
              <a:effectLst/>
              <a:uLnTx/>
              <a:uFillTx/>
              <a:latin typeface="Times New Roman" pitchFamily="18" charset="0"/>
              <a:ea typeface="黑体" panose="02010609060101010101" pitchFamily="49" charset="-122"/>
              <a:cs typeface="Times New Roman" pitchFamily="18" charset="0"/>
            </a:endParaRPr>
          </a:p>
        </p:txBody>
      </p:sp>
      <p:sp>
        <p:nvSpPr>
          <p:cNvPr id="6" name="文本框 5">
            <a:extLst>
              <a:ext uri="{FF2B5EF4-FFF2-40B4-BE49-F238E27FC236}">
                <a16:creationId xmlns:a16="http://schemas.microsoft.com/office/drawing/2014/main" id="{6AC1461F-2CD4-4313-86B5-36342D9D246F}"/>
              </a:ext>
            </a:extLst>
          </p:cNvPr>
          <p:cNvSpPr txBox="1"/>
          <p:nvPr/>
        </p:nvSpPr>
        <p:spPr>
          <a:xfrm>
            <a:off x="5078303" y="2730670"/>
            <a:ext cx="6929600" cy="1135054"/>
          </a:xfrm>
          <a:prstGeom prst="rect">
            <a:avLst/>
          </a:prstGeom>
          <a:noFill/>
        </p:spPr>
        <p:txBody>
          <a:bodyPr wrap="square" rtlCol="0" anchor="t">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美国国土安全部</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网络空间安全研发战略计划</a:t>
            </a:r>
            <a:r>
              <a:rPr kumimoji="1"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中高度关注</a:t>
            </a:r>
            <a:r>
              <a:rPr kumimoji="1" lang="zh-CN" altLang="en-US" sz="24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sym typeface="+mn-ea"/>
              </a:rPr>
              <a:t>防止假冒</a:t>
            </a:r>
            <a:r>
              <a:rPr kumimoji="1"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sym typeface="+mn-ea"/>
              </a:rPr>
              <a:t>和</a:t>
            </a:r>
            <a:r>
              <a:rPr kumimoji="1" lang="zh-CN" altLang="en-US" sz="24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sym typeface="+mn-ea"/>
              </a:rPr>
              <a:t>源可信</a:t>
            </a:r>
          </a:p>
        </p:txBody>
      </p:sp>
      <p:pic>
        <p:nvPicPr>
          <p:cNvPr id="10" name="图片 9">
            <a:extLst>
              <a:ext uri="{FF2B5EF4-FFF2-40B4-BE49-F238E27FC236}">
                <a16:creationId xmlns:a16="http://schemas.microsoft.com/office/drawing/2014/main" id="{3B4C3224-AD14-4AD3-973F-E86FD3C0AE38}"/>
              </a:ext>
            </a:extLst>
          </p:cNvPr>
          <p:cNvPicPr>
            <a:picLocks noChangeAspect="1"/>
          </p:cNvPicPr>
          <p:nvPr/>
        </p:nvPicPr>
        <p:blipFill>
          <a:blip r:embed="rId3" cstate="print"/>
          <a:stretch>
            <a:fillRect/>
          </a:stretch>
        </p:blipFill>
        <p:spPr>
          <a:xfrm>
            <a:off x="1926373" y="4226232"/>
            <a:ext cx="929519" cy="495986"/>
          </a:xfrm>
          <a:prstGeom prst="rect">
            <a:avLst/>
          </a:prstGeom>
        </p:spPr>
      </p:pic>
      <p:pic>
        <p:nvPicPr>
          <p:cNvPr id="12" name="图片 11">
            <a:extLst>
              <a:ext uri="{FF2B5EF4-FFF2-40B4-BE49-F238E27FC236}">
                <a16:creationId xmlns:a16="http://schemas.microsoft.com/office/drawing/2014/main" id="{A9225484-FC38-417C-9C65-F21679CBC062}"/>
              </a:ext>
            </a:extLst>
          </p:cNvPr>
          <p:cNvPicPr>
            <a:picLocks noChangeAspect="1"/>
          </p:cNvPicPr>
          <p:nvPr/>
        </p:nvPicPr>
        <p:blipFill>
          <a:blip r:embed="rId4"/>
          <a:stretch>
            <a:fillRect/>
          </a:stretch>
        </p:blipFill>
        <p:spPr>
          <a:xfrm>
            <a:off x="812178" y="4769485"/>
            <a:ext cx="3994925" cy="567658"/>
          </a:xfrm>
          <a:prstGeom prst="rect">
            <a:avLst/>
          </a:prstGeom>
        </p:spPr>
      </p:pic>
      <p:sp>
        <p:nvSpPr>
          <p:cNvPr id="14" name="文本框 13">
            <a:extLst>
              <a:ext uri="{FF2B5EF4-FFF2-40B4-BE49-F238E27FC236}">
                <a16:creationId xmlns:a16="http://schemas.microsoft.com/office/drawing/2014/main" id="{CECD48F8-D71E-46D6-89ED-755A6B56BB71}"/>
              </a:ext>
            </a:extLst>
          </p:cNvPr>
          <p:cNvSpPr txBox="1"/>
          <p:nvPr/>
        </p:nvSpPr>
        <p:spPr>
          <a:xfrm>
            <a:off x="5030922" y="4207750"/>
            <a:ext cx="6717731" cy="113505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我国推动</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IETF</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成立</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SAVI</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工作组，牵头制定</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4</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项</a:t>
            </a:r>
            <a:r>
              <a:rPr kumimoji="0" lang="zh-CN" altLang="en-US" sz="24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源地址验证</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国际标准</a:t>
            </a:r>
          </a:p>
        </p:txBody>
      </p:sp>
      <p:sp>
        <p:nvSpPr>
          <p:cNvPr id="16" name="文本框 15">
            <a:extLst>
              <a:ext uri="{FF2B5EF4-FFF2-40B4-BE49-F238E27FC236}">
                <a16:creationId xmlns:a16="http://schemas.microsoft.com/office/drawing/2014/main" id="{445E645D-7D10-4D6D-926C-9B26033EB8B0}"/>
              </a:ext>
            </a:extLst>
          </p:cNvPr>
          <p:cNvSpPr txBox="1"/>
          <p:nvPr/>
        </p:nvSpPr>
        <p:spPr>
          <a:xfrm>
            <a:off x="5057535" y="5550428"/>
            <a:ext cx="6691118" cy="1135054"/>
          </a:xfrm>
          <a:prstGeom prst="rect">
            <a:avLst/>
          </a:prstGeom>
          <a:noFill/>
        </p:spPr>
        <p:txBody>
          <a:bodyPr wrap="square" rtlCol="0">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AIS</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与</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ITU</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合作倡议光明互联网，期望</a:t>
            </a:r>
            <a:r>
              <a:rPr kumimoji="0" lang="zh-CN" altLang="en-US" sz="24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真实可信的用户源</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对其网络行为承担责任</a:t>
            </a:r>
          </a:p>
        </p:txBody>
      </p:sp>
      <p:pic>
        <p:nvPicPr>
          <p:cNvPr id="18" name="图片 17">
            <a:extLst>
              <a:ext uri="{FF2B5EF4-FFF2-40B4-BE49-F238E27FC236}">
                <a16:creationId xmlns:a16="http://schemas.microsoft.com/office/drawing/2014/main" id="{CB3BA6CC-483E-4CB5-AE86-99F2239C86E3}"/>
              </a:ext>
            </a:extLst>
          </p:cNvPr>
          <p:cNvPicPr>
            <a:picLocks noChangeAspect="1"/>
          </p:cNvPicPr>
          <p:nvPr/>
        </p:nvPicPr>
        <p:blipFill>
          <a:blip r:embed="rId5" cstate="print"/>
          <a:stretch>
            <a:fillRect/>
          </a:stretch>
        </p:blipFill>
        <p:spPr>
          <a:xfrm>
            <a:off x="3006296" y="5710097"/>
            <a:ext cx="589212" cy="589212"/>
          </a:xfrm>
          <a:prstGeom prst="rect">
            <a:avLst/>
          </a:prstGeom>
        </p:spPr>
      </p:pic>
      <p:pic>
        <p:nvPicPr>
          <p:cNvPr id="20" name="图片 19">
            <a:extLst>
              <a:ext uri="{FF2B5EF4-FFF2-40B4-BE49-F238E27FC236}">
                <a16:creationId xmlns:a16="http://schemas.microsoft.com/office/drawing/2014/main" id="{09F4611B-53DE-4BA5-9474-373979D02833}"/>
              </a:ext>
            </a:extLst>
          </p:cNvPr>
          <p:cNvPicPr>
            <a:picLocks noChangeAspect="1"/>
          </p:cNvPicPr>
          <p:nvPr/>
        </p:nvPicPr>
        <p:blipFill>
          <a:blip r:embed="rId6"/>
          <a:stretch>
            <a:fillRect/>
          </a:stretch>
        </p:blipFill>
        <p:spPr>
          <a:xfrm>
            <a:off x="1926373" y="5651950"/>
            <a:ext cx="765157" cy="734550"/>
          </a:xfrm>
          <a:prstGeom prst="rect">
            <a:avLst/>
          </a:prstGeom>
        </p:spPr>
      </p:pic>
      <p:pic>
        <p:nvPicPr>
          <p:cNvPr id="22" name="图片 21">
            <a:extLst>
              <a:ext uri="{FF2B5EF4-FFF2-40B4-BE49-F238E27FC236}">
                <a16:creationId xmlns:a16="http://schemas.microsoft.com/office/drawing/2014/main" id="{67B7A5CE-1097-4109-8C8B-267521891E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7979" y="2922227"/>
            <a:ext cx="854179" cy="851960"/>
          </a:xfrm>
          <a:prstGeom prst="rect">
            <a:avLst/>
          </a:prstGeom>
        </p:spPr>
      </p:pic>
      <p:pic>
        <p:nvPicPr>
          <p:cNvPr id="24" name="图片 23">
            <a:extLst>
              <a:ext uri="{FF2B5EF4-FFF2-40B4-BE49-F238E27FC236}">
                <a16:creationId xmlns:a16="http://schemas.microsoft.com/office/drawing/2014/main" id="{6EC4A460-020B-4AE1-88E0-DB78DE02FC66}"/>
              </a:ext>
            </a:extLst>
          </p:cNvPr>
          <p:cNvPicPr>
            <a:picLocks noChangeAspect="1"/>
          </p:cNvPicPr>
          <p:nvPr/>
        </p:nvPicPr>
        <p:blipFill>
          <a:blip r:embed="rId8"/>
          <a:stretch>
            <a:fillRect/>
          </a:stretch>
        </p:blipFill>
        <p:spPr>
          <a:xfrm>
            <a:off x="1782389" y="2916566"/>
            <a:ext cx="2865294" cy="866084"/>
          </a:xfrm>
          <a:prstGeom prst="rect">
            <a:avLst/>
          </a:prstGeom>
        </p:spPr>
      </p:pic>
      <p:sp>
        <p:nvSpPr>
          <p:cNvPr id="26" name="矩形 25">
            <a:extLst>
              <a:ext uri="{FF2B5EF4-FFF2-40B4-BE49-F238E27FC236}">
                <a16:creationId xmlns:a16="http://schemas.microsoft.com/office/drawing/2014/main" id="{DB6D1917-8D9E-48C2-8EAD-7E9BB5E3D226}"/>
              </a:ext>
            </a:extLst>
          </p:cNvPr>
          <p:cNvSpPr/>
          <p:nvPr/>
        </p:nvSpPr>
        <p:spPr>
          <a:xfrm>
            <a:off x="5065998" y="1332871"/>
            <a:ext cx="6682656" cy="1135054"/>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国际学术界和工业界以知名的</a:t>
            </a:r>
            <a:r>
              <a:rPr kumimoji="0" lang="en-US" altLang="zh-CN"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STRIDE</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威胁模型分析</a:t>
            </a:r>
            <a:r>
              <a:rPr kumimoji="0" lang="zh-CN" altLang="en-US" sz="24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网络安全根源</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在于</a:t>
            </a:r>
            <a:r>
              <a:rPr kumimoji="0" lang="zh-CN" altLang="en-US" sz="24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假冒</a:t>
            </a:r>
            <a:r>
              <a:rPr kumimoji="0" lang="zh-CN" altLang="en-US" sz="2400" b="0" i="0" u="none" strike="noStrike" kern="1200" cap="none" spc="0"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mn-cs"/>
              </a:rPr>
              <a:t>和</a:t>
            </a:r>
            <a:r>
              <a:rPr kumimoji="0" lang="zh-CN" altLang="en-US" sz="2400" b="1" i="0" u="none" strike="noStrike" kern="1200" cap="none" spc="0" normalizeH="0" baseline="0" noProof="0" dirty="0">
                <a:ln>
                  <a:noFill/>
                </a:ln>
                <a:effectLst/>
                <a:uLnTx/>
                <a:uFillTx/>
                <a:latin typeface="Microsoft YaHei" panose="020B0503020204020204" pitchFamily="34" charset="-122"/>
                <a:ea typeface="Microsoft YaHei" panose="020B0503020204020204" pitchFamily="34" charset="-122"/>
                <a:cs typeface="+mn-cs"/>
              </a:rPr>
              <a:t>难以溯源</a:t>
            </a:r>
          </a:p>
        </p:txBody>
      </p:sp>
      <p:pic>
        <p:nvPicPr>
          <p:cNvPr id="28" name="图片 27">
            <a:extLst>
              <a:ext uri="{FF2B5EF4-FFF2-40B4-BE49-F238E27FC236}">
                <a16:creationId xmlns:a16="http://schemas.microsoft.com/office/drawing/2014/main" id="{73D1B7B7-DAC1-4465-82BA-54B2E047CCBF}"/>
              </a:ext>
            </a:extLst>
          </p:cNvPr>
          <p:cNvPicPr>
            <a:picLocks noChangeAspect="1"/>
          </p:cNvPicPr>
          <p:nvPr/>
        </p:nvPicPr>
        <p:blipFill>
          <a:blip r:embed="rId9" cstate="print"/>
          <a:stretch>
            <a:fillRect/>
          </a:stretch>
        </p:blipFill>
        <p:spPr>
          <a:xfrm>
            <a:off x="897979" y="1462567"/>
            <a:ext cx="3558712" cy="1020264"/>
          </a:xfrm>
          <a:prstGeom prst="rect">
            <a:avLst/>
          </a:prstGeom>
        </p:spPr>
      </p:pic>
      <p:sp>
        <p:nvSpPr>
          <p:cNvPr id="30" name="矩形 29">
            <a:extLst>
              <a:ext uri="{FF2B5EF4-FFF2-40B4-BE49-F238E27FC236}">
                <a16:creationId xmlns:a16="http://schemas.microsoft.com/office/drawing/2014/main" id="{E74AAB08-B56E-41CB-99EA-AD4C19C775A9}"/>
              </a:ext>
            </a:extLst>
          </p:cNvPr>
          <p:cNvSpPr/>
          <p:nvPr/>
        </p:nvSpPr>
        <p:spPr>
          <a:xfrm>
            <a:off x="652758" y="1315990"/>
            <a:ext cx="4255463" cy="121538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2" name="矩形 31">
            <a:extLst>
              <a:ext uri="{FF2B5EF4-FFF2-40B4-BE49-F238E27FC236}">
                <a16:creationId xmlns:a16="http://schemas.microsoft.com/office/drawing/2014/main" id="{F2ED5F97-6985-4521-B8DA-62CB71FFC6DD}"/>
              </a:ext>
            </a:extLst>
          </p:cNvPr>
          <p:cNvSpPr/>
          <p:nvPr/>
        </p:nvSpPr>
        <p:spPr>
          <a:xfrm>
            <a:off x="652757" y="2737964"/>
            <a:ext cx="4279537" cy="121538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4" name="矩形 33">
            <a:extLst>
              <a:ext uri="{FF2B5EF4-FFF2-40B4-BE49-F238E27FC236}">
                <a16:creationId xmlns:a16="http://schemas.microsoft.com/office/drawing/2014/main" id="{7684CCFD-53B5-47D9-96F1-D71C0584A7DD}"/>
              </a:ext>
            </a:extLst>
          </p:cNvPr>
          <p:cNvSpPr/>
          <p:nvPr/>
        </p:nvSpPr>
        <p:spPr>
          <a:xfrm>
            <a:off x="652756" y="4167843"/>
            <a:ext cx="4255465" cy="121538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36" name="矩形 35">
            <a:extLst>
              <a:ext uri="{FF2B5EF4-FFF2-40B4-BE49-F238E27FC236}">
                <a16:creationId xmlns:a16="http://schemas.microsoft.com/office/drawing/2014/main" id="{DEEC779C-9AF4-4891-875E-13FA04D06FEC}"/>
              </a:ext>
            </a:extLst>
          </p:cNvPr>
          <p:cNvSpPr/>
          <p:nvPr/>
        </p:nvSpPr>
        <p:spPr>
          <a:xfrm>
            <a:off x="652756" y="5571974"/>
            <a:ext cx="4279537" cy="1215384"/>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40" name="文本框 39">
            <a:extLst>
              <a:ext uri="{FF2B5EF4-FFF2-40B4-BE49-F238E27FC236}">
                <a16:creationId xmlns:a16="http://schemas.microsoft.com/office/drawing/2014/main" id="{AA542FAD-B824-407F-ABA8-39E83066BB4B}"/>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真实可信地址研究</a:t>
            </a:r>
          </a:p>
        </p:txBody>
      </p:sp>
    </p:spTree>
    <p:extLst>
      <p:ext uri="{BB962C8B-B14F-4D97-AF65-F5344CB8AC3E}">
        <p14:creationId xmlns:p14="http://schemas.microsoft.com/office/powerpoint/2010/main" val="3928750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12.1.3 </a:t>
            </a:r>
            <a:r>
              <a:rPr kumimoji="1" lang="zh-CN" altLang="en-US" dirty="0"/>
              <a:t>真实可信互联网体系结构</a:t>
            </a:r>
          </a:p>
        </p:txBody>
      </p:sp>
      <p:grpSp>
        <p:nvGrpSpPr>
          <p:cNvPr id="50" name="组合 49">
            <a:extLst>
              <a:ext uri="{FF2B5EF4-FFF2-40B4-BE49-F238E27FC236}">
                <a16:creationId xmlns:a16="http://schemas.microsoft.com/office/drawing/2014/main" id="{BD793F43-712B-4475-9D12-1348F03E2DE5}"/>
              </a:ext>
            </a:extLst>
          </p:cNvPr>
          <p:cNvGrpSpPr/>
          <p:nvPr/>
        </p:nvGrpSpPr>
        <p:grpSpPr>
          <a:xfrm>
            <a:off x="8099303" y="3351497"/>
            <a:ext cx="3100595" cy="1864023"/>
            <a:chOff x="491219" y="1497093"/>
            <a:chExt cx="2777805" cy="1609315"/>
          </a:xfrm>
        </p:grpSpPr>
        <p:sp>
          <p:nvSpPr>
            <p:cNvPr id="51" name="Freeform 290">
              <a:extLst>
                <a:ext uri="{FF2B5EF4-FFF2-40B4-BE49-F238E27FC236}">
                  <a16:creationId xmlns:a16="http://schemas.microsoft.com/office/drawing/2014/main" id="{F1D2A859-0CA4-4C2B-A5BC-5CA055C79E78}"/>
                </a:ext>
              </a:extLst>
            </p:cNvPr>
            <p:cNvSpPr/>
            <p:nvPr/>
          </p:nvSpPr>
          <p:spPr bwMode="auto">
            <a:xfrm rot="14240372">
              <a:off x="1479259" y="1791952"/>
              <a:ext cx="867838" cy="867838"/>
            </a:xfrm>
            <a:custGeom>
              <a:avLst/>
              <a:gdLst>
                <a:gd name="T0" fmla="*/ 129 w 256"/>
                <a:gd name="T1" fmla="*/ 256 h 256"/>
                <a:gd name="T2" fmla="*/ 99 w 256"/>
                <a:gd name="T3" fmla="*/ 252 h 256"/>
                <a:gd name="T4" fmla="*/ 73 w 256"/>
                <a:gd name="T5" fmla="*/ 243 h 256"/>
                <a:gd name="T6" fmla="*/ 48 w 256"/>
                <a:gd name="T7" fmla="*/ 227 h 256"/>
                <a:gd name="T8" fmla="*/ 29 w 256"/>
                <a:gd name="T9" fmla="*/ 208 h 256"/>
                <a:gd name="T10" fmla="*/ 7 w 256"/>
                <a:gd name="T11" fmla="*/ 119 h 256"/>
                <a:gd name="T12" fmla="*/ 73 w 256"/>
                <a:gd name="T13" fmla="*/ 179 h 256"/>
                <a:gd name="T14" fmla="*/ 85 w 256"/>
                <a:gd name="T15" fmla="*/ 189 h 256"/>
                <a:gd name="T16" fmla="*/ 105 w 256"/>
                <a:gd name="T17" fmla="*/ 200 h 256"/>
                <a:gd name="T18" fmla="*/ 120 w 256"/>
                <a:gd name="T19" fmla="*/ 204 h 256"/>
                <a:gd name="T20" fmla="*/ 129 w 256"/>
                <a:gd name="T21" fmla="*/ 204 h 256"/>
                <a:gd name="T22" fmla="*/ 143 w 256"/>
                <a:gd name="T23" fmla="*/ 202 h 256"/>
                <a:gd name="T24" fmla="*/ 170 w 256"/>
                <a:gd name="T25" fmla="*/ 191 h 256"/>
                <a:gd name="T26" fmla="*/ 191 w 256"/>
                <a:gd name="T27" fmla="*/ 170 h 256"/>
                <a:gd name="T28" fmla="*/ 203 w 256"/>
                <a:gd name="T29" fmla="*/ 143 h 256"/>
                <a:gd name="T30" fmla="*/ 204 w 256"/>
                <a:gd name="T31" fmla="*/ 128 h 256"/>
                <a:gd name="T32" fmla="*/ 204 w 256"/>
                <a:gd name="T33" fmla="*/ 121 h 256"/>
                <a:gd name="T34" fmla="*/ 198 w 256"/>
                <a:gd name="T35" fmla="*/ 98 h 256"/>
                <a:gd name="T36" fmla="*/ 182 w 256"/>
                <a:gd name="T37" fmla="*/ 74 h 256"/>
                <a:gd name="T38" fmla="*/ 157 w 256"/>
                <a:gd name="T39" fmla="*/ 58 h 256"/>
                <a:gd name="T40" fmla="*/ 137 w 256"/>
                <a:gd name="T41" fmla="*/ 52 h 256"/>
                <a:gd name="T42" fmla="*/ 129 w 256"/>
                <a:gd name="T43" fmla="*/ 52 h 256"/>
                <a:gd name="T44" fmla="*/ 107 w 256"/>
                <a:gd name="T45" fmla="*/ 56 h 256"/>
                <a:gd name="T46" fmla="*/ 87 w 256"/>
                <a:gd name="T47" fmla="*/ 63 h 256"/>
                <a:gd name="T48" fmla="*/ 72 w 256"/>
                <a:gd name="T49" fmla="*/ 78 h 256"/>
                <a:gd name="T50" fmla="*/ 60 w 256"/>
                <a:gd name="T51" fmla="*/ 96 h 256"/>
                <a:gd name="T52" fmla="*/ 13 w 256"/>
                <a:gd name="T53" fmla="*/ 74 h 256"/>
                <a:gd name="T54" fmla="*/ 33 w 256"/>
                <a:gd name="T55" fmla="*/ 44 h 256"/>
                <a:gd name="T56" fmla="*/ 59 w 256"/>
                <a:gd name="T57" fmla="*/ 21 h 256"/>
                <a:gd name="T58" fmla="*/ 92 w 256"/>
                <a:gd name="T59" fmla="*/ 5 h 256"/>
                <a:gd name="T60" fmla="*/ 129 w 256"/>
                <a:gd name="T61" fmla="*/ 0 h 256"/>
                <a:gd name="T62" fmla="*/ 142 w 256"/>
                <a:gd name="T63" fmla="*/ 1 h 256"/>
                <a:gd name="T64" fmla="*/ 166 w 256"/>
                <a:gd name="T65" fmla="*/ 6 h 256"/>
                <a:gd name="T66" fmla="*/ 190 w 256"/>
                <a:gd name="T67" fmla="*/ 15 h 256"/>
                <a:gd name="T68" fmla="*/ 211 w 256"/>
                <a:gd name="T69" fmla="*/ 30 h 256"/>
                <a:gd name="T70" fmla="*/ 228 w 256"/>
                <a:gd name="T71" fmla="*/ 47 h 256"/>
                <a:gd name="T72" fmla="*/ 242 w 256"/>
                <a:gd name="T73" fmla="*/ 67 h 256"/>
                <a:gd name="T74" fmla="*/ 251 w 256"/>
                <a:gd name="T75" fmla="*/ 89 h 256"/>
                <a:gd name="T76" fmla="*/ 256 w 256"/>
                <a:gd name="T77" fmla="*/ 115 h 256"/>
                <a:gd name="T78" fmla="*/ 256 w 256"/>
                <a:gd name="T79" fmla="*/ 128 h 256"/>
                <a:gd name="T80" fmla="*/ 254 w 256"/>
                <a:gd name="T81" fmla="*/ 154 h 256"/>
                <a:gd name="T82" fmla="*/ 247 w 256"/>
                <a:gd name="T83" fmla="*/ 178 h 256"/>
                <a:gd name="T84" fmla="*/ 235 w 256"/>
                <a:gd name="T85" fmla="*/ 200 h 256"/>
                <a:gd name="T86" fmla="*/ 220 w 256"/>
                <a:gd name="T87" fmla="*/ 218 h 256"/>
                <a:gd name="T88" fmla="*/ 200 w 256"/>
                <a:gd name="T89" fmla="*/ 234 h 256"/>
                <a:gd name="T90" fmla="*/ 178 w 256"/>
                <a:gd name="T91" fmla="*/ 245 h 256"/>
                <a:gd name="T92" fmla="*/ 155 w 256"/>
                <a:gd name="T93" fmla="*/ 253 h 256"/>
                <a:gd name="T94" fmla="*/ 129 w 256"/>
                <a:gd name="T95" fmla="*/ 256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56" h="256">
                  <a:moveTo>
                    <a:pt x="129" y="256"/>
                  </a:moveTo>
                  <a:lnTo>
                    <a:pt x="129" y="256"/>
                  </a:lnTo>
                  <a:lnTo>
                    <a:pt x="113" y="254"/>
                  </a:lnTo>
                  <a:lnTo>
                    <a:pt x="99" y="252"/>
                  </a:lnTo>
                  <a:lnTo>
                    <a:pt x="86" y="248"/>
                  </a:lnTo>
                  <a:lnTo>
                    <a:pt x="73" y="243"/>
                  </a:lnTo>
                  <a:lnTo>
                    <a:pt x="60" y="236"/>
                  </a:lnTo>
                  <a:lnTo>
                    <a:pt x="48" y="227"/>
                  </a:lnTo>
                  <a:lnTo>
                    <a:pt x="38" y="218"/>
                  </a:lnTo>
                  <a:lnTo>
                    <a:pt x="29" y="208"/>
                  </a:lnTo>
                  <a:lnTo>
                    <a:pt x="0" y="226"/>
                  </a:lnTo>
                  <a:lnTo>
                    <a:pt x="7" y="119"/>
                  </a:lnTo>
                  <a:lnTo>
                    <a:pt x="105" y="160"/>
                  </a:lnTo>
                  <a:lnTo>
                    <a:pt x="73" y="179"/>
                  </a:lnTo>
                  <a:lnTo>
                    <a:pt x="73" y="179"/>
                  </a:lnTo>
                  <a:lnTo>
                    <a:pt x="85" y="189"/>
                  </a:lnTo>
                  <a:lnTo>
                    <a:pt x="98" y="197"/>
                  </a:lnTo>
                  <a:lnTo>
                    <a:pt x="105" y="200"/>
                  </a:lnTo>
                  <a:lnTo>
                    <a:pt x="112" y="202"/>
                  </a:lnTo>
                  <a:lnTo>
                    <a:pt x="120" y="204"/>
                  </a:lnTo>
                  <a:lnTo>
                    <a:pt x="129" y="204"/>
                  </a:lnTo>
                  <a:lnTo>
                    <a:pt x="129" y="204"/>
                  </a:lnTo>
                  <a:lnTo>
                    <a:pt x="137" y="204"/>
                  </a:lnTo>
                  <a:lnTo>
                    <a:pt x="143" y="202"/>
                  </a:lnTo>
                  <a:lnTo>
                    <a:pt x="157" y="197"/>
                  </a:lnTo>
                  <a:lnTo>
                    <a:pt x="170" y="191"/>
                  </a:lnTo>
                  <a:lnTo>
                    <a:pt x="182" y="182"/>
                  </a:lnTo>
                  <a:lnTo>
                    <a:pt x="191" y="170"/>
                  </a:lnTo>
                  <a:lnTo>
                    <a:pt x="198" y="157"/>
                  </a:lnTo>
                  <a:lnTo>
                    <a:pt x="203" y="143"/>
                  </a:lnTo>
                  <a:lnTo>
                    <a:pt x="204" y="136"/>
                  </a:lnTo>
                  <a:lnTo>
                    <a:pt x="204" y="128"/>
                  </a:lnTo>
                  <a:lnTo>
                    <a:pt x="204" y="128"/>
                  </a:lnTo>
                  <a:lnTo>
                    <a:pt x="204" y="121"/>
                  </a:lnTo>
                  <a:lnTo>
                    <a:pt x="203" y="113"/>
                  </a:lnTo>
                  <a:lnTo>
                    <a:pt x="198" y="98"/>
                  </a:lnTo>
                  <a:lnTo>
                    <a:pt x="191" y="85"/>
                  </a:lnTo>
                  <a:lnTo>
                    <a:pt x="182" y="74"/>
                  </a:lnTo>
                  <a:lnTo>
                    <a:pt x="170" y="65"/>
                  </a:lnTo>
                  <a:lnTo>
                    <a:pt x="157" y="58"/>
                  </a:lnTo>
                  <a:lnTo>
                    <a:pt x="143" y="53"/>
                  </a:lnTo>
                  <a:lnTo>
                    <a:pt x="137" y="52"/>
                  </a:lnTo>
                  <a:lnTo>
                    <a:pt x="129" y="52"/>
                  </a:lnTo>
                  <a:lnTo>
                    <a:pt x="129" y="52"/>
                  </a:lnTo>
                  <a:lnTo>
                    <a:pt x="117" y="53"/>
                  </a:lnTo>
                  <a:lnTo>
                    <a:pt x="107" y="56"/>
                  </a:lnTo>
                  <a:lnTo>
                    <a:pt x="96" y="58"/>
                  </a:lnTo>
                  <a:lnTo>
                    <a:pt x="87" y="63"/>
                  </a:lnTo>
                  <a:lnTo>
                    <a:pt x="78" y="70"/>
                  </a:lnTo>
                  <a:lnTo>
                    <a:pt x="72" y="78"/>
                  </a:lnTo>
                  <a:lnTo>
                    <a:pt x="65" y="87"/>
                  </a:lnTo>
                  <a:lnTo>
                    <a:pt x="60" y="96"/>
                  </a:lnTo>
                  <a:lnTo>
                    <a:pt x="13" y="74"/>
                  </a:lnTo>
                  <a:lnTo>
                    <a:pt x="13" y="74"/>
                  </a:lnTo>
                  <a:lnTo>
                    <a:pt x="22" y="58"/>
                  </a:lnTo>
                  <a:lnTo>
                    <a:pt x="33" y="44"/>
                  </a:lnTo>
                  <a:lnTo>
                    <a:pt x="46" y="31"/>
                  </a:lnTo>
                  <a:lnTo>
                    <a:pt x="59" y="21"/>
                  </a:lnTo>
                  <a:lnTo>
                    <a:pt x="75" y="11"/>
                  </a:lnTo>
                  <a:lnTo>
                    <a:pt x="92" y="5"/>
                  </a:lnTo>
                  <a:lnTo>
                    <a:pt x="109" y="1"/>
                  </a:lnTo>
                  <a:lnTo>
                    <a:pt x="129" y="0"/>
                  </a:lnTo>
                  <a:lnTo>
                    <a:pt x="129" y="0"/>
                  </a:lnTo>
                  <a:lnTo>
                    <a:pt x="142" y="1"/>
                  </a:lnTo>
                  <a:lnTo>
                    <a:pt x="155" y="2"/>
                  </a:lnTo>
                  <a:lnTo>
                    <a:pt x="166" y="6"/>
                  </a:lnTo>
                  <a:lnTo>
                    <a:pt x="178" y="10"/>
                  </a:lnTo>
                  <a:lnTo>
                    <a:pt x="190" y="15"/>
                  </a:lnTo>
                  <a:lnTo>
                    <a:pt x="200" y="22"/>
                  </a:lnTo>
                  <a:lnTo>
                    <a:pt x="211" y="30"/>
                  </a:lnTo>
                  <a:lnTo>
                    <a:pt x="220" y="37"/>
                  </a:lnTo>
                  <a:lnTo>
                    <a:pt x="228" y="47"/>
                  </a:lnTo>
                  <a:lnTo>
                    <a:pt x="235" y="57"/>
                  </a:lnTo>
                  <a:lnTo>
                    <a:pt x="242" y="67"/>
                  </a:lnTo>
                  <a:lnTo>
                    <a:pt x="247" y="78"/>
                  </a:lnTo>
                  <a:lnTo>
                    <a:pt x="251" y="89"/>
                  </a:lnTo>
                  <a:lnTo>
                    <a:pt x="254" y="102"/>
                  </a:lnTo>
                  <a:lnTo>
                    <a:pt x="256" y="115"/>
                  </a:lnTo>
                  <a:lnTo>
                    <a:pt x="256" y="128"/>
                  </a:lnTo>
                  <a:lnTo>
                    <a:pt x="256" y="128"/>
                  </a:lnTo>
                  <a:lnTo>
                    <a:pt x="256" y="141"/>
                  </a:lnTo>
                  <a:lnTo>
                    <a:pt x="254" y="154"/>
                  </a:lnTo>
                  <a:lnTo>
                    <a:pt x="251" y="166"/>
                  </a:lnTo>
                  <a:lnTo>
                    <a:pt x="247" y="178"/>
                  </a:lnTo>
                  <a:lnTo>
                    <a:pt x="242" y="189"/>
                  </a:lnTo>
                  <a:lnTo>
                    <a:pt x="235" y="200"/>
                  </a:lnTo>
                  <a:lnTo>
                    <a:pt x="228" y="209"/>
                  </a:lnTo>
                  <a:lnTo>
                    <a:pt x="220" y="218"/>
                  </a:lnTo>
                  <a:lnTo>
                    <a:pt x="211" y="227"/>
                  </a:lnTo>
                  <a:lnTo>
                    <a:pt x="200" y="234"/>
                  </a:lnTo>
                  <a:lnTo>
                    <a:pt x="190" y="240"/>
                  </a:lnTo>
                  <a:lnTo>
                    <a:pt x="178" y="245"/>
                  </a:lnTo>
                  <a:lnTo>
                    <a:pt x="166" y="251"/>
                  </a:lnTo>
                  <a:lnTo>
                    <a:pt x="155" y="253"/>
                  </a:lnTo>
                  <a:lnTo>
                    <a:pt x="142" y="256"/>
                  </a:lnTo>
                  <a:lnTo>
                    <a:pt x="129" y="256"/>
                  </a:lnTo>
                  <a:lnTo>
                    <a:pt x="129" y="256"/>
                  </a:lnTo>
                  <a:close/>
                </a:path>
              </a:pathLst>
            </a:custGeom>
            <a:solidFill>
              <a:srgbClr val="6D7B8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nvGrpSpPr>
            <p:cNvPr id="52" name="组合 51">
              <a:extLst>
                <a:ext uri="{FF2B5EF4-FFF2-40B4-BE49-F238E27FC236}">
                  <a16:creationId xmlns:a16="http://schemas.microsoft.com/office/drawing/2014/main" id="{6805CB9B-AE3D-4C4F-864F-BE7399D58A1E}"/>
                </a:ext>
              </a:extLst>
            </p:cNvPr>
            <p:cNvGrpSpPr/>
            <p:nvPr/>
          </p:nvGrpSpPr>
          <p:grpSpPr>
            <a:xfrm>
              <a:off x="491219" y="1497093"/>
              <a:ext cx="2777805" cy="1609315"/>
              <a:chOff x="8562252" y="973204"/>
              <a:chExt cx="3006589" cy="1827476"/>
            </a:xfrm>
          </p:grpSpPr>
          <p:cxnSp>
            <p:nvCxnSpPr>
              <p:cNvPr id="53" name="曲线连接符 52">
                <a:extLst>
                  <a:ext uri="{FF2B5EF4-FFF2-40B4-BE49-F238E27FC236}">
                    <a16:creationId xmlns:a16="http://schemas.microsoft.com/office/drawing/2014/main" id="{C4C45541-1F0C-405F-A646-3FC52FBE3B79}"/>
                  </a:ext>
                </a:extLst>
              </p:cNvPr>
              <p:cNvCxnSpPr>
                <a:cxnSpLocks/>
              </p:cNvCxnSpPr>
              <p:nvPr/>
            </p:nvCxnSpPr>
            <p:spPr>
              <a:xfrm rot="5400000" flipH="1" flipV="1">
                <a:off x="9075882" y="1188264"/>
                <a:ext cx="492455" cy="365416"/>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圆角矩形 53">
                <a:extLst>
                  <a:ext uri="{FF2B5EF4-FFF2-40B4-BE49-F238E27FC236}">
                    <a16:creationId xmlns:a16="http://schemas.microsoft.com/office/drawing/2014/main" id="{634190AD-E037-4AE0-8240-C9D16B964D62}"/>
                  </a:ext>
                </a:extLst>
              </p:cNvPr>
              <p:cNvSpPr/>
              <p:nvPr/>
            </p:nvSpPr>
            <p:spPr>
              <a:xfrm>
                <a:off x="10486860" y="1526512"/>
                <a:ext cx="1045087" cy="471088"/>
              </a:xfrm>
              <a:prstGeom prst="roundRect">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圆角矩形 54">
                <a:extLst>
                  <a:ext uri="{FF2B5EF4-FFF2-40B4-BE49-F238E27FC236}">
                    <a16:creationId xmlns:a16="http://schemas.microsoft.com/office/drawing/2014/main" id="{F53399DD-36D5-4C47-AAAB-8B6A98B7940B}"/>
                  </a:ext>
                </a:extLst>
              </p:cNvPr>
              <p:cNvSpPr/>
              <p:nvPr/>
            </p:nvSpPr>
            <p:spPr>
              <a:xfrm>
                <a:off x="9567726" y="973204"/>
                <a:ext cx="1045087" cy="469286"/>
              </a:xfrm>
              <a:prstGeom prst="roundRect">
                <a:avLst/>
              </a:prstGeom>
              <a:solidFill>
                <a:schemeClr val="bg1">
                  <a:lumMod val="85000"/>
                  <a:alpha val="68000"/>
                </a:schemeClr>
              </a:solidFill>
              <a:ln w="12700">
                <a:solidFill>
                  <a:schemeClr val="tx1">
                    <a:lumMod val="50000"/>
                    <a:lumOff val="50000"/>
                    <a:alpha val="5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56" name="圆角矩形 55">
                <a:extLst>
                  <a:ext uri="{FF2B5EF4-FFF2-40B4-BE49-F238E27FC236}">
                    <a16:creationId xmlns:a16="http://schemas.microsoft.com/office/drawing/2014/main" id="{524657F6-D6EF-4642-B3D7-6AB009698423}"/>
                  </a:ext>
                </a:extLst>
              </p:cNvPr>
              <p:cNvSpPr/>
              <p:nvPr/>
            </p:nvSpPr>
            <p:spPr>
              <a:xfrm>
                <a:off x="8601679" y="1515777"/>
                <a:ext cx="1045087" cy="471088"/>
              </a:xfrm>
              <a:prstGeom prst="roundRect">
                <a:avLst/>
              </a:prstGeom>
              <a:solidFill>
                <a:schemeClr val="bg1">
                  <a:lumMod val="85000"/>
                </a:schemeClr>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solidFill>
                    <a:schemeClr val="tx1"/>
                  </a:solidFill>
                  <a:latin typeface="Microsoft YaHei" panose="020B0503020204020204" pitchFamily="34" charset="-122"/>
                  <a:ea typeface="Microsoft YaHei" panose="020B0503020204020204" pitchFamily="34" charset="-122"/>
                </a:endParaRPr>
              </a:p>
            </p:txBody>
          </p:sp>
          <p:sp>
            <p:nvSpPr>
              <p:cNvPr id="57" name="圆角矩形 56">
                <a:extLst>
                  <a:ext uri="{FF2B5EF4-FFF2-40B4-BE49-F238E27FC236}">
                    <a16:creationId xmlns:a16="http://schemas.microsoft.com/office/drawing/2014/main" id="{97567832-FA6B-4CA5-A733-4AE52E634B09}"/>
                  </a:ext>
                </a:extLst>
              </p:cNvPr>
              <p:cNvSpPr/>
              <p:nvPr/>
            </p:nvSpPr>
            <p:spPr>
              <a:xfrm>
                <a:off x="8601679" y="2331394"/>
                <a:ext cx="2912616" cy="469286"/>
              </a:xfrm>
              <a:prstGeom prst="roundRect">
                <a:avLst>
                  <a:gd name="adj" fmla="val 0"/>
                </a:avLst>
              </a:prstGeom>
              <a:solidFill>
                <a:srgbClr val="C00000"/>
              </a:solid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bg1"/>
                    </a:solidFill>
                    <a:latin typeface="Microsoft YaHei" panose="020B0503020204020204" pitchFamily="34" charset="-122"/>
                    <a:ea typeface="Microsoft YaHei" panose="020B0503020204020204" pitchFamily="34" charset="-122"/>
                  </a:rPr>
                  <a:t>真实</a:t>
                </a:r>
                <a:r>
                  <a:rPr kumimoji="1" lang="en-US" altLang="zh-CN" dirty="0">
                    <a:solidFill>
                      <a:schemeClr val="bg1"/>
                    </a:solidFill>
                    <a:latin typeface="Microsoft YaHei" panose="020B0503020204020204" pitchFamily="34" charset="-122"/>
                    <a:ea typeface="Microsoft YaHei" panose="020B0503020204020204" pitchFamily="34" charset="-122"/>
                  </a:rPr>
                  <a:t>IP</a:t>
                </a:r>
                <a:r>
                  <a:rPr kumimoji="1" lang="zh-CN" altLang="en-US" dirty="0">
                    <a:solidFill>
                      <a:schemeClr val="bg1"/>
                    </a:solidFill>
                    <a:latin typeface="Microsoft YaHei" panose="020B0503020204020204" pitchFamily="34" charset="-122"/>
                    <a:ea typeface="Microsoft YaHei" panose="020B0503020204020204" pitchFamily="34" charset="-122"/>
                  </a:rPr>
                  <a:t>地址</a:t>
                </a:r>
              </a:p>
            </p:txBody>
          </p:sp>
          <p:sp>
            <p:nvSpPr>
              <p:cNvPr id="58" name="矩形 57">
                <a:extLst>
                  <a:ext uri="{FF2B5EF4-FFF2-40B4-BE49-F238E27FC236}">
                    <a16:creationId xmlns:a16="http://schemas.microsoft.com/office/drawing/2014/main" id="{F0B1023D-8B15-42A6-B04D-4665BD5C1F25}"/>
                  </a:ext>
                </a:extLst>
              </p:cNvPr>
              <p:cNvSpPr/>
              <p:nvPr/>
            </p:nvSpPr>
            <p:spPr>
              <a:xfrm>
                <a:off x="8562252" y="1572890"/>
                <a:ext cx="1107996"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通信元素</a:t>
                </a:r>
              </a:p>
            </p:txBody>
          </p:sp>
          <p:sp>
            <p:nvSpPr>
              <p:cNvPr id="59" name="矩形 58">
                <a:extLst>
                  <a:ext uri="{FF2B5EF4-FFF2-40B4-BE49-F238E27FC236}">
                    <a16:creationId xmlns:a16="http://schemas.microsoft.com/office/drawing/2014/main" id="{950B0C35-9DD7-4F5A-8683-137E06384097}"/>
                  </a:ext>
                </a:extLst>
              </p:cNvPr>
              <p:cNvSpPr/>
              <p:nvPr/>
            </p:nvSpPr>
            <p:spPr>
              <a:xfrm>
                <a:off x="10460845" y="1577390"/>
                <a:ext cx="1107996"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通信链路</a:t>
                </a:r>
              </a:p>
            </p:txBody>
          </p:sp>
          <p:sp>
            <p:nvSpPr>
              <p:cNvPr id="60" name="矩形 59">
                <a:extLst>
                  <a:ext uri="{FF2B5EF4-FFF2-40B4-BE49-F238E27FC236}">
                    <a16:creationId xmlns:a16="http://schemas.microsoft.com/office/drawing/2014/main" id="{71A13065-85D5-4AD7-9232-92EEC1FBDD90}"/>
                  </a:ext>
                </a:extLst>
              </p:cNvPr>
              <p:cNvSpPr/>
              <p:nvPr/>
            </p:nvSpPr>
            <p:spPr>
              <a:xfrm>
                <a:off x="9504817" y="1008820"/>
                <a:ext cx="1107996" cy="369332"/>
              </a:xfrm>
              <a:prstGeom prst="rect">
                <a:avLst/>
              </a:prstGeom>
            </p:spPr>
            <p:txBody>
              <a:bodyPr wrap="none">
                <a:spAutoFit/>
              </a:bodyPr>
              <a:lstStyle/>
              <a:p>
                <a:pPr algn="ctr"/>
                <a:r>
                  <a:rPr kumimoji="1" lang="zh-CN" altLang="en-US" dirty="0">
                    <a:latin typeface="Microsoft YaHei" panose="020B0503020204020204" pitchFamily="34" charset="-122"/>
                    <a:ea typeface="Microsoft YaHei" panose="020B0503020204020204" pitchFamily="34" charset="-122"/>
                  </a:rPr>
                  <a:t>基础设施</a:t>
                </a:r>
              </a:p>
            </p:txBody>
          </p:sp>
          <p:cxnSp>
            <p:nvCxnSpPr>
              <p:cNvPr id="61" name="直线连接符 60">
                <a:extLst>
                  <a:ext uri="{FF2B5EF4-FFF2-40B4-BE49-F238E27FC236}">
                    <a16:creationId xmlns:a16="http://schemas.microsoft.com/office/drawing/2014/main" id="{78B78889-8910-4597-8710-8B637ECA6672}"/>
                  </a:ext>
                </a:extLst>
              </p:cNvPr>
              <p:cNvCxnSpPr/>
              <p:nvPr/>
            </p:nvCxnSpPr>
            <p:spPr>
              <a:xfrm>
                <a:off x="8622109" y="2204865"/>
                <a:ext cx="2899385" cy="0"/>
              </a:xfrm>
              <a:prstGeom prst="line">
                <a:avLst/>
              </a:prstGeom>
              <a:ln>
                <a:prstDash val="sysDot"/>
              </a:ln>
            </p:spPr>
            <p:style>
              <a:lnRef idx="1">
                <a:schemeClr val="accent1"/>
              </a:lnRef>
              <a:fillRef idx="0">
                <a:schemeClr val="accent1"/>
              </a:fillRef>
              <a:effectRef idx="0">
                <a:schemeClr val="accent1"/>
              </a:effectRef>
              <a:fontRef idx="minor">
                <a:schemeClr val="tx1"/>
              </a:fontRef>
            </p:style>
          </p:cxnSp>
          <p:cxnSp>
            <p:nvCxnSpPr>
              <p:cNvPr id="62" name="曲线连接符 61">
                <a:extLst>
                  <a:ext uri="{FF2B5EF4-FFF2-40B4-BE49-F238E27FC236}">
                    <a16:creationId xmlns:a16="http://schemas.microsoft.com/office/drawing/2014/main" id="{F6A4E0C5-4A50-4FF2-9F0F-7DB6516A5167}"/>
                  </a:ext>
                </a:extLst>
              </p:cNvPr>
              <p:cNvCxnSpPr>
                <a:cxnSpLocks/>
              </p:cNvCxnSpPr>
              <p:nvPr/>
            </p:nvCxnSpPr>
            <p:spPr>
              <a:xfrm>
                <a:off x="10612813" y="1141833"/>
                <a:ext cx="402030" cy="38390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曲线连接符 62">
                <a:extLst>
                  <a:ext uri="{FF2B5EF4-FFF2-40B4-BE49-F238E27FC236}">
                    <a16:creationId xmlns:a16="http://schemas.microsoft.com/office/drawing/2014/main" id="{42D13B27-9A3B-4943-B19B-19C40079E7BC}"/>
                  </a:ext>
                </a:extLst>
              </p:cNvPr>
              <p:cNvCxnSpPr>
                <a:cxnSpLocks/>
                <a:stCxn id="57" idx="0"/>
                <a:endCxn id="56" idx="2"/>
              </p:cNvCxnSpPr>
              <p:nvPr/>
            </p:nvCxnSpPr>
            <p:spPr>
              <a:xfrm rot="16200000" flipV="1">
                <a:off x="9418841" y="1692247"/>
                <a:ext cx="344529" cy="93376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曲线连接符 63">
                <a:extLst>
                  <a:ext uri="{FF2B5EF4-FFF2-40B4-BE49-F238E27FC236}">
                    <a16:creationId xmlns:a16="http://schemas.microsoft.com/office/drawing/2014/main" id="{81B9A778-81F0-486B-8930-634FC850D784}"/>
                  </a:ext>
                </a:extLst>
              </p:cNvPr>
              <p:cNvCxnSpPr>
                <a:cxnSpLocks/>
                <a:stCxn id="57" idx="0"/>
                <a:endCxn id="54" idx="2"/>
              </p:cNvCxnSpPr>
              <p:nvPr/>
            </p:nvCxnSpPr>
            <p:spPr>
              <a:xfrm rot="5400000" flipH="1" flipV="1">
                <a:off x="10366799" y="1688790"/>
                <a:ext cx="333795" cy="951415"/>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2" name="文本框 1">
            <a:extLst>
              <a:ext uri="{FF2B5EF4-FFF2-40B4-BE49-F238E27FC236}">
                <a16:creationId xmlns:a16="http://schemas.microsoft.com/office/drawing/2014/main" id="{D4C512B8-E04A-4E6D-8835-AF926D8AB68D}"/>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构建真实可信的下一代互联网体系结构</a:t>
            </a:r>
          </a:p>
        </p:txBody>
      </p:sp>
      <p:sp>
        <p:nvSpPr>
          <p:cNvPr id="78" name="文本框 77">
            <a:extLst>
              <a:ext uri="{FF2B5EF4-FFF2-40B4-BE49-F238E27FC236}">
                <a16:creationId xmlns:a16="http://schemas.microsoft.com/office/drawing/2014/main" id="{E0AC611E-DA3F-47A6-8614-E72D1143B0DD}"/>
              </a:ext>
            </a:extLst>
          </p:cNvPr>
          <p:cNvSpPr txBox="1"/>
          <p:nvPr/>
        </p:nvSpPr>
        <p:spPr>
          <a:xfrm>
            <a:off x="918126" y="3119190"/>
            <a:ext cx="7213987" cy="23462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b="1" dirty="0">
                <a:solidFill>
                  <a:prstClr val="black"/>
                </a:solidFill>
                <a:latin typeface="微软雅黑" panose="020B0503020204020204" pitchFamily="34" charset="-122"/>
                <a:ea typeface="微软雅黑" panose="020B0503020204020204" pitchFamily="34" charset="-122"/>
              </a:rPr>
              <a:t>真实可信的下一代互联网体系结构</a:t>
            </a:r>
            <a:endParaRPr lang="en-US" altLang="zh-CN" sz="2000" b="1" dirty="0">
              <a:solidFill>
                <a:prstClr val="black"/>
              </a:solidFill>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b="1" dirty="0">
                <a:solidFill>
                  <a:prstClr val="black"/>
                </a:solidFill>
                <a:latin typeface="微软雅黑" panose="020B0503020204020204" pitchFamily="34" charset="-122"/>
                <a:ea typeface="微软雅黑" panose="020B0503020204020204" pitchFamily="34" charset="-122"/>
              </a:rPr>
              <a:t>网络分</a:t>
            </a:r>
            <a:r>
              <a:rPr lang="zh-CN" altLang="en-US" sz="2000" b="1" dirty="0">
                <a:latin typeface="微软雅黑" panose="020B0503020204020204" pitchFamily="34" charset="-122"/>
                <a:ea typeface="微软雅黑" panose="020B0503020204020204" pitchFamily="34" charset="-122"/>
              </a:rPr>
              <a:t>组地址</a:t>
            </a:r>
            <a:r>
              <a:rPr lang="zh-CN" altLang="en-US" sz="2000" dirty="0">
                <a:latin typeface="微软雅黑" panose="020B0503020204020204" pitchFamily="34" charset="-122"/>
                <a:ea typeface="微软雅黑" panose="020B0503020204020204" pitchFamily="34" charset="-122"/>
              </a:rPr>
              <a:t>真实可信，不可伪造</a:t>
            </a:r>
          </a:p>
          <a:p>
            <a:pPr marL="742950" lvl="1" indent="-285750">
              <a:lnSpc>
                <a:spcPct val="150000"/>
              </a:lnSpc>
              <a:buFont typeface="Arial" panose="020B0604020202020204" pitchFamily="34" charset="0"/>
              <a:buChar char="•"/>
            </a:pPr>
            <a:r>
              <a:rPr lang="zh-CN" altLang="en-US" sz="2000" b="1" dirty="0">
                <a:solidFill>
                  <a:prstClr val="black"/>
                </a:solidFill>
                <a:latin typeface="微软雅黑" panose="020B0503020204020204" pitchFamily="34" charset="-122"/>
                <a:ea typeface="微软雅黑" panose="020B0503020204020204" pitchFamily="34" charset="-122"/>
              </a:rPr>
              <a:t>数据传输</a:t>
            </a:r>
            <a:r>
              <a:rPr lang="zh-CN" altLang="en-US" sz="2000" b="1" dirty="0">
                <a:latin typeface="微软雅黑" pitchFamily="34" charset="-122"/>
                <a:ea typeface="微软雅黑" pitchFamily="34" charset="-122"/>
              </a:rPr>
              <a:t>路径</a:t>
            </a:r>
            <a:r>
              <a:rPr lang="zh-CN" altLang="en-US" sz="2000" dirty="0">
                <a:latin typeface="微软雅黑" pitchFamily="34" charset="-122"/>
                <a:ea typeface="微软雅黑" pitchFamily="34" charset="-122"/>
              </a:rPr>
              <a:t>真实可信，不可篡改</a:t>
            </a:r>
            <a:endParaRPr lang="en-US" altLang="zh-CN" sz="2000" dirty="0">
              <a:latin typeface="微软雅黑" pitchFamily="34" charset="-122"/>
              <a:ea typeface="微软雅黑" pitchFamily="34" charset="-122"/>
            </a:endParaRPr>
          </a:p>
          <a:p>
            <a:pPr marL="742950" lvl="1" indent="-285750">
              <a:lnSpc>
                <a:spcPct val="150000"/>
              </a:lnSpc>
              <a:buFont typeface="Arial" panose="020B0604020202020204" pitchFamily="34" charset="0"/>
              <a:buChar char="•"/>
            </a:pPr>
            <a:r>
              <a:rPr lang="zh-CN" altLang="en-US" sz="2000" b="1" dirty="0">
                <a:solidFill>
                  <a:prstClr val="black"/>
                </a:solidFill>
                <a:latin typeface="微软雅黑" panose="020B0503020204020204" pitchFamily="34" charset="-122"/>
                <a:ea typeface="微软雅黑" panose="020B0503020204020204" pitchFamily="34" charset="-122"/>
              </a:rPr>
              <a:t>用户身份及服务标识</a:t>
            </a:r>
            <a:r>
              <a:rPr lang="zh-CN" altLang="en-US" sz="2000" dirty="0">
                <a:latin typeface="微软雅黑" pitchFamily="34" charset="-122"/>
                <a:ea typeface="微软雅黑" pitchFamily="34" charset="-122"/>
              </a:rPr>
              <a:t>真实可信，不可篡改</a:t>
            </a:r>
          </a:p>
          <a:p>
            <a:pPr>
              <a:lnSpc>
                <a:spcPct val="150000"/>
              </a:lnSpc>
            </a:pPr>
            <a:endParaRPr lang="zh-CN" altLang="en-US" sz="2000" b="1" dirty="0">
              <a:solidFill>
                <a:srgbClr val="C00000"/>
              </a:solidFill>
              <a:latin typeface="微软雅黑" pitchFamily="34" charset="-122"/>
              <a:ea typeface="微软雅黑" pitchFamily="34" charset="-122"/>
            </a:endParaRPr>
          </a:p>
        </p:txBody>
      </p:sp>
      <p:sp>
        <p:nvSpPr>
          <p:cNvPr id="81" name="文本框 80">
            <a:extLst>
              <a:ext uri="{FF2B5EF4-FFF2-40B4-BE49-F238E27FC236}">
                <a16:creationId xmlns:a16="http://schemas.microsoft.com/office/drawing/2014/main" id="{DBF07CEE-F520-402F-816A-25D4E25AAE43}"/>
              </a:ext>
            </a:extLst>
          </p:cNvPr>
          <p:cNvSpPr txBox="1"/>
          <p:nvPr/>
        </p:nvSpPr>
        <p:spPr>
          <a:xfrm>
            <a:off x="918126" y="1370344"/>
            <a:ext cx="6094970" cy="1422954"/>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互联网体系结构缺乏安全可信基础</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保持基本原则，有病治病，补漏洞</a:t>
            </a:r>
            <a:endParaRPr lang="en-US" altLang="zh-CN" sz="2000"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补充安全要素，另辟蹊径，建立新体系</a:t>
            </a:r>
          </a:p>
        </p:txBody>
      </p:sp>
    </p:spTree>
    <p:extLst>
      <p:ext uri="{BB962C8B-B14F-4D97-AF65-F5344CB8AC3E}">
        <p14:creationId xmlns:p14="http://schemas.microsoft.com/office/powerpoint/2010/main" val="92879457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12.1.3 </a:t>
            </a:r>
            <a:r>
              <a:rPr kumimoji="1" lang="zh-CN" altLang="en-US" dirty="0"/>
              <a:t>真实可信互联网体系结构</a:t>
            </a:r>
          </a:p>
        </p:txBody>
      </p:sp>
      <p:sp>
        <p:nvSpPr>
          <p:cNvPr id="2" name="文本框 1">
            <a:extLst>
              <a:ext uri="{FF2B5EF4-FFF2-40B4-BE49-F238E27FC236}">
                <a16:creationId xmlns:a16="http://schemas.microsoft.com/office/drawing/2014/main" id="{D4C512B8-E04A-4E6D-8835-AF926D8AB68D}"/>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基于真实地址的可信互联网体系结构构建思路</a:t>
            </a:r>
          </a:p>
        </p:txBody>
      </p:sp>
      <p:sp>
        <p:nvSpPr>
          <p:cNvPr id="72" name="文本框 71">
            <a:extLst>
              <a:ext uri="{FF2B5EF4-FFF2-40B4-BE49-F238E27FC236}">
                <a16:creationId xmlns:a16="http://schemas.microsoft.com/office/drawing/2014/main" id="{99FDE6FB-E307-4941-B28D-1BD0151BEDCE}"/>
              </a:ext>
            </a:extLst>
          </p:cNvPr>
          <p:cNvSpPr txBox="1"/>
          <p:nvPr/>
        </p:nvSpPr>
        <p:spPr>
          <a:xfrm>
            <a:off x="993026" y="1249649"/>
            <a:ext cx="5932936" cy="3782895"/>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网络行为真实可信</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数据分组具有安全可信的转发路径，转发行为可信，抵御流量劫持、非法重定向等安全威胁</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地址身份正确绑定</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网络实体与网络位置命名真实可信</a:t>
            </a: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能够防止地址欺骗、地址仿冒</a:t>
            </a:r>
            <a:endParaRPr kumimoji="1" lang="en-US" altLang="zh-CN" dirty="0">
              <a:latin typeface="Microsoft YaHei" panose="020B0503020204020204" pitchFamily="34" charset="-122"/>
              <a:ea typeface="Microsoft YaHei"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端设备自证身份</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独立于网络的终端身份管理机制</a:t>
            </a: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网络具备验证终端身份真实性的能力</a:t>
            </a:r>
          </a:p>
        </p:txBody>
      </p:sp>
      <p:cxnSp>
        <p:nvCxnSpPr>
          <p:cNvPr id="73" name="直接连接符 40">
            <a:extLst>
              <a:ext uri="{FF2B5EF4-FFF2-40B4-BE49-F238E27FC236}">
                <a16:creationId xmlns:a16="http://schemas.microsoft.com/office/drawing/2014/main" id="{08A39DBD-B0AE-4E74-A155-FDBD2E6DC506}"/>
              </a:ext>
            </a:extLst>
          </p:cNvPr>
          <p:cNvCxnSpPr/>
          <p:nvPr/>
        </p:nvCxnSpPr>
        <p:spPr>
          <a:xfrm flipH="1" flipV="1">
            <a:off x="8980089" y="3652920"/>
            <a:ext cx="554543" cy="825942"/>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4" name="直接连接符 41">
            <a:extLst>
              <a:ext uri="{FF2B5EF4-FFF2-40B4-BE49-F238E27FC236}">
                <a16:creationId xmlns:a16="http://schemas.microsoft.com/office/drawing/2014/main" id="{4740D5E7-1492-4CE2-AFF5-86CE0EB58647}"/>
              </a:ext>
            </a:extLst>
          </p:cNvPr>
          <p:cNvCxnSpPr/>
          <p:nvPr/>
        </p:nvCxnSpPr>
        <p:spPr>
          <a:xfrm flipH="1">
            <a:off x="7550630" y="3534192"/>
            <a:ext cx="874916" cy="58074"/>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5" name="直接连接符 43">
            <a:extLst>
              <a:ext uri="{FF2B5EF4-FFF2-40B4-BE49-F238E27FC236}">
                <a16:creationId xmlns:a16="http://schemas.microsoft.com/office/drawing/2014/main" id="{35BF7E9E-15D9-4C75-B82C-89F7E72F1C5E}"/>
              </a:ext>
            </a:extLst>
          </p:cNvPr>
          <p:cNvCxnSpPr/>
          <p:nvPr/>
        </p:nvCxnSpPr>
        <p:spPr>
          <a:xfrm flipV="1">
            <a:off x="6616529" y="3712285"/>
            <a:ext cx="409152" cy="819489"/>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6" name="直接连接符 46">
            <a:extLst>
              <a:ext uri="{FF2B5EF4-FFF2-40B4-BE49-F238E27FC236}">
                <a16:creationId xmlns:a16="http://schemas.microsoft.com/office/drawing/2014/main" id="{5946F36F-133B-4149-A9BB-0FE9BB5FC6A6}"/>
              </a:ext>
            </a:extLst>
          </p:cNvPr>
          <p:cNvCxnSpPr/>
          <p:nvPr/>
        </p:nvCxnSpPr>
        <p:spPr>
          <a:xfrm flipH="1" flipV="1">
            <a:off x="6791513" y="4824726"/>
            <a:ext cx="1196576" cy="592355"/>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77" name="直接连接符 54">
            <a:extLst>
              <a:ext uri="{FF2B5EF4-FFF2-40B4-BE49-F238E27FC236}">
                <a16:creationId xmlns:a16="http://schemas.microsoft.com/office/drawing/2014/main" id="{F084A10F-33A7-4F45-AD51-EC39A1C1F95C}"/>
              </a:ext>
            </a:extLst>
          </p:cNvPr>
          <p:cNvCxnSpPr/>
          <p:nvPr/>
        </p:nvCxnSpPr>
        <p:spPr>
          <a:xfrm flipH="1">
            <a:off x="8659715" y="4765362"/>
            <a:ext cx="699933" cy="646557"/>
          </a:xfrm>
          <a:prstGeom prst="line">
            <a:avLst/>
          </a:prstGeom>
          <a:ln w="34925"/>
        </p:spPr>
        <p:style>
          <a:lnRef idx="1">
            <a:schemeClr val="accent1"/>
          </a:lnRef>
          <a:fillRef idx="0">
            <a:schemeClr val="accent1"/>
          </a:fillRef>
          <a:effectRef idx="0">
            <a:schemeClr val="accent1"/>
          </a:effectRef>
          <a:fontRef idx="minor">
            <a:schemeClr val="tx1"/>
          </a:fontRef>
        </p:style>
      </p:cxnSp>
      <p:grpSp>
        <p:nvGrpSpPr>
          <p:cNvPr id="144" name="组合 77">
            <a:extLst>
              <a:ext uri="{FF2B5EF4-FFF2-40B4-BE49-F238E27FC236}">
                <a16:creationId xmlns:a16="http://schemas.microsoft.com/office/drawing/2014/main" id="{9213EAEC-ADAE-4052-B762-9ECC82CAB7B4}"/>
              </a:ext>
            </a:extLst>
          </p:cNvPr>
          <p:cNvGrpSpPr>
            <a:grpSpLocks/>
          </p:cNvGrpSpPr>
          <p:nvPr/>
        </p:nvGrpSpPr>
        <p:grpSpPr bwMode="auto">
          <a:xfrm>
            <a:off x="9943783" y="3535481"/>
            <a:ext cx="1236462" cy="2107443"/>
            <a:chOff x="6300192" y="2420888"/>
            <a:chExt cx="1525989" cy="2592288"/>
          </a:xfrm>
        </p:grpSpPr>
        <p:cxnSp>
          <p:nvCxnSpPr>
            <p:cNvPr id="145" name="直接连接符 63">
              <a:extLst>
                <a:ext uri="{FF2B5EF4-FFF2-40B4-BE49-F238E27FC236}">
                  <a16:creationId xmlns:a16="http://schemas.microsoft.com/office/drawing/2014/main" id="{A69CD610-EE26-48C0-9839-823B585219AE}"/>
                </a:ext>
              </a:extLst>
            </p:cNvPr>
            <p:cNvCxnSpPr/>
            <p:nvPr/>
          </p:nvCxnSpPr>
          <p:spPr>
            <a:xfrm flipV="1">
              <a:off x="6300192" y="2636780"/>
              <a:ext cx="936872" cy="1079458"/>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6" name="直接连接符 66">
              <a:extLst>
                <a:ext uri="{FF2B5EF4-FFF2-40B4-BE49-F238E27FC236}">
                  <a16:creationId xmlns:a16="http://schemas.microsoft.com/office/drawing/2014/main" id="{3BDEE092-A763-41C6-9B65-CC9559C812E2}"/>
                </a:ext>
              </a:extLst>
            </p:cNvPr>
            <p:cNvCxnSpPr/>
            <p:nvPr/>
          </p:nvCxnSpPr>
          <p:spPr>
            <a:xfrm>
              <a:off x="6300192" y="3716238"/>
              <a:ext cx="647871" cy="0"/>
            </a:xfrm>
            <a:prstGeom prst="line">
              <a:avLst/>
            </a:prstGeom>
            <a:ln w="34925"/>
          </p:spPr>
          <p:style>
            <a:lnRef idx="1">
              <a:schemeClr val="accent1"/>
            </a:lnRef>
            <a:fillRef idx="0">
              <a:schemeClr val="accent1"/>
            </a:fillRef>
            <a:effectRef idx="0">
              <a:schemeClr val="accent1"/>
            </a:effectRef>
            <a:fontRef idx="minor">
              <a:schemeClr val="tx1"/>
            </a:fontRef>
          </p:style>
        </p:cxnSp>
        <p:cxnSp>
          <p:nvCxnSpPr>
            <p:cNvPr id="147" name="直接连接符 69">
              <a:extLst>
                <a:ext uri="{FF2B5EF4-FFF2-40B4-BE49-F238E27FC236}">
                  <a16:creationId xmlns:a16="http://schemas.microsoft.com/office/drawing/2014/main" id="{48775A40-ACD5-46C9-A080-8BF22CD8137C}"/>
                </a:ext>
              </a:extLst>
            </p:cNvPr>
            <p:cNvCxnSpPr/>
            <p:nvPr/>
          </p:nvCxnSpPr>
          <p:spPr>
            <a:xfrm>
              <a:off x="6300192" y="3716238"/>
              <a:ext cx="863828" cy="865155"/>
            </a:xfrm>
            <a:prstGeom prst="line">
              <a:avLst/>
            </a:prstGeom>
            <a:ln w="34925"/>
          </p:spPr>
          <p:style>
            <a:lnRef idx="1">
              <a:schemeClr val="accent1"/>
            </a:lnRef>
            <a:fillRef idx="0">
              <a:schemeClr val="accent1"/>
            </a:fillRef>
            <a:effectRef idx="0">
              <a:schemeClr val="accent1"/>
            </a:effectRef>
            <a:fontRef idx="minor">
              <a:schemeClr val="tx1"/>
            </a:fontRef>
          </p:style>
        </p:cxnSp>
        <p:pic>
          <p:nvPicPr>
            <p:cNvPr id="148" name="Picture 30">
              <a:extLst>
                <a:ext uri="{FF2B5EF4-FFF2-40B4-BE49-F238E27FC236}">
                  <a16:creationId xmlns:a16="http://schemas.microsoft.com/office/drawing/2014/main" id="{A280DBDC-63A9-4D81-A847-4A0BC8A48EBB}"/>
                </a:ext>
              </a:extLst>
            </p:cNvPr>
            <p:cNvPicPr>
              <a:picLocks noChangeAspect="1" noChangeArrowheads="1"/>
            </p:cNvPicPr>
            <p:nvPr/>
          </p:nvPicPr>
          <p:blipFill>
            <a:blip r:embed="rId3" cstate="print"/>
            <a:srcRect/>
            <a:stretch>
              <a:fillRect/>
            </a:stretch>
          </p:blipFill>
          <p:spPr bwMode="auto">
            <a:xfrm>
              <a:off x="7078459" y="2420888"/>
              <a:ext cx="733901" cy="677985"/>
            </a:xfrm>
            <a:prstGeom prst="rect">
              <a:avLst/>
            </a:prstGeom>
            <a:noFill/>
            <a:ln w="9525">
              <a:noFill/>
              <a:miter lim="800000"/>
              <a:headEnd/>
              <a:tailEnd/>
            </a:ln>
          </p:spPr>
        </p:pic>
        <p:pic>
          <p:nvPicPr>
            <p:cNvPr id="149" name="Picture 30">
              <a:extLst>
                <a:ext uri="{FF2B5EF4-FFF2-40B4-BE49-F238E27FC236}">
                  <a16:creationId xmlns:a16="http://schemas.microsoft.com/office/drawing/2014/main" id="{184CEDDB-CBA6-4151-A11D-A304066CAD1B}"/>
                </a:ext>
              </a:extLst>
            </p:cNvPr>
            <p:cNvPicPr>
              <a:picLocks noChangeAspect="1" noChangeArrowheads="1"/>
            </p:cNvPicPr>
            <p:nvPr/>
          </p:nvPicPr>
          <p:blipFill>
            <a:blip r:embed="rId3" cstate="print"/>
            <a:srcRect/>
            <a:stretch>
              <a:fillRect/>
            </a:stretch>
          </p:blipFill>
          <p:spPr bwMode="auto">
            <a:xfrm>
              <a:off x="6934443" y="3399087"/>
              <a:ext cx="733901" cy="677985"/>
            </a:xfrm>
            <a:prstGeom prst="rect">
              <a:avLst/>
            </a:prstGeom>
            <a:noFill/>
            <a:ln w="9525">
              <a:noFill/>
              <a:miter lim="800000"/>
              <a:headEnd/>
              <a:tailEnd/>
            </a:ln>
          </p:spPr>
        </p:pic>
        <p:pic>
          <p:nvPicPr>
            <p:cNvPr id="150" name="Picture 30">
              <a:extLst>
                <a:ext uri="{FF2B5EF4-FFF2-40B4-BE49-F238E27FC236}">
                  <a16:creationId xmlns:a16="http://schemas.microsoft.com/office/drawing/2014/main" id="{0030321A-1747-4F7F-A977-B0EF611F8458}"/>
                </a:ext>
              </a:extLst>
            </p:cNvPr>
            <p:cNvPicPr>
              <a:picLocks noChangeAspect="1" noChangeArrowheads="1"/>
            </p:cNvPicPr>
            <p:nvPr/>
          </p:nvPicPr>
          <p:blipFill>
            <a:blip r:embed="rId3" cstate="print"/>
            <a:srcRect/>
            <a:stretch>
              <a:fillRect/>
            </a:stretch>
          </p:blipFill>
          <p:spPr bwMode="auto">
            <a:xfrm>
              <a:off x="7092280" y="4335191"/>
              <a:ext cx="733901" cy="677985"/>
            </a:xfrm>
            <a:prstGeom prst="rect">
              <a:avLst/>
            </a:prstGeom>
            <a:noFill/>
            <a:ln w="9525">
              <a:noFill/>
              <a:miter lim="800000"/>
              <a:headEnd/>
              <a:tailEnd/>
            </a:ln>
          </p:spPr>
        </p:pic>
      </p:grpSp>
      <p:sp>
        <p:nvSpPr>
          <p:cNvPr id="151" name="TextBox 82">
            <a:extLst>
              <a:ext uri="{FF2B5EF4-FFF2-40B4-BE49-F238E27FC236}">
                <a16:creationId xmlns:a16="http://schemas.microsoft.com/office/drawing/2014/main" id="{A121FF1D-0A64-4BDC-A656-954149CA9384}"/>
              </a:ext>
            </a:extLst>
          </p:cNvPr>
          <p:cNvSpPr txBox="1">
            <a:spLocks noChangeArrowheads="1"/>
          </p:cNvSpPr>
          <p:nvPr/>
        </p:nvSpPr>
        <p:spPr bwMode="auto">
          <a:xfrm>
            <a:off x="7089757" y="4676936"/>
            <a:ext cx="1318806" cy="338554"/>
          </a:xfrm>
          <a:prstGeom prst="rect">
            <a:avLst/>
          </a:prstGeom>
          <a:noFill/>
          <a:ln w="9525">
            <a:noFill/>
            <a:miter lim="800000"/>
            <a:headEnd/>
            <a:tailEnd/>
          </a:ln>
        </p:spPr>
        <p:txBody>
          <a:bodyPr wrap="square">
            <a:spAutoFit/>
          </a:bodyPr>
          <a:lstStyle/>
          <a:p>
            <a:pPr eaLnBrk="1" hangingPunct="1"/>
            <a:r>
              <a:rPr lang="zh-CN" altLang="en-US" sz="1600" b="1" dirty="0">
                <a:solidFill>
                  <a:prstClr val="black"/>
                </a:solidFill>
                <a:cs typeface="+mn-ea"/>
                <a:sym typeface="+mn-lt"/>
              </a:rPr>
              <a:t>可信路由</a:t>
            </a:r>
          </a:p>
        </p:txBody>
      </p:sp>
      <p:pic>
        <p:nvPicPr>
          <p:cNvPr id="152" name="Picture 8">
            <a:extLst>
              <a:ext uri="{FF2B5EF4-FFF2-40B4-BE49-F238E27FC236}">
                <a16:creationId xmlns:a16="http://schemas.microsoft.com/office/drawing/2014/main" id="{76840F63-E84C-4BBA-AE64-938A32728366}"/>
              </a:ext>
            </a:extLst>
          </p:cNvPr>
          <p:cNvPicPr>
            <a:picLocks noChangeArrowheads="1"/>
          </p:cNvPicPr>
          <p:nvPr/>
        </p:nvPicPr>
        <p:blipFill>
          <a:blip r:embed="rId4" cstate="print"/>
          <a:srcRect/>
          <a:stretch>
            <a:fillRect/>
          </a:stretch>
        </p:blipFill>
        <p:spPr bwMode="auto">
          <a:xfrm>
            <a:off x="7025680" y="3303185"/>
            <a:ext cx="642034" cy="345863"/>
          </a:xfrm>
          <a:prstGeom prst="rect">
            <a:avLst/>
          </a:prstGeom>
          <a:solidFill>
            <a:srgbClr val="8AC71B"/>
          </a:solidFill>
          <a:ln w="12700">
            <a:noFill/>
            <a:miter lim="800000"/>
            <a:headEnd/>
            <a:tailEnd/>
          </a:ln>
        </p:spPr>
      </p:pic>
      <p:pic>
        <p:nvPicPr>
          <p:cNvPr id="153" name="Picture 8">
            <a:extLst>
              <a:ext uri="{FF2B5EF4-FFF2-40B4-BE49-F238E27FC236}">
                <a16:creationId xmlns:a16="http://schemas.microsoft.com/office/drawing/2014/main" id="{B27E6657-17EF-4D3A-8E7C-7FEF1AF08CEE}"/>
              </a:ext>
            </a:extLst>
          </p:cNvPr>
          <p:cNvPicPr>
            <a:picLocks noChangeArrowheads="1"/>
          </p:cNvPicPr>
          <p:nvPr/>
        </p:nvPicPr>
        <p:blipFill>
          <a:blip r:embed="rId4" cstate="print"/>
          <a:srcRect/>
          <a:stretch>
            <a:fillRect/>
          </a:stretch>
        </p:blipFill>
        <p:spPr bwMode="auto">
          <a:xfrm>
            <a:off x="8367648" y="3359969"/>
            <a:ext cx="642034" cy="345863"/>
          </a:xfrm>
          <a:prstGeom prst="rect">
            <a:avLst/>
          </a:prstGeom>
          <a:solidFill>
            <a:srgbClr val="8AC71B"/>
          </a:solidFill>
          <a:ln w="12700">
            <a:noFill/>
            <a:miter lim="800000"/>
            <a:headEnd/>
            <a:tailEnd/>
          </a:ln>
        </p:spPr>
      </p:pic>
      <p:pic>
        <p:nvPicPr>
          <p:cNvPr id="154" name="Picture 8">
            <a:extLst>
              <a:ext uri="{FF2B5EF4-FFF2-40B4-BE49-F238E27FC236}">
                <a16:creationId xmlns:a16="http://schemas.microsoft.com/office/drawing/2014/main" id="{775766FC-0738-46B6-AACD-EB791E648AAC}"/>
              </a:ext>
            </a:extLst>
          </p:cNvPr>
          <p:cNvPicPr>
            <a:picLocks noChangeArrowheads="1"/>
          </p:cNvPicPr>
          <p:nvPr/>
        </p:nvPicPr>
        <p:blipFill>
          <a:blip r:embed="rId4" cstate="print"/>
          <a:srcRect/>
          <a:stretch>
            <a:fillRect/>
          </a:stretch>
        </p:blipFill>
        <p:spPr bwMode="auto">
          <a:xfrm>
            <a:off x="9184664" y="4419498"/>
            <a:ext cx="642034" cy="345863"/>
          </a:xfrm>
          <a:prstGeom prst="rect">
            <a:avLst/>
          </a:prstGeom>
          <a:solidFill>
            <a:srgbClr val="8AC71B"/>
          </a:solidFill>
          <a:ln w="12700">
            <a:noFill/>
            <a:miter lim="800000"/>
            <a:headEnd/>
            <a:tailEnd/>
          </a:ln>
        </p:spPr>
      </p:pic>
      <p:pic>
        <p:nvPicPr>
          <p:cNvPr id="155" name="Picture 8">
            <a:extLst>
              <a:ext uri="{FF2B5EF4-FFF2-40B4-BE49-F238E27FC236}">
                <a16:creationId xmlns:a16="http://schemas.microsoft.com/office/drawing/2014/main" id="{13C118F9-0AB1-44C1-95A0-E0C44B5CC928}"/>
              </a:ext>
            </a:extLst>
          </p:cNvPr>
          <p:cNvPicPr>
            <a:picLocks noChangeArrowheads="1"/>
          </p:cNvPicPr>
          <p:nvPr/>
        </p:nvPicPr>
        <p:blipFill>
          <a:blip r:embed="rId4" cstate="print"/>
          <a:srcRect/>
          <a:stretch>
            <a:fillRect/>
          </a:stretch>
        </p:blipFill>
        <p:spPr bwMode="auto">
          <a:xfrm>
            <a:off x="8017681" y="5297061"/>
            <a:ext cx="642034" cy="345863"/>
          </a:xfrm>
          <a:prstGeom prst="rect">
            <a:avLst/>
          </a:prstGeom>
          <a:solidFill>
            <a:srgbClr val="8AC71B"/>
          </a:solidFill>
          <a:ln w="12700">
            <a:noFill/>
            <a:miter lim="800000"/>
            <a:headEnd/>
            <a:tailEnd/>
          </a:ln>
        </p:spPr>
      </p:pic>
      <p:pic>
        <p:nvPicPr>
          <p:cNvPr id="156" name="Picture 8">
            <a:extLst>
              <a:ext uri="{FF2B5EF4-FFF2-40B4-BE49-F238E27FC236}">
                <a16:creationId xmlns:a16="http://schemas.microsoft.com/office/drawing/2014/main" id="{3DB30AC6-95BB-4142-A1DB-948435AACC95}"/>
              </a:ext>
            </a:extLst>
          </p:cNvPr>
          <p:cNvPicPr>
            <a:picLocks noChangeArrowheads="1"/>
          </p:cNvPicPr>
          <p:nvPr/>
        </p:nvPicPr>
        <p:blipFill>
          <a:blip r:embed="rId4" cstate="print"/>
          <a:srcRect/>
          <a:stretch>
            <a:fillRect/>
          </a:stretch>
        </p:blipFill>
        <p:spPr bwMode="auto">
          <a:xfrm>
            <a:off x="6324461" y="4472409"/>
            <a:ext cx="642034" cy="345863"/>
          </a:xfrm>
          <a:prstGeom prst="rect">
            <a:avLst/>
          </a:prstGeom>
          <a:solidFill>
            <a:srgbClr val="8AC71B"/>
          </a:solidFill>
          <a:ln w="12700">
            <a:noFill/>
            <a:miter lim="800000"/>
            <a:headEnd/>
            <a:tailEnd/>
          </a:ln>
        </p:spPr>
      </p:pic>
      <p:sp>
        <p:nvSpPr>
          <p:cNvPr id="157" name="云形 156">
            <a:extLst>
              <a:ext uri="{FF2B5EF4-FFF2-40B4-BE49-F238E27FC236}">
                <a16:creationId xmlns:a16="http://schemas.microsoft.com/office/drawing/2014/main" id="{46EDAB48-1877-4FAA-A2B8-AB2F92CBCDB8}"/>
              </a:ext>
            </a:extLst>
          </p:cNvPr>
          <p:cNvSpPr/>
          <p:nvPr/>
        </p:nvSpPr>
        <p:spPr>
          <a:xfrm>
            <a:off x="5916597" y="2949579"/>
            <a:ext cx="4027187" cy="3277957"/>
          </a:xfrm>
          <a:prstGeom prst="cloud">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eaLnBrk="1" hangingPunct="1">
              <a:defRPr/>
            </a:pPr>
            <a:endParaRPr lang="zh-CN" altLang="en-US" sz="1600" b="1">
              <a:solidFill>
                <a:prstClr val="white"/>
              </a:solidFill>
              <a:cs typeface="+mn-ea"/>
              <a:sym typeface="+mn-lt"/>
            </a:endParaRPr>
          </a:p>
        </p:txBody>
      </p:sp>
      <p:sp>
        <p:nvSpPr>
          <p:cNvPr id="158" name="TextBox 93">
            <a:extLst>
              <a:ext uri="{FF2B5EF4-FFF2-40B4-BE49-F238E27FC236}">
                <a16:creationId xmlns:a16="http://schemas.microsoft.com/office/drawing/2014/main" id="{A6AB3D09-3B37-4B80-B2DB-E22F3F857295}"/>
              </a:ext>
            </a:extLst>
          </p:cNvPr>
          <p:cNvSpPr txBox="1">
            <a:spLocks noChangeArrowheads="1"/>
          </p:cNvSpPr>
          <p:nvPr/>
        </p:nvSpPr>
        <p:spPr bwMode="auto">
          <a:xfrm>
            <a:off x="6966496" y="3622399"/>
            <a:ext cx="835030" cy="338554"/>
          </a:xfrm>
          <a:prstGeom prst="rect">
            <a:avLst/>
          </a:prstGeom>
          <a:noFill/>
          <a:ln w="9525">
            <a:noFill/>
            <a:miter lim="800000"/>
            <a:headEnd/>
            <a:tailEnd/>
          </a:ln>
        </p:spPr>
        <p:txBody>
          <a:bodyPr wrap="square">
            <a:spAutoFit/>
          </a:bodyPr>
          <a:lstStyle/>
          <a:p>
            <a:pPr eaLnBrk="1" hangingPunct="1"/>
            <a:r>
              <a:rPr lang="zh-CN" altLang="en-US" sz="1600" b="1" dirty="0">
                <a:solidFill>
                  <a:prstClr val="black"/>
                </a:solidFill>
                <a:cs typeface="+mn-ea"/>
                <a:sym typeface="+mn-lt"/>
              </a:rPr>
              <a:t>真实</a:t>
            </a:r>
            <a:r>
              <a:rPr lang="en-US" altLang="zh-CN" sz="1600" b="1" dirty="0">
                <a:solidFill>
                  <a:prstClr val="black"/>
                </a:solidFill>
                <a:cs typeface="+mn-ea"/>
                <a:sym typeface="+mn-lt"/>
              </a:rPr>
              <a:t>IP</a:t>
            </a:r>
            <a:endParaRPr lang="zh-CN" altLang="en-US" sz="1600" b="1" dirty="0">
              <a:solidFill>
                <a:prstClr val="black"/>
              </a:solidFill>
              <a:cs typeface="+mn-ea"/>
              <a:sym typeface="+mn-lt"/>
            </a:endParaRPr>
          </a:p>
        </p:txBody>
      </p:sp>
      <p:sp>
        <p:nvSpPr>
          <p:cNvPr id="159" name="TextBox 94">
            <a:extLst>
              <a:ext uri="{FF2B5EF4-FFF2-40B4-BE49-F238E27FC236}">
                <a16:creationId xmlns:a16="http://schemas.microsoft.com/office/drawing/2014/main" id="{2B1E1BBF-F44E-44FE-8BEA-9C4AC0198AF7}"/>
              </a:ext>
            </a:extLst>
          </p:cNvPr>
          <p:cNvSpPr txBox="1">
            <a:spLocks noChangeArrowheads="1"/>
          </p:cNvSpPr>
          <p:nvPr/>
        </p:nvSpPr>
        <p:spPr bwMode="auto">
          <a:xfrm>
            <a:off x="8367647" y="3652920"/>
            <a:ext cx="977847" cy="338554"/>
          </a:xfrm>
          <a:prstGeom prst="rect">
            <a:avLst/>
          </a:prstGeom>
          <a:noFill/>
          <a:ln w="9525">
            <a:noFill/>
            <a:miter lim="800000"/>
            <a:headEnd/>
            <a:tailEnd/>
          </a:ln>
        </p:spPr>
        <p:txBody>
          <a:bodyPr wrap="square">
            <a:spAutoFit/>
          </a:bodyPr>
          <a:lstStyle/>
          <a:p>
            <a:pPr eaLnBrk="1" hangingPunct="1"/>
            <a:r>
              <a:rPr lang="zh-CN" altLang="en-US" sz="1600" b="1" dirty="0">
                <a:solidFill>
                  <a:prstClr val="black"/>
                </a:solidFill>
                <a:cs typeface="+mn-ea"/>
                <a:sym typeface="+mn-lt"/>
              </a:rPr>
              <a:t>真实</a:t>
            </a:r>
            <a:r>
              <a:rPr lang="en-US" altLang="zh-CN" sz="1600" b="1" dirty="0">
                <a:solidFill>
                  <a:prstClr val="black"/>
                </a:solidFill>
                <a:cs typeface="+mn-ea"/>
                <a:sym typeface="+mn-lt"/>
              </a:rPr>
              <a:t>IP</a:t>
            </a:r>
            <a:endParaRPr lang="zh-CN" altLang="en-US" sz="1600" b="1" dirty="0">
              <a:solidFill>
                <a:prstClr val="black"/>
              </a:solidFill>
              <a:cs typeface="+mn-ea"/>
              <a:sym typeface="+mn-lt"/>
            </a:endParaRPr>
          </a:p>
        </p:txBody>
      </p:sp>
      <p:sp>
        <p:nvSpPr>
          <p:cNvPr id="160" name="TextBox 95">
            <a:extLst>
              <a:ext uri="{FF2B5EF4-FFF2-40B4-BE49-F238E27FC236}">
                <a16:creationId xmlns:a16="http://schemas.microsoft.com/office/drawing/2014/main" id="{1DBC77E8-4E11-4C75-9645-2BAB25132134}"/>
              </a:ext>
            </a:extLst>
          </p:cNvPr>
          <p:cNvSpPr txBox="1">
            <a:spLocks noChangeArrowheads="1"/>
          </p:cNvSpPr>
          <p:nvPr/>
        </p:nvSpPr>
        <p:spPr bwMode="auto">
          <a:xfrm>
            <a:off x="6266562" y="4815692"/>
            <a:ext cx="855616" cy="338554"/>
          </a:xfrm>
          <a:prstGeom prst="rect">
            <a:avLst/>
          </a:prstGeom>
          <a:noFill/>
          <a:ln w="9525">
            <a:noFill/>
            <a:miter lim="800000"/>
            <a:headEnd/>
            <a:tailEnd/>
          </a:ln>
        </p:spPr>
        <p:txBody>
          <a:bodyPr wrap="square">
            <a:spAutoFit/>
          </a:bodyPr>
          <a:lstStyle/>
          <a:p>
            <a:pPr eaLnBrk="1" hangingPunct="1"/>
            <a:r>
              <a:rPr lang="zh-CN" altLang="en-US" sz="1600" b="1" dirty="0">
                <a:solidFill>
                  <a:prstClr val="black"/>
                </a:solidFill>
                <a:cs typeface="+mn-ea"/>
                <a:sym typeface="+mn-lt"/>
              </a:rPr>
              <a:t>真实</a:t>
            </a:r>
            <a:r>
              <a:rPr lang="en-US" altLang="zh-CN" sz="1600" b="1" dirty="0">
                <a:solidFill>
                  <a:prstClr val="black"/>
                </a:solidFill>
                <a:cs typeface="+mn-ea"/>
                <a:sym typeface="+mn-lt"/>
              </a:rPr>
              <a:t>IP</a:t>
            </a:r>
            <a:endParaRPr lang="zh-CN" altLang="en-US" sz="1600" b="1" dirty="0">
              <a:solidFill>
                <a:prstClr val="black"/>
              </a:solidFill>
              <a:cs typeface="+mn-ea"/>
              <a:sym typeface="+mn-lt"/>
            </a:endParaRPr>
          </a:p>
        </p:txBody>
      </p:sp>
      <p:sp>
        <p:nvSpPr>
          <p:cNvPr id="161" name="TextBox 100">
            <a:extLst>
              <a:ext uri="{FF2B5EF4-FFF2-40B4-BE49-F238E27FC236}">
                <a16:creationId xmlns:a16="http://schemas.microsoft.com/office/drawing/2014/main" id="{48E50183-0E6C-48C4-85C3-940233794838}"/>
              </a:ext>
            </a:extLst>
          </p:cNvPr>
          <p:cNvSpPr txBox="1">
            <a:spLocks noChangeArrowheads="1"/>
          </p:cNvSpPr>
          <p:nvPr/>
        </p:nvSpPr>
        <p:spPr bwMode="auto">
          <a:xfrm>
            <a:off x="9184664" y="4765361"/>
            <a:ext cx="963694" cy="338554"/>
          </a:xfrm>
          <a:prstGeom prst="rect">
            <a:avLst/>
          </a:prstGeom>
          <a:noFill/>
          <a:ln w="9525">
            <a:noFill/>
            <a:miter lim="800000"/>
            <a:headEnd/>
            <a:tailEnd/>
          </a:ln>
        </p:spPr>
        <p:txBody>
          <a:bodyPr wrap="square">
            <a:spAutoFit/>
          </a:bodyPr>
          <a:lstStyle/>
          <a:p>
            <a:pPr eaLnBrk="1" hangingPunct="1"/>
            <a:r>
              <a:rPr lang="zh-CN" altLang="en-US" sz="1600" b="1" dirty="0">
                <a:solidFill>
                  <a:prstClr val="black"/>
                </a:solidFill>
                <a:cs typeface="+mn-ea"/>
                <a:sym typeface="+mn-lt"/>
              </a:rPr>
              <a:t>真实</a:t>
            </a:r>
            <a:r>
              <a:rPr lang="en-US" altLang="zh-CN" sz="1600" b="1" dirty="0">
                <a:solidFill>
                  <a:prstClr val="black"/>
                </a:solidFill>
                <a:cs typeface="+mn-ea"/>
                <a:sym typeface="+mn-lt"/>
              </a:rPr>
              <a:t>IP</a:t>
            </a:r>
            <a:endParaRPr lang="zh-CN" altLang="en-US" sz="1600" b="1" dirty="0">
              <a:solidFill>
                <a:prstClr val="black"/>
              </a:solidFill>
              <a:cs typeface="+mn-ea"/>
              <a:sym typeface="+mn-lt"/>
            </a:endParaRPr>
          </a:p>
        </p:txBody>
      </p:sp>
      <p:sp>
        <p:nvSpPr>
          <p:cNvPr id="162" name="TextBox 103">
            <a:extLst>
              <a:ext uri="{FF2B5EF4-FFF2-40B4-BE49-F238E27FC236}">
                <a16:creationId xmlns:a16="http://schemas.microsoft.com/office/drawing/2014/main" id="{BB608AED-5C9D-4539-8B6F-4DC006493CD7}"/>
              </a:ext>
            </a:extLst>
          </p:cNvPr>
          <p:cNvSpPr txBox="1">
            <a:spLocks noChangeArrowheads="1"/>
          </p:cNvSpPr>
          <p:nvPr/>
        </p:nvSpPr>
        <p:spPr bwMode="auto">
          <a:xfrm>
            <a:off x="7815713" y="5642924"/>
            <a:ext cx="957261" cy="338554"/>
          </a:xfrm>
          <a:prstGeom prst="rect">
            <a:avLst/>
          </a:prstGeom>
          <a:noFill/>
          <a:ln w="9525">
            <a:noFill/>
            <a:miter lim="800000"/>
            <a:headEnd/>
            <a:tailEnd/>
          </a:ln>
        </p:spPr>
        <p:txBody>
          <a:bodyPr wrap="square">
            <a:spAutoFit/>
          </a:bodyPr>
          <a:lstStyle/>
          <a:p>
            <a:pPr eaLnBrk="1" hangingPunct="1"/>
            <a:r>
              <a:rPr lang="zh-CN" altLang="en-US" sz="1600" b="1" dirty="0">
                <a:solidFill>
                  <a:prstClr val="black"/>
                </a:solidFill>
                <a:cs typeface="+mn-ea"/>
                <a:sym typeface="+mn-lt"/>
              </a:rPr>
              <a:t>真实</a:t>
            </a:r>
            <a:r>
              <a:rPr lang="en-US" altLang="zh-CN" sz="1600" b="1" dirty="0">
                <a:solidFill>
                  <a:prstClr val="black"/>
                </a:solidFill>
                <a:cs typeface="+mn-ea"/>
                <a:sym typeface="+mn-lt"/>
              </a:rPr>
              <a:t>IP</a:t>
            </a:r>
            <a:endParaRPr lang="zh-CN" altLang="en-US" sz="1600" b="1" dirty="0">
              <a:solidFill>
                <a:prstClr val="black"/>
              </a:solidFill>
              <a:cs typeface="+mn-ea"/>
              <a:sym typeface="+mn-lt"/>
            </a:endParaRPr>
          </a:p>
        </p:txBody>
      </p:sp>
      <p:pic>
        <p:nvPicPr>
          <p:cNvPr id="163" name="Picture 2">
            <a:extLst>
              <a:ext uri="{FF2B5EF4-FFF2-40B4-BE49-F238E27FC236}">
                <a16:creationId xmlns:a16="http://schemas.microsoft.com/office/drawing/2014/main" id="{56704F1F-1A02-4DF2-9D5A-DC0C4BD31C25}"/>
              </a:ext>
            </a:extLst>
          </p:cNvPr>
          <p:cNvPicPr>
            <a:picLocks noChangeAspect="1" noChangeArrowheads="1"/>
          </p:cNvPicPr>
          <p:nvPr/>
        </p:nvPicPr>
        <p:blipFill>
          <a:blip r:embed="rId5" cstate="print"/>
          <a:srcRect/>
          <a:stretch>
            <a:fillRect/>
          </a:stretch>
        </p:blipFill>
        <p:spPr bwMode="auto">
          <a:xfrm>
            <a:off x="11261304" y="3593557"/>
            <a:ext cx="316514" cy="301985"/>
          </a:xfrm>
          <a:prstGeom prst="rect">
            <a:avLst/>
          </a:prstGeom>
          <a:noFill/>
          <a:ln w="9525">
            <a:noFill/>
            <a:miter lim="800000"/>
            <a:headEnd/>
            <a:tailEnd/>
          </a:ln>
        </p:spPr>
      </p:pic>
      <p:pic>
        <p:nvPicPr>
          <p:cNvPr id="164" name="Picture 2">
            <a:extLst>
              <a:ext uri="{FF2B5EF4-FFF2-40B4-BE49-F238E27FC236}">
                <a16:creationId xmlns:a16="http://schemas.microsoft.com/office/drawing/2014/main" id="{A71EE6C3-F4FD-4FCC-A53C-4A85DEB6ADB6}"/>
              </a:ext>
            </a:extLst>
          </p:cNvPr>
          <p:cNvPicPr>
            <a:picLocks noChangeAspect="1" noChangeArrowheads="1"/>
          </p:cNvPicPr>
          <p:nvPr/>
        </p:nvPicPr>
        <p:blipFill>
          <a:blip r:embed="rId5" cstate="print"/>
          <a:srcRect/>
          <a:stretch>
            <a:fillRect/>
          </a:stretch>
        </p:blipFill>
        <p:spPr bwMode="auto">
          <a:xfrm>
            <a:off x="11285750" y="4404012"/>
            <a:ext cx="316514" cy="301985"/>
          </a:xfrm>
          <a:prstGeom prst="rect">
            <a:avLst/>
          </a:prstGeom>
          <a:noFill/>
          <a:ln w="9525">
            <a:noFill/>
            <a:miter lim="800000"/>
            <a:headEnd/>
            <a:tailEnd/>
          </a:ln>
        </p:spPr>
      </p:pic>
      <p:pic>
        <p:nvPicPr>
          <p:cNvPr id="165" name="Picture 2">
            <a:extLst>
              <a:ext uri="{FF2B5EF4-FFF2-40B4-BE49-F238E27FC236}">
                <a16:creationId xmlns:a16="http://schemas.microsoft.com/office/drawing/2014/main" id="{357FF5E6-8FE4-49A5-B448-8A47C9F51499}"/>
              </a:ext>
            </a:extLst>
          </p:cNvPr>
          <p:cNvPicPr>
            <a:picLocks noChangeAspect="1" noChangeArrowheads="1"/>
          </p:cNvPicPr>
          <p:nvPr/>
        </p:nvPicPr>
        <p:blipFill>
          <a:blip r:embed="rId5" cstate="print"/>
          <a:srcRect/>
          <a:stretch>
            <a:fillRect/>
          </a:stretch>
        </p:blipFill>
        <p:spPr bwMode="auto">
          <a:xfrm>
            <a:off x="11285750" y="5165428"/>
            <a:ext cx="316514" cy="301985"/>
          </a:xfrm>
          <a:prstGeom prst="rect">
            <a:avLst/>
          </a:prstGeom>
          <a:noFill/>
          <a:ln w="9525">
            <a:noFill/>
            <a:miter lim="800000"/>
            <a:headEnd/>
            <a:tailEnd/>
          </a:ln>
        </p:spPr>
      </p:pic>
      <p:sp>
        <p:nvSpPr>
          <p:cNvPr id="166" name="Text Box 15">
            <a:extLst>
              <a:ext uri="{FF2B5EF4-FFF2-40B4-BE49-F238E27FC236}">
                <a16:creationId xmlns:a16="http://schemas.microsoft.com/office/drawing/2014/main" id="{ED0923FA-1FC8-4AA4-901C-7A08DF2ED6F0}"/>
              </a:ext>
            </a:extLst>
          </p:cNvPr>
          <p:cNvSpPr txBox="1">
            <a:spLocks noChangeArrowheads="1"/>
          </p:cNvSpPr>
          <p:nvPr/>
        </p:nvSpPr>
        <p:spPr bwMode="auto">
          <a:xfrm>
            <a:off x="10409547" y="5584850"/>
            <a:ext cx="1712637" cy="276999"/>
          </a:xfrm>
          <a:prstGeom prst="rect">
            <a:avLst/>
          </a:prstGeom>
          <a:noFill/>
          <a:ln w="9525">
            <a:noFill/>
            <a:miter lim="800000"/>
            <a:headEnd/>
            <a:tailEnd/>
          </a:ln>
        </p:spPr>
        <p:txBody>
          <a:bodyPr wrap="square">
            <a:spAutoFit/>
          </a:bodyPr>
          <a:lstStyle/>
          <a:p>
            <a:pPr eaLnBrk="1" hangingPunct="1">
              <a:spcBef>
                <a:spcPct val="50000"/>
              </a:spcBef>
            </a:pPr>
            <a:r>
              <a:rPr lang="en-US" altLang="zh-CN" sz="1200" b="1" dirty="0">
                <a:solidFill>
                  <a:prstClr val="black"/>
                </a:solidFill>
                <a:cs typeface="+mn-ea"/>
                <a:sym typeface="+mn-lt"/>
              </a:rPr>
              <a:t>&lt;</a:t>
            </a:r>
            <a:r>
              <a:rPr lang="zh-CN" altLang="en-US" sz="1200" b="1" dirty="0">
                <a:solidFill>
                  <a:prstClr val="black"/>
                </a:solidFill>
                <a:cs typeface="+mn-ea"/>
                <a:sym typeface="+mn-lt"/>
              </a:rPr>
              <a:t>真实</a:t>
            </a:r>
            <a:r>
              <a:rPr lang="en-US" altLang="zh-CN" sz="1200" b="1" dirty="0">
                <a:solidFill>
                  <a:srgbClr val="FF0000"/>
                </a:solidFill>
                <a:cs typeface="+mn-ea"/>
                <a:sym typeface="+mn-lt"/>
              </a:rPr>
              <a:t> ID</a:t>
            </a:r>
            <a:r>
              <a:rPr lang="en-US" altLang="zh-CN" sz="1200" b="1" dirty="0">
                <a:solidFill>
                  <a:prstClr val="black"/>
                </a:solidFill>
                <a:cs typeface="+mn-ea"/>
                <a:sym typeface="+mn-lt"/>
              </a:rPr>
              <a:t>, </a:t>
            </a:r>
            <a:r>
              <a:rPr lang="zh-CN" altLang="en-US" sz="1200" b="1" dirty="0">
                <a:solidFill>
                  <a:prstClr val="black"/>
                </a:solidFill>
                <a:cs typeface="+mn-ea"/>
                <a:sym typeface="+mn-lt"/>
              </a:rPr>
              <a:t>真实</a:t>
            </a:r>
            <a:r>
              <a:rPr lang="en-US" altLang="zh-CN" sz="1200" b="1" dirty="0">
                <a:solidFill>
                  <a:prstClr val="black"/>
                </a:solidFill>
                <a:cs typeface="+mn-ea"/>
                <a:sym typeface="+mn-lt"/>
              </a:rPr>
              <a:t>IP, … &gt;</a:t>
            </a:r>
          </a:p>
        </p:txBody>
      </p:sp>
      <p:pic>
        <p:nvPicPr>
          <p:cNvPr id="167" name="Picture 3">
            <a:extLst>
              <a:ext uri="{FF2B5EF4-FFF2-40B4-BE49-F238E27FC236}">
                <a16:creationId xmlns:a16="http://schemas.microsoft.com/office/drawing/2014/main" id="{E6EB8BA2-568F-4FB4-93D0-7DB0A351393D}"/>
              </a:ext>
            </a:extLst>
          </p:cNvPr>
          <p:cNvPicPr>
            <a:picLocks noChangeAspect="1" noChangeArrowheads="1"/>
          </p:cNvPicPr>
          <p:nvPr/>
        </p:nvPicPr>
        <p:blipFill>
          <a:blip r:embed="rId6" cstate="print"/>
          <a:srcRect/>
          <a:stretch>
            <a:fillRect/>
          </a:stretch>
        </p:blipFill>
        <p:spPr bwMode="auto">
          <a:xfrm>
            <a:off x="8780659" y="5797203"/>
            <a:ext cx="461904" cy="695598"/>
          </a:xfrm>
          <a:prstGeom prst="rect">
            <a:avLst/>
          </a:prstGeom>
          <a:noFill/>
          <a:ln w="9525">
            <a:noFill/>
            <a:miter lim="800000"/>
            <a:headEnd/>
            <a:tailEnd/>
          </a:ln>
        </p:spPr>
      </p:pic>
      <p:sp>
        <p:nvSpPr>
          <p:cNvPr id="168" name="TextBox 115">
            <a:extLst>
              <a:ext uri="{FF2B5EF4-FFF2-40B4-BE49-F238E27FC236}">
                <a16:creationId xmlns:a16="http://schemas.microsoft.com/office/drawing/2014/main" id="{99899111-675B-43A0-BF48-8DB8E6888899}"/>
              </a:ext>
            </a:extLst>
          </p:cNvPr>
          <p:cNvSpPr txBox="1">
            <a:spLocks noChangeArrowheads="1"/>
          </p:cNvSpPr>
          <p:nvPr/>
        </p:nvSpPr>
        <p:spPr bwMode="auto">
          <a:xfrm>
            <a:off x="9242563" y="6214302"/>
            <a:ext cx="1772349" cy="307777"/>
          </a:xfrm>
          <a:prstGeom prst="rect">
            <a:avLst/>
          </a:prstGeom>
          <a:noFill/>
          <a:ln w="9525">
            <a:noFill/>
            <a:miter lim="800000"/>
            <a:headEnd/>
            <a:tailEnd/>
          </a:ln>
        </p:spPr>
        <p:txBody>
          <a:bodyPr wrap="square">
            <a:spAutoFit/>
          </a:bodyPr>
          <a:lstStyle/>
          <a:p>
            <a:pPr eaLnBrk="1" hangingPunct="1"/>
            <a:r>
              <a:rPr lang="zh-CN" altLang="en-US" sz="1400" b="1" dirty="0">
                <a:solidFill>
                  <a:prstClr val="black"/>
                </a:solidFill>
                <a:cs typeface="+mn-ea"/>
                <a:sym typeface="+mn-lt"/>
              </a:rPr>
              <a:t>身份认证服务器</a:t>
            </a:r>
          </a:p>
        </p:txBody>
      </p:sp>
      <p:sp>
        <p:nvSpPr>
          <p:cNvPr id="169" name="任意多边形 126">
            <a:extLst>
              <a:ext uri="{FF2B5EF4-FFF2-40B4-BE49-F238E27FC236}">
                <a16:creationId xmlns:a16="http://schemas.microsoft.com/office/drawing/2014/main" id="{D90C21A6-49F8-46E3-9D8F-8EE26249F602}"/>
              </a:ext>
            </a:extLst>
          </p:cNvPr>
          <p:cNvSpPr/>
          <p:nvPr/>
        </p:nvSpPr>
        <p:spPr>
          <a:xfrm>
            <a:off x="8452566" y="4460796"/>
            <a:ext cx="2901376" cy="1999037"/>
          </a:xfrm>
          <a:custGeom>
            <a:avLst/>
            <a:gdLst>
              <a:gd name="connsiteX0" fmla="*/ 3580190 w 3580190"/>
              <a:gd name="connsiteY0" fmla="*/ 1071638 h 2460171"/>
              <a:gd name="connsiteX1" fmla="*/ 2868990 w 3580190"/>
              <a:gd name="connsiteY1" fmla="*/ 1028095 h 2460171"/>
              <a:gd name="connsiteX2" fmla="*/ 1882019 w 3580190"/>
              <a:gd name="connsiteY2" fmla="*/ 186267 h 2460171"/>
              <a:gd name="connsiteX3" fmla="*/ 1272419 w 3580190"/>
              <a:gd name="connsiteY3" fmla="*/ 186267 h 2460171"/>
              <a:gd name="connsiteX4" fmla="*/ 125790 w 3580190"/>
              <a:gd name="connsiteY4" fmla="*/ 1303867 h 2460171"/>
              <a:gd name="connsiteX5" fmla="*/ 517676 w 3580190"/>
              <a:gd name="connsiteY5" fmla="*/ 2290838 h 2460171"/>
              <a:gd name="connsiteX6" fmla="*/ 575733 w 3580190"/>
              <a:gd name="connsiteY6" fmla="*/ 2319867 h 246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80190" h="2460171">
                <a:moveTo>
                  <a:pt x="3580190" y="1071638"/>
                </a:moveTo>
                <a:cubicBezTo>
                  <a:pt x="3366104" y="1123647"/>
                  <a:pt x="3152018" y="1175657"/>
                  <a:pt x="2868990" y="1028095"/>
                </a:cubicBezTo>
                <a:cubicBezTo>
                  <a:pt x="2585962" y="880533"/>
                  <a:pt x="2148114" y="326572"/>
                  <a:pt x="1882019" y="186267"/>
                </a:cubicBezTo>
                <a:cubicBezTo>
                  <a:pt x="1615924" y="45962"/>
                  <a:pt x="1565124" y="0"/>
                  <a:pt x="1272419" y="186267"/>
                </a:cubicBezTo>
                <a:cubicBezTo>
                  <a:pt x="979714" y="372534"/>
                  <a:pt x="251580" y="953105"/>
                  <a:pt x="125790" y="1303867"/>
                </a:cubicBezTo>
                <a:cubicBezTo>
                  <a:pt x="0" y="1654629"/>
                  <a:pt x="442686" y="2121505"/>
                  <a:pt x="517676" y="2290838"/>
                </a:cubicBezTo>
                <a:cubicBezTo>
                  <a:pt x="592666" y="2460171"/>
                  <a:pt x="566057" y="2315029"/>
                  <a:pt x="575733" y="2319867"/>
                </a:cubicBezTo>
              </a:path>
            </a:pathLst>
          </a:custGeom>
          <a:ln w="63500">
            <a:solidFill>
              <a:srgbClr val="8AC71B"/>
            </a:solidFill>
          </a:ln>
        </p:spPr>
        <p:style>
          <a:lnRef idx="1">
            <a:schemeClr val="accent1"/>
          </a:lnRef>
          <a:fillRef idx="0">
            <a:schemeClr val="accent1"/>
          </a:fillRef>
          <a:effectRef idx="0">
            <a:schemeClr val="accent1"/>
          </a:effectRef>
          <a:fontRef idx="minor">
            <a:schemeClr val="tx1"/>
          </a:fontRef>
        </p:style>
        <p:txBody>
          <a:bodyPr anchor="ctr"/>
          <a:lstStyle/>
          <a:p>
            <a:pPr eaLnBrk="1" hangingPunct="1">
              <a:defRPr/>
            </a:pPr>
            <a:endParaRPr lang="zh-CN" altLang="en-US" sz="1600" b="1">
              <a:solidFill>
                <a:prstClr val="black"/>
              </a:solidFill>
              <a:cs typeface="+mn-ea"/>
              <a:sym typeface="+mn-lt"/>
            </a:endParaRPr>
          </a:p>
        </p:txBody>
      </p:sp>
      <p:sp>
        <p:nvSpPr>
          <p:cNvPr id="170" name="爆炸形 2 61">
            <a:extLst>
              <a:ext uri="{FF2B5EF4-FFF2-40B4-BE49-F238E27FC236}">
                <a16:creationId xmlns:a16="http://schemas.microsoft.com/office/drawing/2014/main" id="{894514E8-3315-421B-81C2-D730B080D8CF}"/>
              </a:ext>
            </a:extLst>
          </p:cNvPr>
          <p:cNvSpPr/>
          <p:nvPr/>
        </p:nvSpPr>
        <p:spPr>
          <a:xfrm>
            <a:off x="8484731" y="3259308"/>
            <a:ext cx="467050" cy="509762"/>
          </a:xfrm>
          <a:prstGeom prst="irregularSeal2">
            <a:avLst/>
          </a:prstGeom>
        </p:spPr>
        <p:style>
          <a:lnRef idx="1">
            <a:schemeClr val="accent2"/>
          </a:lnRef>
          <a:fillRef idx="3">
            <a:schemeClr val="accent2"/>
          </a:fillRef>
          <a:effectRef idx="2">
            <a:schemeClr val="accent2"/>
          </a:effectRef>
          <a:fontRef idx="minor">
            <a:schemeClr val="lt1"/>
          </a:fontRef>
        </p:style>
        <p:txBody>
          <a:bodyPr anchor="ctr"/>
          <a:lstStyle/>
          <a:p>
            <a:pPr>
              <a:defRPr/>
            </a:pPr>
            <a:endParaRPr lang="zh-CN" altLang="en-US" sz="1600" b="1">
              <a:solidFill>
                <a:prstClr val="white"/>
              </a:solidFill>
              <a:cs typeface="+mn-ea"/>
              <a:sym typeface="+mn-lt"/>
            </a:endParaRPr>
          </a:p>
        </p:txBody>
      </p:sp>
      <p:grpSp>
        <p:nvGrpSpPr>
          <p:cNvPr id="171" name="Group 4">
            <a:extLst>
              <a:ext uri="{FF2B5EF4-FFF2-40B4-BE49-F238E27FC236}">
                <a16:creationId xmlns:a16="http://schemas.microsoft.com/office/drawing/2014/main" id="{839B64E6-6DCF-49F0-9CFA-C34EED2B42D5}"/>
              </a:ext>
            </a:extLst>
          </p:cNvPr>
          <p:cNvGrpSpPr>
            <a:grpSpLocks/>
          </p:cNvGrpSpPr>
          <p:nvPr/>
        </p:nvGrpSpPr>
        <p:grpSpPr bwMode="auto">
          <a:xfrm>
            <a:off x="5520310" y="2785934"/>
            <a:ext cx="2151264" cy="439041"/>
            <a:chOff x="720" y="1392"/>
            <a:chExt cx="4058" cy="480"/>
          </a:xfrm>
          <a:solidFill>
            <a:schemeClr val="accent6">
              <a:lumMod val="50000"/>
            </a:schemeClr>
          </a:solidFill>
        </p:grpSpPr>
        <p:sp>
          <p:nvSpPr>
            <p:cNvPr id="172" name="AutoShape 5">
              <a:extLst>
                <a:ext uri="{FF2B5EF4-FFF2-40B4-BE49-F238E27FC236}">
                  <a16:creationId xmlns:a16="http://schemas.microsoft.com/office/drawing/2014/main" id="{42837812-21E7-41F8-91FD-ABCCC167E24A}"/>
                </a:ext>
              </a:extLst>
            </p:cNvPr>
            <p:cNvSpPr>
              <a:spLocks noChangeArrowheads="1"/>
            </p:cNvSpPr>
            <p:nvPr/>
          </p:nvSpPr>
          <p:spPr bwMode="gray">
            <a:xfrm>
              <a:off x="720" y="1392"/>
              <a:ext cx="4058" cy="480"/>
            </a:xfrm>
            <a:prstGeom prst="roundRect">
              <a:avLst>
                <a:gd name="adj" fmla="val 17509"/>
              </a:avLst>
            </a:prstGeom>
            <a:grpFill/>
            <a:ln w="9525">
              <a:noFill/>
              <a:round/>
              <a:headEnd/>
              <a:tailEnd/>
            </a:ln>
            <a:effectLst/>
          </p:spPr>
          <p:txBody>
            <a:bodyPr wrap="none" anchor="ctr"/>
            <a:lstStyle/>
            <a:p>
              <a:pPr eaLnBrk="1" hangingPunct="1">
                <a:defRPr/>
              </a:pPr>
              <a:endParaRPr lang="zh-CN" altLang="en-US" sz="1600" b="1">
                <a:solidFill>
                  <a:prstClr val="black"/>
                </a:solidFill>
                <a:cs typeface="+mn-ea"/>
                <a:sym typeface="+mn-lt"/>
              </a:endParaRPr>
            </a:p>
          </p:txBody>
        </p:sp>
        <p:grpSp>
          <p:nvGrpSpPr>
            <p:cNvPr id="173" name="Group 6">
              <a:extLst>
                <a:ext uri="{FF2B5EF4-FFF2-40B4-BE49-F238E27FC236}">
                  <a16:creationId xmlns:a16="http://schemas.microsoft.com/office/drawing/2014/main" id="{1AFB1D86-CD67-48FE-BC20-C00EC9D9C8AE}"/>
                </a:ext>
              </a:extLst>
            </p:cNvPr>
            <p:cNvGrpSpPr>
              <a:grpSpLocks/>
            </p:cNvGrpSpPr>
            <p:nvPr/>
          </p:nvGrpSpPr>
          <p:grpSpPr bwMode="auto">
            <a:xfrm>
              <a:off x="730" y="1407"/>
              <a:ext cx="4043" cy="444"/>
              <a:chOff x="744" y="1407"/>
              <a:chExt cx="3988" cy="444"/>
            </a:xfrm>
            <a:grpFill/>
          </p:grpSpPr>
          <p:sp>
            <p:nvSpPr>
              <p:cNvPr id="174" name="AutoShape 7">
                <a:extLst>
                  <a:ext uri="{FF2B5EF4-FFF2-40B4-BE49-F238E27FC236}">
                    <a16:creationId xmlns:a16="http://schemas.microsoft.com/office/drawing/2014/main" id="{1CE1D031-6E18-482D-BCD1-AB3DAB8EF22F}"/>
                  </a:ext>
                </a:extLst>
              </p:cNvPr>
              <p:cNvSpPr>
                <a:spLocks noChangeArrowheads="1"/>
              </p:cNvSpPr>
              <p:nvPr/>
            </p:nvSpPr>
            <p:spPr bwMode="gray">
              <a:xfrm>
                <a:off x="744" y="1734"/>
                <a:ext cx="3988" cy="115"/>
              </a:xfrm>
              <a:prstGeom prst="roundRect">
                <a:avLst>
                  <a:gd name="adj" fmla="val 50000"/>
                </a:avLst>
              </a:prstGeom>
              <a:grpFill/>
              <a:ln w="9525">
                <a:noFill/>
                <a:round/>
                <a:headEnd/>
                <a:tailEnd/>
              </a:ln>
              <a:effectLst/>
            </p:spPr>
            <p:txBody>
              <a:bodyPr wrap="none" anchor="ctr"/>
              <a:lstStyle/>
              <a:p>
                <a:pPr eaLnBrk="1" hangingPunct="1">
                  <a:defRPr/>
                </a:pPr>
                <a:endParaRPr lang="zh-CN" altLang="en-US" sz="1600" b="1">
                  <a:solidFill>
                    <a:prstClr val="black"/>
                  </a:solidFill>
                  <a:cs typeface="+mn-ea"/>
                  <a:sym typeface="+mn-lt"/>
                </a:endParaRPr>
              </a:p>
            </p:txBody>
          </p:sp>
          <p:sp>
            <p:nvSpPr>
              <p:cNvPr id="175" name="AutoShape 8">
                <a:extLst>
                  <a:ext uri="{FF2B5EF4-FFF2-40B4-BE49-F238E27FC236}">
                    <a16:creationId xmlns:a16="http://schemas.microsoft.com/office/drawing/2014/main" id="{FE829C3C-DAE9-46BF-B80E-C9DBB5B2D4A4}"/>
                  </a:ext>
                </a:extLst>
              </p:cNvPr>
              <p:cNvSpPr>
                <a:spLocks noChangeArrowheads="1"/>
              </p:cNvSpPr>
              <p:nvPr/>
            </p:nvSpPr>
            <p:spPr bwMode="gray">
              <a:xfrm>
                <a:off x="744" y="1407"/>
                <a:ext cx="3988" cy="115"/>
              </a:xfrm>
              <a:prstGeom prst="roundRect">
                <a:avLst>
                  <a:gd name="adj" fmla="val 50000"/>
                </a:avLst>
              </a:prstGeom>
              <a:grpFill/>
              <a:ln w="9525">
                <a:noFill/>
                <a:round/>
                <a:headEnd/>
                <a:tailEnd/>
              </a:ln>
              <a:effectLst/>
            </p:spPr>
            <p:txBody>
              <a:bodyPr wrap="none" anchor="ctr"/>
              <a:lstStyle/>
              <a:p>
                <a:pPr eaLnBrk="1" hangingPunct="1">
                  <a:defRPr/>
                </a:pPr>
                <a:endParaRPr lang="zh-CN" altLang="en-US" sz="1600" b="1">
                  <a:solidFill>
                    <a:prstClr val="black"/>
                  </a:solidFill>
                  <a:cs typeface="+mn-ea"/>
                  <a:sym typeface="+mn-lt"/>
                </a:endParaRPr>
              </a:p>
            </p:txBody>
          </p:sp>
        </p:grpSp>
      </p:grpSp>
      <p:grpSp>
        <p:nvGrpSpPr>
          <p:cNvPr id="176" name="Group 9">
            <a:extLst>
              <a:ext uri="{FF2B5EF4-FFF2-40B4-BE49-F238E27FC236}">
                <a16:creationId xmlns:a16="http://schemas.microsoft.com/office/drawing/2014/main" id="{C3403DA9-8B13-40E3-B5A8-07784113967F}"/>
              </a:ext>
            </a:extLst>
          </p:cNvPr>
          <p:cNvGrpSpPr>
            <a:grpSpLocks/>
          </p:cNvGrpSpPr>
          <p:nvPr/>
        </p:nvGrpSpPr>
        <p:grpSpPr bwMode="auto">
          <a:xfrm>
            <a:off x="9418064" y="2785935"/>
            <a:ext cx="2534889" cy="424258"/>
            <a:chOff x="720" y="1392"/>
            <a:chExt cx="4058" cy="480"/>
          </a:xfrm>
          <a:solidFill>
            <a:schemeClr val="accent5">
              <a:lumMod val="75000"/>
            </a:schemeClr>
          </a:solidFill>
        </p:grpSpPr>
        <p:sp>
          <p:nvSpPr>
            <p:cNvPr id="177" name="AutoShape 10">
              <a:extLst>
                <a:ext uri="{FF2B5EF4-FFF2-40B4-BE49-F238E27FC236}">
                  <a16:creationId xmlns:a16="http://schemas.microsoft.com/office/drawing/2014/main" id="{8D770982-9D32-4887-A00F-99E813753CB1}"/>
                </a:ext>
              </a:extLst>
            </p:cNvPr>
            <p:cNvSpPr>
              <a:spLocks noChangeArrowheads="1"/>
            </p:cNvSpPr>
            <p:nvPr/>
          </p:nvSpPr>
          <p:spPr bwMode="gray">
            <a:xfrm>
              <a:off x="720" y="1392"/>
              <a:ext cx="4058" cy="480"/>
            </a:xfrm>
            <a:prstGeom prst="roundRect">
              <a:avLst>
                <a:gd name="adj" fmla="val 17509"/>
              </a:avLst>
            </a:prstGeom>
            <a:grpFill/>
            <a:ln w="9525">
              <a:noFill/>
              <a:round/>
              <a:headEnd/>
              <a:tailEnd/>
            </a:ln>
          </p:spPr>
          <p:txBody>
            <a:bodyPr wrap="none" anchor="ctr"/>
            <a:lstStyle/>
            <a:p>
              <a:pPr eaLnBrk="1" hangingPunct="1"/>
              <a:endParaRPr lang="zh-CN" altLang="en-US" sz="1600" b="1">
                <a:solidFill>
                  <a:prstClr val="black"/>
                </a:solidFill>
                <a:cs typeface="+mn-ea"/>
                <a:sym typeface="+mn-lt"/>
              </a:endParaRPr>
            </a:p>
          </p:txBody>
        </p:sp>
        <p:grpSp>
          <p:nvGrpSpPr>
            <p:cNvPr id="178" name="Group 11">
              <a:extLst>
                <a:ext uri="{FF2B5EF4-FFF2-40B4-BE49-F238E27FC236}">
                  <a16:creationId xmlns:a16="http://schemas.microsoft.com/office/drawing/2014/main" id="{5F1C4C12-C157-4060-A845-411290B14878}"/>
                </a:ext>
              </a:extLst>
            </p:cNvPr>
            <p:cNvGrpSpPr>
              <a:grpSpLocks/>
            </p:cNvGrpSpPr>
            <p:nvPr/>
          </p:nvGrpSpPr>
          <p:grpSpPr bwMode="auto">
            <a:xfrm>
              <a:off x="730" y="1407"/>
              <a:ext cx="4043" cy="444"/>
              <a:chOff x="744" y="1407"/>
              <a:chExt cx="3988" cy="444"/>
            </a:xfrm>
            <a:grpFill/>
          </p:grpSpPr>
          <p:sp>
            <p:nvSpPr>
              <p:cNvPr id="179" name="AutoShape 12">
                <a:extLst>
                  <a:ext uri="{FF2B5EF4-FFF2-40B4-BE49-F238E27FC236}">
                    <a16:creationId xmlns:a16="http://schemas.microsoft.com/office/drawing/2014/main" id="{08D3D1A7-0993-424C-8F76-644F9D2890CA}"/>
                  </a:ext>
                </a:extLst>
              </p:cNvPr>
              <p:cNvSpPr>
                <a:spLocks noChangeArrowheads="1"/>
              </p:cNvSpPr>
              <p:nvPr/>
            </p:nvSpPr>
            <p:spPr bwMode="gray">
              <a:xfrm>
                <a:off x="744" y="1734"/>
                <a:ext cx="3989" cy="115"/>
              </a:xfrm>
              <a:prstGeom prst="roundRect">
                <a:avLst>
                  <a:gd name="adj" fmla="val 50000"/>
                </a:avLst>
              </a:prstGeom>
              <a:grpFill/>
              <a:ln w="9525">
                <a:noFill/>
                <a:round/>
                <a:headEnd/>
                <a:tailEnd/>
              </a:ln>
              <a:effectLst/>
            </p:spPr>
            <p:txBody>
              <a:bodyPr wrap="none" anchor="ctr"/>
              <a:lstStyle/>
              <a:p>
                <a:pPr eaLnBrk="1" hangingPunct="1">
                  <a:defRPr/>
                </a:pPr>
                <a:endParaRPr lang="zh-CN" altLang="en-US" sz="1600" b="1">
                  <a:solidFill>
                    <a:prstClr val="black"/>
                  </a:solidFill>
                  <a:cs typeface="+mn-ea"/>
                  <a:sym typeface="+mn-lt"/>
                </a:endParaRPr>
              </a:p>
            </p:txBody>
          </p:sp>
          <p:sp>
            <p:nvSpPr>
              <p:cNvPr id="180" name="AutoShape 13">
                <a:extLst>
                  <a:ext uri="{FF2B5EF4-FFF2-40B4-BE49-F238E27FC236}">
                    <a16:creationId xmlns:a16="http://schemas.microsoft.com/office/drawing/2014/main" id="{6E2E26B3-2759-4BA7-B7E3-AFD95FEEEB64}"/>
                  </a:ext>
                </a:extLst>
              </p:cNvPr>
              <p:cNvSpPr>
                <a:spLocks noChangeArrowheads="1"/>
              </p:cNvSpPr>
              <p:nvPr/>
            </p:nvSpPr>
            <p:spPr bwMode="gray">
              <a:xfrm>
                <a:off x="744" y="1407"/>
                <a:ext cx="3989" cy="115"/>
              </a:xfrm>
              <a:prstGeom prst="roundRect">
                <a:avLst>
                  <a:gd name="adj" fmla="val 50000"/>
                </a:avLst>
              </a:prstGeom>
              <a:grpFill/>
              <a:ln w="9525">
                <a:noFill/>
                <a:round/>
                <a:headEnd/>
                <a:tailEnd/>
              </a:ln>
              <a:effectLst/>
            </p:spPr>
            <p:txBody>
              <a:bodyPr wrap="none" anchor="ctr"/>
              <a:lstStyle/>
              <a:p>
                <a:pPr eaLnBrk="1" hangingPunct="1">
                  <a:defRPr/>
                </a:pPr>
                <a:endParaRPr lang="zh-CN" altLang="en-US" sz="1600" b="1">
                  <a:solidFill>
                    <a:prstClr val="black"/>
                  </a:solidFill>
                  <a:cs typeface="+mn-ea"/>
                  <a:sym typeface="+mn-lt"/>
                </a:endParaRPr>
              </a:p>
            </p:txBody>
          </p:sp>
        </p:grpSp>
      </p:grpSp>
      <p:grpSp>
        <p:nvGrpSpPr>
          <p:cNvPr id="181" name="Group 14">
            <a:extLst>
              <a:ext uri="{FF2B5EF4-FFF2-40B4-BE49-F238E27FC236}">
                <a16:creationId xmlns:a16="http://schemas.microsoft.com/office/drawing/2014/main" id="{FE413BB3-BF9C-4D9E-BB64-3C72A5A6D705}"/>
              </a:ext>
            </a:extLst>
          </p:cNvPr>
          <p:cNvGrpSpPr>
            <a:grpSpLocks/>
          </p:cNvGrpSpPr>
          <p:nvPr/>
        </p:nvGrpSpPr>
        <p:grpSpPr bwMode="auto">
          <a:xfrm>
            <a:off x="6471781" y="6126950"/>
            <a:ext cx="2157697" cy="458139"/>
            <a:chOff x="720" y="1392"/>
            <a:chExt cx="4058" cy="480"/>
          </a:xfrm>
          <a:solidFill>
            <a:srgbClr val="137AC4"/>
          </a:solidFill>
        </p:grpSpPr>
        <p:sp>
          <p:nvSpPr>
            <p:cNvPr id="182" name="AutoShape 15">
              <a:extLst>
                <a:ext uri="{FF2B5EF4-FFF2-40B4-BE49-F238E27FC236}">
                  <a16:creationId xmlns:a16="http://schemas.microsoft.com/office/drawing/2014/main" id="{FF1D5E5D-F6A6-4AAE-AA85-E629DAA013DD}"/>
                </a:ext>
              </a:extLst>
            </p:cNvPr>
            <p:cNvSpPr>
              <a:spLocks noChangeArrowheads="1"/>
            </p:cNvSpPr>
            <p:nvPr/>
          </p:nvSpPr>
          <p:spPr bwMode="gray">
            <a:xfrm>
              <a:off x="720" y="1392"/>
              <a:ext cx="4058" cy="480"/>
            </a:xfrm>
            <a:prstGeom prst="roundRect">
              <a:avLst>
                <a:gd name="adj" fmla="val 17509"/>
              </a:avLst>
            </a:prstGeom>
            <a:grpFill/>
            <a:ln w="9525">
              <a:noFill/>
              <a:round/>
              <a:headEnd/>
              <a:tailEnd/>
            </a:ln>
            <a:effectLst/>
          </p:spPr>
          <p:txBody>
            <a:bodyPr wrap="none" anchor="ctr"/>
            <a:lstStyle/>
            <a:p>
              <a:pPr eaLnBrk="1" hangingPunct="1">
                <a:defRPr/>
              </a:pPr>
              <a:endParaRPr lang="zh-CN" altLang="en-US" sz="1600" b="1">
                <a:solidFill>
                  <a:prstClr val="black"/>
                </a:solidFill>
                <a:cs typeface="+mn-ea"/>
                <a:sym typeface="+mn-lt"/>
              </a:endParaRPr>
            </a:p>
          </p:txBody>
        </p:sp>
        <p:grpSp>
          <p:nvGrpSpPr>
            <p:cNvPr id="183" name="Group 16">
              <a:extLst>
                <a:ext uri="{FF2B5EF4-FFF2-40B4-BE49-F238E27FC236}">
                  <a16:creationId xmlns:a16="http://schemas.microsoft.com/office/drawing/2014/main" id="{C1D5D25D-8404-42BD-893F-E01C4C785B62}"/>
                </a:ext>
              </a:extLst>
            </p:cNvPr>
            <p:cNvGrpSpPr>
              <a:grpSpLocks/>
            </p:cNvGrpSpPr>
            <p:nvPr/>
          </p:nvGrpSpPr>
          <p:grpSpPr bwMode="auto">
            <a:xfrm>
              <a:off x="730" y="1407"/>
              <a:ext cx="4043" cy="444"/>
              <a:chOff x="744" y="1407"/>
              <a:chExt cx="3988" cy="444"/>
            </a:xfrm>
            <a:grpFill/>
          </p:grpSpPr>
          <p:sp>
            <p:nvSpPr>
              <p:cNvPr id="184" name="AutoShape 17">
                <a:extLst>
                  <a:ext uri="{FF2B5EF4-FFF2-40B4-BE49-F238E27FC236}">
                    <a16:creationId xmlns:a16="http://schemas.microsoft.com/office/drawing/2014/main" id="{4086D54C-CCAC-4D05-9554-9946F2BA45C3}"/>
                  </a:ext>
                </a:extLst>
              </p:cNvPr>
              <p:cNvSpPr>
                <a:spLocks noChangeArrowheads="1"/>
              </p:cNvSpPr>
              <p:nvPr/>
            </p:nvSpPr>
            <p:spPr bwMode="gray">
              <a:xfrm>
                <a:off x="744" y="1734"/>
                <a:ext cx="3988" cy="115"/>
              </a:xfrm>
              <a:prstGeom prst="roundRect">
                <a:avLst>
                  <a:gd name="adj" fmla="val 50000"/>
                </a:avLst>
              </a:prstGeom>
              <a:grpFill/>
              <a:ln w="9525">
                <a:noFill/>
                <a:round/>
                <a:headEnd/>
                <a:tailEnd/>
              </a:ln>
              <a:effectLst/>
            </p:spPr>
            <p:txBody>
              <a:bodyPr wrap="none" anchor="ctr"/>
              <a:lstStyle/>
              <a:p>
                <a:pPr eaLnBrk="1" hangingPunct="1">
                  <a:defRPr/>
                </a:pPr>
                <a:endParaRPr lang="zh-CN" altLang="en-US" sz="1600" b="1">
                  <a:solidFill>
                    <a:prstClr val="black"/>
                  </a:solidFill>
                  <a:cs typeface="+mn-ea"/>
                  <a:sym typeface="+mn-lt"/>
                </a:endParaRPr>
              </a:p>
            </p:txBody>
          </p:sp>
          <p:sp>
            <p:nvSpPr>
              <p:cNvPr id="185" name="AutoShape 18">
                <a:extLst>
                  <a:ext uri="{FF2B5EF4-FFF2-40B4-BE49-F238E27FC236}">
                    <a16:creationId xmlns:a16="http://schemas.microsoft.com/office/drawing/2014/main" id="{8A71F3AB-DA0D-49F0-A7C4-3D62190A9A18}"/>
                  </a:ext>
                </a:extLst>
              </p:cNvPr>
              <p:cNvSpPr>
                <a:spLocks noChangeArrowheads="1"/>
              </p:cNvSpPr>
              <p:nvPr/>
            </p:nvSpPr>
            <p:spPr bwMode="gray">
              <a:xfrm>
                <a:off x="744" y="1407"/>
                <a:ext cx="3988" cy="115"/>
              </a:xfrm>
              <a:prstGeom prst="roundRect">
                <a:avLst>
                  <a:gd name="adj" fmla="val 50000"/>
                </a:avLst>
              </a:prstGeom>
              <a:grpFill/>
              <a:ln w="9525">
                <a:noFill/>
                <a:round/>
                <a:headEnd/>
                <a:tailEnd/>
              </a:ln>
              <a:effectLst/>
            </p:spPr>
            <p:txBody>
              <a:bodyPr wrap="none" anchor="ctr"/>
              <a:lstStyle/>
              <a:p>
                <a:pPr eaLnBrk="1" hangingPunct="1">
                  <a:defRPr/>
                </a:pPr>
                <a:endParaRPr lang="zh-CN" altLang="en-US" sz="1600" b="1">
                  <a:solidFill>
                    <a:prstClr val="black"/>
                  </a:solidFill>
                  <a:cs typeface="+mn-ea"/>
                  <a:sym typeface="+mn-lt"/>
                </a:endParaRPr>
              </a:p>
            </p:txBody>
          </p:sp>
        </p:grpSp>
      </p:grpSp>
      <p:sp>
        <p:nvSpPr>
          <p:cNvPr id="186" name="Text Box 19">
            <a:extLst>
              <a:ext uri="{FF2B5EF4-FFF2-40B4-BE49-F238E27FC236}">
                <a16:creationId xmlns:a16="http://schemas.microsoft.com/office/drawing/2014/main" id="{6086133A-2AF5-4BCA-AEAC-AD97F16CF2B5}"/>
              </a:ext>
            </a:extLst>
          </p:cNvPr>
          <p:cNvSpPr txBox="1">
            <a:spLocks noChangeArrowheads="1"/>
          </p:cNvSpPr>
          <p:nvPr/>
        </p:nvSpPr>
        <p:spPr bwMode="gray">
          <a:xfrm>
            <a:off x="5801442" y="2806869"/>
            <a:ext cx="2039326" cy="369332"/>
          </a:xfrm>
          <a:prstGeom prst="rect">
            <a:avLst/>
          </a:prstGeom>
          <a:noFill/>
          <a:ln w="9525">
            <a:noFill/>
            <a:miter lim="800000"/>
            <a:headEnd/>
            <a:tailEnd/>
          </a:ln>
        </p:spPr>
        <p:txBody>
          <a:bodyPr>
            <a:spAutoFit/>
          </a:bodyPr>
          <a:lstStyle/>
          <a:p>
            <a:pPr eaLnBrk="1" hangingPunct="1">
              <a:spcBef>
                <a:spcPct val="50000"/>
              </a:spcBef>
            </a:pPr>
            <a:r>
              <a:rPr lang="zh-CN" altLang="en-US" b="1" dirty="0">
                <a:solidFill>
                  <a:srgbClr val="FFFFFF"/>
                </a:solidFill>
                <a:cs typeface="+mn-ea"/>
                <a:sym typeface="+mn-lt"/>
              </a:rPr>
              <a:t>核心网络可信</a:t>
            </a:r>
            <a:endParaRPr lang="en-US" altLang="zh-CN" b="1" dirty="0">
              <a:solidFill>
                <a:srgbClr val="FFFFFF"/>
              </a:solidFill>
              <a:cs typeface="+mn-ea"/>
              <a:sym typeface="+mn-lt"/>
            </a:endParaRPr>
          </a:p>
        </p:txBody>
      </p:sp>
      <p:sp>
        <p:nvSpPr>
          <p:cNvPr id="187" name="Text Box 21">
            <a:extLst>
              <a:ext uri="{FF2B5EF4-FFF2-40B4-BE49-F238E27FC236}">
                <a16:creationId xmlns:a16="http://schemas.microsoft.com/office/drawing/2014/main" id="{5D802179-3C05-454C-BCD9-AC92E4703DAB}"/>
              </a:ext>
            </a:extLst>
          </p:cNvPr>
          <p:cNvSpPr txBox="1">
            <a:spLocks noChangeArrowheads="1"/>
          </p:cNvSpPr>
          <p:nvPr/>
        </p:nvSpPr>
        <p:spPr bwMode="gray">
          <a:xfrm>
            <a:off x="6738812" y="6176574"/>
            <a:ext cx="1984001" cy="369332"/>
          </a:xfrm>
          <a:prstGeom prst="rect">
            <a:avLst/>
          </a:prstGeom>
          <a:noFill/>
          <a:ln w="9525">
            <a:noFill/>
            <a:miter lim="800000"/>
            <a:headEnd/>
            <a:tailEnd/>
          </a:ln>
        </p:spPr>
        <p:txBody>
          <a:bodyPr>
            <a:spAutoFit/>
          </a:bodyPr>
          <a:lstStyle/>
          <a:p>
            <a:pPr eaLnBrk="1" hangingPunct="1">
              <a:spcBef>
                <a:spcPct val="50000"/>
              </a:spcBef>
            </a:pPr>
            <a:r>
              <a:rPr lang="zh-CN" altLang="en-US" b="1" dirty="0">
                <a:solidFill>
                  <a:srgbClr val="FFFFFF"/>
                </a:solidFill>
                <a:cs typeface="+mn-ea"/>
                <a:sym typeface="+mn-lt"/>
              </a:rPr>
              <a:t>用户身份可信</a:t>
            </a:r>
            <a:endParaRPr lang="en-US" altLang="zh-CN" b="1" dirty="0">
              <a:solidFill>
                <a:srgbClr val="FFFFFF"/>
              </a:solidFill>
              <a:cs typeface="+mn-ea"/>
              <a:sym typeface="+mn-lt"/>
            </a:endParaRPr>
          </a:p>
        </p:txBody>
      </p:sp>
      <p:sp>
        <p:nvSpPr>
          <p:cNvPr id="191" name="TextBox 159">
            <a:extLst>
              <a:ext uri="{FF2B5EF4-FFF2-40B4-BE49-F238E27FC236}">
                <a16:creationId xmlns:a16="http://schemas.microsoft.com/office/drawing/2014/main" id="{7654E9ED-C73D-43F8-B62B-95B3EF632427}"/>
              </a:ext>
            </a:extLst>
          </p:cNvPr>
          <p:cNvSpPr txBox="1">
            <a:spLocks noChangeArrowheads="1"/>
          </p:cNvSpPr>
          <p:nvPr/>
        </p:nvSpPr>
        <p:spPr bwMode="auto">
          <a:xfrm>
            <a:off x="9735362" y="2825605"/>
            <a:ext cx="2039325" cy="369332"/>
          </a:xfrm>
          <a:prstGeom prst="rect">
            <a:avLst/>
          </a:prstGeom>
          <a:noFill/>
          <a:ln w="9525">
            <a:noFill/>
            <a:miter lim="800000"/>
            <a:headEnd/>
            <a:tailEnd/>
          </a:ln>
        </p:spPr>
        <p:txBody>
          <a:bodyPr wrap="square">
            <a:spAutoFit/>
          </a:bodyPr>
          <a:lstStyle/>
          <a:p>
            <a:pPr eaLnBrk="1" hangingPunct="1">
              <a:spcBef>
                <a:spcPct val="50000"/>
              </a:spcBef>
            </a:pPr>
            <a:r>
              <a:rPr lang="zh-CN" altLang="en-US" b="1" dirty="0">
                <a:solidFill>
                  <a:srgbClr val="FFFFFF"/>
                </a:solidFill>
                <a:cs typeface="+mn-ea"/>
                <a:sym typeface="+mn-lt"/>
              </a:rPr>
              <a:t>通信元素地址可信</a:t>
            </a:r>
          </a:p>
        </p:txBody>
      </p:sp>
      <p:cxnSp>
        <p:nvCxnSpPr>
          <p:cNvPr id="192" name="直接连接符 41">
            <a:extLst>
              <a:ext uri="{FF2B5EF4-FFF2-40B4-BE49-F238E27FC236}">
                <a16:creationId xmlns:a16="http://schemas.microsoft.com/office/drawing/2014/main" id="{691EEE50-8A90-4877-9DC2-85EABEBE0C6A}"/>
              </a:ext>
            </a:extLst>
          </p:cNvPr>
          <p:cNvCxnSpPr>
            <a:cxnSpLocks/>
            <a:stCxn id="155" idx="0"/>
          </p:cNvCxnSpPr>
          <p:nvPr/>
        </p:nvCxnSpPr>
        <p:spPr>
          <a:xfrm flipH="1" flipV="1">
            <a:off x="7550630" y="3586971"/>
            <a:ext cx="788068" cy="1710090"/>
          </a:xfrm>
          <a:prstGeom prst="line">
            <a:avLst/>
          </a:prstGeom>
          <a:ln w="3492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29921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12.1.3 </a:t>
            </a:r>
            <a:r>
              <a:rPr kumimoji="1" lang="zh-CN" altLang="en-US" dirty="0"/>
              <a:t>真实可信互联网体系结构</a:t>
            </a:r>
          </a:p>
        </p:txBody>
      </p:sp>
      <p:sp>
        <p:nvSpPr>
          <p:cNvPr id="2" name="文本框 1">
            <a:extLst>
              <a:ext uri="{FF2B5EF4-FFF2-40B4-BE49-F238E27FC236}">
                <a16:creationId xmlns:a16="http://schemas.microsoft.com/office/drawing/2014/main" id="{D4C512B8-E04A-4E6D-8835-AF926D8AB68D}"/>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基于真实地址的可信互联网体系结构安全要素</a:t>
            </a:r>
          </a:p>
        </p:txBody>
      </p:sp>
      <p:sp>
        <p:nvSpPr>
          <p:cNvPr id="5" name="内容占位符 2">
            <a:extLst>
              <a:ext uri="{FF2B5EF4-FFF2-40B4-BE49-F238E27FC236}">
                <a16:creationId xmlns:a16="http://schemas.microsoft.com/office/drawing/2014/main" id="{1D567CF0-8916-4425-840D-3820275A5CCB}"/>
              </a:ext>
            </a:extLst>
          </p:cNvPr>
          <p:cNvSpPr txBox="1">
            <a:spLocks/>
          </p:cNvSpPr>
          <p:nvPr/>
        </p:nvSpPr>
        <p:spPr>
          <a:xfrm>
            <a:off x="457588" y="1465395"/>
            <a:ext cx="3629762" cy="4927275"/>
          </a:xfrm>
          <a:prstGeom prst="rect">
            <a:avLst/>
          </a:prstGeom>
          <a:noFill/>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30000"/>
              </a:lnSpc>
              <a:spcBef>
                <a:spcPts val="1200"/>
              </a:spcBef>
              <a:buClr>
                <a:schemeClr val="tx1"/>
              </a:buClr>
              <a:buSzPct val="60000"/>
              <a:buFont typeface="Wingdings" pitchFamily="2" charset="2"/>
              <a:buChar char="n"/>
              <a:defRPr/>
            </a:pPr>
            <a:r>
              <a:rPr lang="zh-CN" altLang="en-US" sz="2000" dirty="0">
                <a:latin typeface="微软雅黑" panose="020B0503020204020204" pitchFamily="34" charset="-122"/>
                <a:ea typeface="微软雅黑" panose="020B0503020204020204" pitchFamily="34" charset="-122"/>
              </a:rPr>
              <a:t>从通信元素、通信链路和基础设施出发，建立用户空间与网络空间的彼此信任关系，构建安全可信的互联网体系结构：</a:t>
            </a:r>
            <a:endParaRPr lang="en-US" altLang="zh-CN" sz="2000" dirty="0">
              <a:latin typeface="微软雅黑" panose="020B0503020204020204" pitchFamily="34" charset="-122"/>
              <a:ea typeface="微软雅黑" panose="020B0503020204020204" pitchFamily="34" charset="-122"/>
            </a:endParaRPr>
          </a:p>
          <a:p>
            <a:pPr lvl="1">
              <a:lnSpc>
                <a:spcPct val="130000"/>
              </a:lnSpc>
              <a:spcBef>
                <a:spcPts val="1200"/>
              </a:spcBef>
              <a:buClr>
                <a:schemeClr val="tx1"/>
              </a:buClr>
              <a:buSzPct val="60000"/>
              <a:buFont typeface="Wingdings" pitchFamily="2" charset="2"/>
              <a:buChar char="n"/>
              <a:defRPr/>
            </a:pPr>
            <a:r>
              <a:rPr lang="zh-CN" altLang="zh-CN" sz="2000" dirty="0">
                <a:latin typeface="微软雅黑" panose="020B0503020204020204" pitchFamily="34" charset="-122"/>
                <a:ea typeface="微软雅黑" panose="020B0503020204020204" pitchFamily="34" charset="-122"/>
              </a:rPr>
              <a:t>以真实地址、真实身份为核心的身份标识空间 </a:t>
            </a:r>
            <a:endParaRPr lang="en-US" altLang="zh-CN" sz="2000" dirty="0">
              <a:latin typeface="微软雅黑" panose="020B0503020204020204" pitchFamily="34" charset="-122"/>
              <a:ea typeface="微软雅黑" panose="020B0503020204020204" pitchFamily="34" charset="-122"/>
            </a:endParaRPr>
          </a:p>
          <a:p>
            <a:pPr lvl="1">
              <a:lnSpc>
                <a:spcPct val="130000"/>
              </a:lnSpc>
              <a:spcBef>
                <a:spcPts val="1200"/>
              </a:spcBef>
              <a:buClr>
                <a:schemeClr val="tx1"/>
              </a:buClr>
              <a:buSzPct val="60000"/>
              <a:buFont typeface="Wingdings" pitchFamily="2" charset="2"/>
              <a:buChar char="n"/>
              <a:defRPr/>
            </a:pPr>
            <a:r>
              <a:rPr lang="zh-CN" altLang="zh-CN" sz="2000" dirty="0">
                <a:latin typeface="微软雅黑" panose="020B0503020204020204" pitchFamily="34" charset="-122"/>
                <a:ea typeface="微软雅黑" panose="020B0503020204020204" pitchFamily="34" charset="-122"/>
              </a:rPr>
              <a:t>面向可信可靠传输的网络服务空间</a:t>
            </a:r>
          </a:p>
          <a:p>
            <a:pPr lvl="1">
              <a:lnSpc>
                <a:spcPct val="130000"/>
              </a:lnSpc>
              <a:spcBef>
                <a:spcPts val="1200"/>
              </a:spcBef>
              <a:buClr>
                <a:schemeClr val="tx1"/>
              </a:buClr>
              <a:buSzPct val="60000"/>
              <a:buFont typeface="Wingdings" pitchFamily="2" charset="2"/>
              <a:buChar char="n"/>
              <a:defRPr/>
            </a:pPr>
            <a:r>
              <a:rPr lang="zh-CN" altLang="zh-CN" sz="2000" dirty="0">
                <a:latin typeface="微软雅黑" panose="020B0503020204020204" pitchFamily="34" charset="-122"/>
                <a:ea typeface="微软雅黑" panose="020B0503020204020204" pitchFamily="34" charset="-122"/>
              </a:rPr>
              <a:t>去中心化的信任基础设施</a:t>
            </a:r>
          </a:p>
        </p:txBody>
      </p:sp>
      <p:pic>
        <p:nvPicPr>
          <p:cNvPr id="9" name="图片 8">
            <a:extLst>
              <a:ext uri="{FF2B5EF4-FFF2-40B4-BE49-F238E27FC236}">
                <a16:creationId xmlns:a16="http://schemas.microsoft.com/office/drawing/2014/main" id="{61ED217E-59E2-4BF4-88F5-C8AC352165F8}"/>
              </a:ext>
            </a:extLst>
          </p:cNvPr>
          <p:cNvPicPr>
            <a:picLocks noChangeAspect="1"/>
          </p:cNvPicPr>
          <p:nvPr/>
        </p:nvPicPr>
        <p:blipFill>
          <a:blip r:embed="rId2"/>
          <a:stretch>
            <a:fillRect/>
          </a:stretch>
        </p:blipFill>
        <p:spPr>
          <a:xfrm>
            <a:off x="4145979" y="1465395"/>
            <a:ext cx="7917346" cy="4972995"/>
          </a:xfrm>
          <a:prstGeom prst="rect">
            <a:avLst/>
          </a:prstGeom>
        </p:spPr>
      </p:pic>
    </p:spTree>
    <p:extLst>
      <p:ext uri="{BB962C8B-B14F-4D97-AF65-F5344CB8AC3E}">
        <p14:creationId xmlns:p14="http://schemas.microsoft.com/office/powerpoint/2010/main" val="3475573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p:cNvSpPr/>
          <p:nvPr/>
        </p:nvSpPr>
        <p:spPr>
          <a:xfrm>
            <a:off x="0" y="-2454"/>
            <a:ext cx="3695700" cy="6858000"/>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微软雅黑 Light"/>
              <a:cs typeface="+mn-cs"/>
            </a:endParaRPr>
          </a:p>
        </p:txBody>
      </p:sp>
      <p:sp>
        <p:nvSpPr>
          <p:cNvPr id="22541" name="文本框 1"/>
          <p:cNvSpPr txBox="1">
            <a:spLocks noChangeArrowheads="1"/>
          </p:cNvSpPr>
          <p:nvPr/>
        </p:nvSpPr>
        <p:spPr bwMode="auto">
          <a:xfrm>
            <a:off x="177800" y="4243470"/>
            <a:ext cx="33401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Nexa Light" panose="02000000000000000000" pitchFamily="50" charset="0"/>
                <a:ea typeface="微软雅黑" panose="020B0503020204020204" pitchFamily="34" charset="-122"/>
              </a:defRPr>
            </a:lvl1pPr>
            <a:lvl2pPr marL="742950" indent="-285750">
              <a:defRPr sz="1300">
                <a:solidFill>
                  <a:schemeClr val="tx1"/>
                </a:solidFill>
                <a:latin typeface="Nexa Light" panose="02000000000000000000" pitchFamily="50" charset="0"/>
                <a:ea typeface="微软雅黑" panose="020B0503020204020204" pitchFamily="34" charset="-122"/>
              </a:defRPr>
            </a:lvl2pPr>
            <a:lvl3pPr marL="1143000" indent="-228600">
              <a:defRPr sz="1300">
                <a:solidFill>
                  <a:schemeClr val="tx1"/>
                </a:solidFill>
                <a:latin typeface="Nexa Light" panose="02000000000000000000" pitchFamily="50" charset="0"/>
                <a:ea typeface="微软雅黑" panose="020B0503020204020204" pitchFamily="34" charset="-122"/>
              </a:defRPr>
            </a:lvl3pPr>
            <a:lvl4pPr marL="1600200" indent="-228600">
              <a:defRPr sz="1300">
                <a:solidFill>
                  <a:schemeClr val="tx1"/>
                </a:solidFill>
                <a:latin typeface="Nexa Light" panose="02000000000000000000" pitchFamily="50" charset="0"/>
                <a:ea typeface="微软雅黑" panose="020B0503020204020204" pitchFamily="34" charset="-122"/>
              </a:defRPr>
            </a:lvl4pPr>
            <a:lvl5pPr marL="2057400" indent="-228600">
              <a:defRPr sz="1300">
                <a:solidFill>
                  <a:schemeClr val="tx1"/>
                </a:solidFill>
                <a:latin typeface="Nexa Light" panose="02000000000000000000" pitchFamily="50" charset="0"/>
                <a:ea typeface="微软雅黑" panose="020B0503020204020204" pitchFamily="34" charset="-122"/>
              </a:defRPr>
            </a:lvl5pPr>
            <a:lvl6pPr marL="25146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6pPr>
            <a:lvl7pPr marL="29718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7pPr>
            <a:lvl8pPr marL="34290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8pPr>
            <a:lvl9pPr marL="3886200" indent="-228600" defTabSz="685800" eaLnBrk="0" fontAlgn="base" hangingPunct="0">
              <a:spcBef>
                <a:spcPct val="0"/>
              </a:spcBef>
              <a:spcAft>
                <a:spcPct val="0"/>
              </a:spcAft>
              <a:defRPr sz="1300">
                <a:solidFill>
                  <a:schemeClr val="tx1"/>
                </a:solidFill>
                <a:latin typeface="Nexa Light" panose="02000000000000000000" pitchFamily="50" charset="0"/>
                <a:ea typeface="微软雅黑" panose="020B0503020204020204" pitchFamily="34" charset="-122"/>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FFFFFF"/>
                </a:solidFill>
                <a:effectLst/>
                <a:uLnTx/>
                <a:uFillTx/>
                <a:latin typeface="微软雅黑 Light"/>
                <a:ea typeface="微软雅黑 Light"/>
                <a:cs typeface="+mn-cs"/>
              </a:rPr>
              <a:t>总目录 </a:t>
            </a:r>
            <a:r>
              <a:rPr kumimoji="0" lang="en-US" altLang="zh-CN" sz="3600" b="1" i="0" u="none" strike="noStrike" kern="1200" cap="none" spc="0" normalizeH="0" baseline="0" noProof="0" dirty="0">
                <a:ln>
                  <a:noFill/>
                </a:ln>
                <a:solidFill>
                  <a:srgbClr val="FFFFFF"/>
                </a:solidFill>
                <a:effectLst/>
                <a:uLnTx/>
                <a:uFillTx/>
                <a:latin typeface="微软雅黑 Light"/>
                <a:ea typeface="微软雅黑 Light"/>
                <a:cs typeface="+mn-cs"/>
              </a:rPr>
              <a:t> CONTENTS</a:t>
            </a:r>
            <a:endParaRPr kumimoji="0" lang="zh-CN" altLang="en-US" sz="3600" b="1" i="0" u="none" strike="noStrike" kern="1200" cap="none" spc="0" normalizeH="0" baseline="0" noProof="0" dirty="0">
              <a:ln>
                <a:noFill/>
              </a:ln>
              <a:solidFill>
                <a:srgbClr val="FFFFFF"/>
              </a:solidFill>
              <a:effectLst/>
              <a:uLnTx/>
              <a:uFillTx/>
              <a:latin typeface="微软雅黑 Light"/>
              <a:ea typeface="微软雅黑 Light"/>
              <a:cs typeface="+mn-cs"/>
            </a:endParaRPr>
          </a:p>
        </p:txBody>
      </p:sp>
      <p:sp>
        <p:nvSpPr>
          <p:cNvPr id="16" name="矩形 15"/>
          <p:cNvSpPr/>
          <p:nvPr/>
        </p:nvSpPr>
        <p:spPr>
          <a:xfrm>
            <a:off x="6997171" y="1711325"/>
            <a:ext cx="3374642"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第一篇  基础理论篇 </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18" name="矩形 17"/>
          <p:cNvSpPr/>
          <p:nvPr/>
        </p:nvSpPr>
        <p:spPr>
          <a:xfrm>
            <a:off x="6997171" y="2499448"/>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第二篇  数据安全篇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20" name="矩形 19"/>
          <p:cNvSpPr/>
          <p:nvPr/>
        </p:nvSpPr>
        <p:spPr>
          <a:xfrm>
            <a:off x="6997171" y="3232150"/>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第三篇  系统安全篇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22" name="矩形 21"/>
          <p:cNvSpPr/>
          <p:nvPr/>
        </p:nvSpPr>
        <p:spPr>
          <a:xfrm>
            <a:off x="6997171" y="4020273"/>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第四篇  网络安全篇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sp>
        <p:nvSpPr>
          <p:cNvPr id="25" name="矩形 24"/>
          <p:cNvSpPr/>
          <p:nvPr/>
        </p:nvSpPr>
        <p:spPr>
          <a:xfrm>
            <a:off x="6997171" y="4794540"/>
            <a:ext cx="3268844" cy="52322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rPr>
              <a:t>第五篇  算法安全篇</a:t>
            </a:r>
            <a:endParaRPr kumimoji="0" lang="zh-CN" altLang="zh-CN" sz="2800" b="1" i="0" u="none" strike="noStrike" kern="100" cap="none" spc="0" normalizeH="0" baseline="0" noProof="0" dirty="0">
              <a:ln>
                <a:noFill/>
              </a:ln>
              <a:solidFill>
                <a:srgbClr val="000000"/>
              </a:solidFill>
              <a:effectLst/>
              <a:uLnTx/>
              <a:uFillTx/>
              <a:latin typeface="微软雅黑 Light"/>
              <a:ea typeface="微软雅黑 Light"/>
              <a:cs typeface="Times New Roman" panose="02020603050405020304" pitchFamily="18" charset="0"/>
            </a:endParaRPr>
          </a:p>
        </p:txBody>
      </p:sp>
      <p:grpSp>
        <p:nvGrpSpPr>
          <p:cNvPr id="26" name="组合 25"/>
          <p:cNvGrpSpPr/>
          <p:nvPr/>
        </p:nvGrpSpPr>
        <p:grpSpPr bwMode="auto">
          <a:xfrm>
            <a:off x="13704847" y="1955990"/>
            <a:ext cx="479425" cy="481013"/>
            <a:chOff x="2558424" y="1401428"/>
            <a:chExt cx="1318727" cy="1318727"/>
          </a:xfrm>
        </p:grpSpPr>
        <p:sp>
          <p:nvSpPr>
            <p:cNvPr id="27" name="椭圆 26"/>
            <p:cNvSpPr/>
            <p:nvPr/>
          </p:nvSpPr>
          <p:spPr>
            <a:xfrm>
              <a:off x="2558424" y="1401428"/>
              <a:ext cx="1318727" cy="1318727"/>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16" name="Freeform 11"/>
            <p:cNvSpPr/>
            <p:nvPr/>
          </p:nvSpPr>
          <p:spPr bwMode="auto">
            <a:xfrm>
              <a:off x="2676010" y="1814946"/>
              <a:ext cx="1083553" cy="597017"/>
            </a:xfrm>
            <a:custGeom>
              <a:avLst/>
              <a:gdLst>
                <a:gd name="T0" fmla="*/ 11105 w 683"/>
                <a:gd name="T1" fmla="*/ 187362 h 376"/>
                <a:gd name="T2" fmla="*/ 529878 w 683"/>
                <a:gd name="T3" fmla="*/ 1588 h 376"/>
                <a:gd name="T4" fmla="*/ 540983 w 683"/>
                <a:gd name="T5" fmla="*/ 1588 h 376"/>
                <a:gd name="T6" fmla="*/ 1070861 w 683"/>
                <a:gd name="T7" fmla="*/ 187362 h 376"/>
                <a:gd name="T8" fmla="*/ 1083553 w 683"/>
                <a:gd name="T9" fmla="*/ 204828 h 376"/>
                <a:gd name="T10" fmla="*/ 1070861 w 683"/>
                <a:gd name="T11" fmla="*/ 220706 h 376"/>
                <a:gd name="T12" fmla="*/ 890005 w 683"/>
                <a:gd name="T13" fmla="*/ 273104 h 376"/>
                <a:gd name="T14" fmla="*/ 536224 w 683"/>
                <a:gd name="T15" fmla="*/ 188950 h 376"/>
                <a:gd name="T16" fmla="*/ 520359 w 683"/>
                <a:gd name="T17" fmla="*/ 206415 h 376"/>
                <a:gd name="T18" fmla="*/ 536224 w 683"/>
                <a:gd name="T19" fmla="*/ 222294 h 376"/>
                <a:gd name="T20" fmla="*/ 864621 w 683"/>
                <a:gd name="T21" fmla="*/ 293745 h 376"/>
                <a:gd name="T22" fmla="*/ 864621 w 683"/>
                <a:gd name="T23" fmla="*/ 404892 h 376"/>
                <a:gd name="T24" fmla="*/ 864621 w 683"/>
                <a:gd name="T25" fmla="*/ 406480 h 376"/>
                <a:gd name="T26" fmla="*/ 534637 w 683"/>
                <a:gd name="T27" fmla="*/ 484282 h 376"/>
                <a:gd name="T28" fmla="*/ 206240 w 683"/>
                <a:gd name="T29" fmla="*/ 406480 h 376"/>
                <a:gd name="T30" fmla="*/ 206240 w 683"/>
                <a:gd name="T31" fmla="*/ 404892 h 376"/>
                <a:gd name="T32" fmla="*/ 206240 w 683"/>
                <a:gd name="T33" fmla="*/ 276279 h 376"/>
                <a:gd name="T34" fmla="*/ 112639 w 683"/>
                <a:gd name="T35" fmla="*/ 249286 h 376"/>
                <a:gd name="T36" fmla="*/ 112639 w 683"/>
                <a:gd name="T37" fmla="*/ 395365 h 376"/>
                <a:gd name="T38" fmla="*/ 145954 w 683"/>
                <a:gd name="T39" fmla="*/ 439824 h 376"/>
                <a:gd name="T40" fmla="*/ 118985 w 683"/>
                <a:gd name="T41" fmla="*/ 481107 h 376"/>
                <a:gd name="T42" fmla="*/ 130090 w 683"/>
                <a:gd name="T43" fmla="*/ 536680 h 376"/>
                <a:gd name="T44" fmla="*/ 44421 w 683"/>
                <a:gd name="T45" fmla="*/ 573200 h 376"/>
                <a:gd name="T46" fmla="*/ 61872 w 683"/>
                <a:gd name="T47" fmla="*/ 477931 h 376"/>
                <a:gd name="T48" fmla="*/ 41248 w 683"/>
                <a:gd name="T49" fmla="*/ 439824 h 376"/>
                <a:gd name="T50" fmla="*/ 72977 w 683"/>
                <a:gd name="T51" fmla="*/ 395365 h 376"/>
                <a:gd name="T52" fmla="*/ 72977 w 683"/>
                <a:gd name="T53" fmla="*/ 238172 h 376"/>
                <a:gd name="T54" fmla="*/ 12692 w 683"/>
                <a:gd name="T55" fmla="*/ 220706 h 376"/>
                <a:gd name="T56" fmla="*/ 0 w 683"/>
                <a:gd name="T57" fmla="*/ 204828 h 376"/>
                <a:gd name="T58" fmla="*/ 11105 w 683"/>
                <a:gd name="T59" fmla="*/ 187362 h 37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grpSp>
        <p:nvGrpSpPr>
          <p:cNvPr id="30" name="组合 29"/>
          <p:cNvGrpSpPr>
            <a:grpSpLocks noChangeAspect="1"/>
          </p:cNvGrpSpPr>
          <p:nvPr/>
        </p:nvGrpSpPr>
        <p:grpSpPr bwMode="auto">
          <a:xfrm>
            <a:off x="13704847" y="2716403"/>
            <a:ext cx="479425" cy="481012"/>
            <a:chOff x="1928879" y="1944350"/>
            <a:chExt cx="1129689" cy="1129689"/>
          </a:xfrm>
        </p:grpSpPr>
        <p:sp>
          <p:nvSpPr>
            <p:cNvPr id="31" name="椭圆 30"/>
            <p:cNvSpPr/>
            <p:nvPr/>
          </p:nvSpPr>
          <p:spPr>
            <a:xfrm>
              <a:off x="1928879"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14" name="Freeform 7"/>
            <p:cNvSpPr>
              <a:spLocks noEditPoints="1"/>
            </p:cNvSpPr>
            <p:nvPr/>
          </p:nvSpPr>
          <p:spPr bwMode="auto">
            <a:xfrm>
              <a:off x="2108994" y="2226858"/>
              <a:ext cx="751325" cy="615695"/>
            </a:xfrm>
            <a:custGeom>
              <a:avLst/>
              <a:gdLst>
                <a:gd name="T0" fmla="*/ 413696 w 563"/>
                <a:gd name="T1" fmla="*/ 496830 h 461"/>
                <a:gd name="T2" fmla="*/ 428375 w 563"/>
                <a:gd name="T3" fmla="*/ 494159 h 461"/>
                <a:gd name="T4" fmla="*/ 736645 w 563"/>
                <a:gd name="T5" fmla="*/ 331220 h 461"/>
                <a:gd name="T6" fmla="*/ 745987 w 563"/>
                <a:gd name="T7" fmla="*/ 301837 h 461"/>
                <a:gd name="T8" fmla="*/ 716628 w 563"/>
                <a:gd name="T9" fmla="*/ 293824 h 461"/>
                <a:gd name="T10" fmla="*/ 415030 w 563"/>
                <a:gd name="T11" fmla="*/ 452756 h 461"/>
                <a:gd name="T12" fmla="*/ 78736 w 563"/>
                <a:gd name="T13" fmla="*/ 380636 h 461"/>
                <a:gd name="T14" fmla="*/ 50711 w 563"/>
                <a:gd name="T15" fmla="*/ 337898 h 461"/>
                <a:gd name="T16" fmla="*/ 94750 w 563"/>
                <a:gd name="T17" fmla="*/ 309851 h 461"/>
                <a:gd name="T18" fmla="*/ 417699 w 563"/>
                <a:gd name="T19" fmla="*/ 377965 h 461"/>
                <a:gd name="T20" fmla="*/ 428375 w 563"/>
                <a:gd name="T21" fmla="*/ 375293 h 461"/>
                <a:gd name="T22" fmla="*/ 736645 w 563"/>
                <a:gd name="T23" fmla="*/ 212355 h 461"/>
                <a:gd name="T24" fmla="*/ 745987 w 563"/>
                <a:gd name="T25" fmla="*/ 184308 h 461"/>
                <a:gd name="T26" fmla="*/ 716628 w 563"/>
                <a:gd name="T27" fmla="*/ 174959 h 461"/>
                <a:gd name="T28" fmla="*/ 413696 w 563"/>
                <a:gd name="T29" fmla="*/ 335227 h 461"/>
                <a:gd name="T30" fmla="*/ 78736 w 563"/>
                <a:gd name="T31" fmla="*/ 263106 h 461"/>
                <a:gd name="T32" fmla="*/ 50711 w 563"/>
                <a:gd name="T33" fmla="*/ 219032 h 461"/>
                <a:gd name="T34" fmla="*/ 94750 w 563"/>
                <a:gd name="T35" fmla="*/ 190986 h 461"/>
                <a:gd name="T36" fmla="*/ 397682 w 563"/>
                <a:gd name="T37" fmla="*/ 255093 h 461"/>
                <a:gd name="T38" fmla="*/ 408358 w 563"/>
                <a:gd name="T39" fmla="*/ 252422 h 461"/>
                <a:gd name="T40" fmla="*/ 717962 w 563"/>
                <a:gd name="T41" fmla="*/ 92154 h 461"/>
                <a:gd name="T42" fmla="*/ 713959 w 563"/>
                <a:gd name="T43" fmla="*/ 64107 h 461"/>
                <a:gd name="T44" fmla="*/ 413696 w 563"/>
                <a:gd name="T45" fmla="*/ 5342 h 461"/>
                <a:gd name="T46" fmla="*/ 332291 w 563"/>
                <a:gd name="T47" fmla="*/ 16027 h 461"/>
                <a:gd name="T48" fmla="*/ 54715 w 563"/>
                <a:gd name="T49" fmla="*/ 152254 h 461"/>
                <a:gd name="T50" fmla="*/ 44039 w 563"/>
                <a:gd name="T51" fmla="*/ 158932 h 461"/>
                <a:gd name="T52" fmla="*/ 9342 w 563"/>
                <a:gd name="T53" fmla="*/ 209684 h 461"/>
                <a:gd name="T54" fmla="*/ 33363 w 563"/>
                <a:gd name="T55" fmla="*/ 285811 h 461"/>
                <a:gd name="T56" fmla="*/ 9342 w 563"/>
                <a:gd name="T57" fmla="*/ 328549 h 461"/>
                <a:gd name="T58" fmla="*/ 33363 w 563"/>
                <a:gd name="T59" fmla="*/ 404676 h 461"/>
                <a:gd name="T60" fmla="*/ 9342 w 563"/>
                <a:gd name="T61" fmla="*/ 447414 h 461"/>
                <a:gd name="T62" fmla="*/ 69394 w 563"/>
                <a:gd name="T63" fmla="*/ 540903 h 461"/>
                <a:gd name="T64" fmla="*/ 415030 w 563"/>
                <a:gd name="T65" fmla="*/ 614359 h 461"/>
                <a:gd name="T66" fmla="*/ 428375 w 563"/>
                <a:gd name="T67" fmla="*/ 613024 h 461"/>
                <a:gd name="T68" fmla="*/ 736645 w 563"/>
                <a:gd name="T69" fmla="*/ 450085 h 461"/>
                <a:gd name="T70" fmla="*/ 745987 w 563"/>
                <a:gd name="T71" fmla="*/ 420703 h 461"/>
                <a:gd name="T72" fmla="*/ 716628 w 563"/>
                <a:gd name="T73" fmla="*/ 411354 h 461"/>
                <a:gd name="T74" fmla="*/ 413696 w 563"/>
                <a:gd name="T75" fmla="*/ 571621 h 461"/>
                <a:gd name="T76" fmla="*/ 78736 w 563"/>
                <a:gd name="T77" fmla="*/ 499501 h 461"/>
                <a:gd name="T78" fmla="*/ 50711 w 563"/>
                <a:gd name="T79" fmla="*/ 455427 h 461"/>
                <a:gd name="T80" fmla="*/ 94750 w 563"/>
                <a:gd name="T81" fmla="*/ 427380 h 461"/>
                <a:gd name="T82" fmla="*/ 413696 w 563"/>
                <a:gd name="T83" fmla="*/ 496830 h 461"/>
                <a:gd name="T84" fmla="*/ 395013 w 563"/>
                <a:gd name="T85" fmla="*/ 76127 h 461"/>
                <a:gd name="T86" fmla="*/ 539139 w 563"/>
                <a:gd name="T87" fmla="*/ 104174 h 461"/>
                <a:gd name="T88" fmla="*/ 476417 w 563"/>
                <a:gd name="T89" fmla="*/ 134892 h 461"/>
                <a:gd name="T90" fmla="*/ 332291 w 563"/>
                <a:gd name="T91" fmla="*/ 105510 h 461"/>
                <a:gd name="T92" fmla="*/ 395013 w 563"/>
                <a:gd name="T93" fmla="*/ 76127 h 46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grpSp>
        <p:nvGrpSpPr>
          <p:cNvPr id="33" name="组合 32"/>
          <p:cNvGrpSpPr>
            <a:grpSpLocks noChangeAspect="1"/>
          </p:cNvGrpSpPr>
          <p:nvPr/>
        </p:nvGrpSpPr>
        <p:grpSpPr bwMode="auto">
          <a:xfrm>
            <a:off x="13704847" y="3476815"/>
            <a:ext cx="479425" cy="481013"/>
            <a:chOff x="1928879" y="1944350"/>
            <a:chExt cx="1129689" cy="1129689"/>
          </a:xfrm>
        </p:grpSpPr>
        <p:sp>
          <p:nvSpPr>
            <p:cNvPr id="34" name="椭圆 33"/>
            <p:cNvSpPr/>
            <p:nvPr/>
          </p:nvSpPr>
          <p:spPr>
            <a:xfrm>
              <a:off x="1928879"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12" name="Freeform 18"/>
            <p:cNvSpPr>
              <a:spLocks noEditPoints="1"/>
            </p:cNvSpPr>
            <p:nvPr/>
          </p:nvSpPr>
          <p:spPr bwMode="auto">
            <a:xfrm>
              <a:off x="2155101" y="2105687"/>
              <a:ext cx="659346" cy="790830"/>
            </a:xfrm>
            <a:custGeom>
              <a:avLst/>
              <a:gdLst>
                <a:gd name="T0" fmla="*/ 659346 w 456"/>
                <a:gd name="T1" fmla="*/ 761968 h 548"/>
                <a:gd name="T2" fmla="*/ 630427 w 456"/>
                <a:gd name="T3" fmla="*/ 790830 h 548"/>
                <a:gd name="T4" fmla="*/ 121458 w 456"/>
                <a:gd name="T5" fmla="*/ 790830 h 548"/>
                <a:gd name="T6" fmla="*/ 0 w 456"/>
                <a:gd name="T7" fmla="*/ 669608 h 548"/>
                <a:gd name="T8" fmla="*/ 121458 w 456"/>
                <a:gd name="T9" fmla="*/ 548386 h 548"/>
                <a:gd name="T10" fmla="*/ 630427 w 456"/>
                <a:gd name="T11" fmla="*/ 548386 h 548"/>
                <a:gd name="T12" fmla="*/ 659346 w 456"/>
                <a:gd name="T13" fmla="*/ 575805 h 548"/>
                <a:gd name="T14" fmla="*/ 630427 w 456"/>
                <a:gd name="T15" fmla="*/ 604667 h 548"/>
                <a:gd name="T16" fmla="*/ 130134 w 456"/>
                <a:gd name="T17" fmla="*/ 604667 h 548"/>
                <a:gd name="T18" fmla="*/ 65067 w 456"/>
                <a:gd name="T19" fmla="*/ 669608 h 548"/>
                <a:gd name="T20" fmla="*/ 130134 w 456"/>
                <a:gd name="T21" fmla="*/ 734548 h 548"/>
                <a:gd name="T22" fmla="*/ 630427 w 456"/>
                <a:gd name="T23" fmla="*/ 734548 h 548"/>
                <a:gd name="T24" fmla="*/ 659346 w 456"/>
                <a:gd name="T25" fmla="*/ 761968 h 548"/>
                <a:gd name="T26" fmla="*/ 339795 w 456"/>
                <a:gd name="T27" fmla="*/ 112563 h 548"/>
                <a:gd name="T28" fmla="*/ 446794 w 456"/>
                <a:gd name="T29" fmla="*/ 8659 h 548"/>
                <a:gd name="T30" fmla="*/ 446794 w 456"/>
                <a:gd name="T31" fmla="*/ 0 h 548"/>
                <a:gd name="T32" fmla="*/ 438118 w 456"/>
                <a:gd name="T33" fmla="*/ 0 h 548"/>
                <a:gd name="T34" fmla="*/ 329673 w 456"/>
                <a:gd name="T35" fmla="*/ 103905 h 548"/>
                <a:gd name="T36" fmla="*/ 331119 w 456"/>
                <a:gd name="T37" fmla="*/ 111120 h 548"/>
                <a:gd name="T38" fmla="*/ 339795 w 456"/>
                <a:gd name="T39" fmla="*/ 112563 h 548"/>
                <a:gd name="T40" fmla="*/ 537888 w 456"/>
                <a:gd name="T41" fmla="*/ 197708 h 548"/>
                <a:gd name="T42" fmla="*/ 426551 w 456"/>
                <a:gd name="T43" fmla="*/ 122665 h 548"/>
                <a:gd name="T44" fmla="*/ 335457 w 456"/>
                <a:gd name="T45" fmla="*/ 141426 h 548"/>
                <a:gd name="T46" fmla="*/ 245809 w 456"/>
                <a:gd name="T47" fmla="*/ 122665 h 548"/>
                <a:gd name="T48" fmla="*/ 134472 w 456"/>
                <a:gd name="T49" fmla="*/ 197708 h 548"/>
                <a:gd name="T50" fmla="*/ 253038 w 456"/>
                <a:gd name="T51" fmla="*/ 492104 h 548"/>
                <a:gd name="T52" fmla="*/ 335457 w 456"/>
                <a:gd name="T53" fmla="*/ 473344 h 548"/>
                <a:gd name="T54" fmla="*/ 419321 w 456"/>
                <a:gd name="T55" fmla="*/ 492104 h 548"/>
                <a:gd name="T56" fmla="*/ 537888 w 456"/>
                <a:gd name="T57" fmla="*/ 197708 h 548"/>
                <a:gd name="T58" fmla="*/ 248701 w 456"/>
                <a:gd name="T59" fmla="*/ 181833 h 548"/>
                <a:gd name="T60" fmla="*/ 242917 w 456"/>
                <a:gd name="T61" fmla="*/ 181833 h 548"/>
                <a:gd name="T62" fmla="*/ 185080 w 456"/>
                <a:gd name="T63" fmla="*/ 232342 h 548"/>
                <a:gd name="T64" fmla="*/ 172066 w 456"/>
                <a:gd name="T65" fmla="*/ 243887 h 548"/>
                <a:gd name="T66" fmla="*/ 170620 w 456"/>
                <a:gd name="T67" fmla="*/ 243887 h 548"/>
                <a:gd name="T68" fmla="*/ 167728 w 456"/>
                <a:gd name="T69" fmla="*/ 242444 h 548"/>
                <a:gd name="T70" fmla="*/ 157607 w 456"/>
                <a:gd name="T71" fmla="*/ 226570 h 548"/>
                <a:gd name="T72" fmla="*/ 242917 w 456"/>
                <a:gd name="T73" fmla="*/ 152971 h 548"/>
                <a:gd name="T74" fmla="*/ 250147 w 456"/>
                <a:gd name="T75" fmla="*/ 152971 h 548"/>
                <a:gd name="T76" fmla="*/ 261714 w 456"/>
                <a:gd name="T77" fmla="*/ 168845 h 548"/>
                <a:gd name="T78" fmla="*/ 248701 w 456"/>
                <a:gd name="T79" fmla="*/ 181833 h 5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456" h="548">
                  <a:moveTo>
                    <a:pt x="456" y="528"/>
                  </a:moveTo>
                  <a:cubicBezTo>
                    <a:pt x="456" y="539"/>
                    <a:pt x="447" y="548"/>
                    <a:pt x="436" y="548"/>
                  </a:cubicBezTo>
                  <a:cubicBezTo>
                    <a:pt x="84" y="548"/>
                    <a:pt x="84" y="548"/>
                    <a:pt x="84" y="548"/>
                  </a:cubicBezTo>
                  <a:cubicBezTo>
                    <a:pt x="38" y="548"/>
                    <a:pt x="0" y="510"/>
                    <a:pt x="0" y="464"/>
                  </a:cubicBezTo>
                  <a:cubicBezTo>
                    <a:pt x="0" y="417"/>
                    <a:pt x="38" y="380"/>
                    <a:pt x="84" y="380"/>
                  </a:cubicBezTo>
                  <a:cubicBezTo>
                    <a:pt x="436" y="380"/>
                    <a:pt x="436" y="380"/>
                    <a:pt x="436" y="380"/>
                  </a:cubicBezTo>
                  <a:cubicBezTo>
                    <a:pt x="447" y="380"/>
                    <a:pt x="456" y="389"/>
                    <a:pt x="456" y="399"/>
                  </a:cubicBezTo>
                  <a:cubicBezTo>
                    <a:pt x="456" y="410"/>
                    <a:pt x="447" y="419"/>
                    <a:pt x="436" y="419"/>
                  </a:cubicBezTo>
                  <a:cubicBezTo>
                    <a:pt x="90" y="419"/>
                    <a:pt x="90" y="419"/>
                    <a:pt x="90" y="419"/>
                  </a:cubicBezTo>
                  <a:cubicBezTo>
                    <a:pt x="65" y="419"/>
                    <a:pt x="45" y="439"/>
                    <a:pt x="45" y="464"/>
                  </a:cubicBezTo>
                  <a:cubicBezTo>
                    <a:pt x="45" y="488"/>
                    <a:pt x="65" y="509"/>
                    <a:pt x="90" y="509"/>
                  </a:cubicBezTo>
                  <a:cubicBezTo>
                    <a:pt x="436" y="509"/>
                    <a:pt x="436" y="509"/>
                    <a:pt x="436" y="509"/>
                  </a:cubicBezTo>
                  <a:cubicBezTo>
                    <a:pt x="447" y="509"/>
                    <a:pt x="456" y="518"/>
                    <a:pt x="456" y="528"/>
                  </a:cubicBezTo>
                  <a:close/>
                  <a:moveTo>
                    <a:pt x="235" y="78"/>
                  </a:moveTo>
                  <a:cubicBezTo>
                    <a:pt x="276" y="78"/>
                    <a:pt x="309" y="45"/>
                    <a:pt x="309" y="6"/>
                  </a:cubicBezTo>
                  <a:cubicBezTo>
                    <a:pt x="309" y="4"/>
                    <a:pt x="309" y="2"/>
                    <a:pt x="309" y="0"/>
                  </a:cubicBezTo>
                  <a:cubicBezTo>
                    <a:pt x="307" y="0"/>
                    <a:pt x="305" y="0"/>
                    <a:pt x="303" y="0"/>
                  </a:cubicBezTo>
                  <a:cubicBezTo>
                    <a:pt x="262" y="0"/>
                    <a:pt x="228" y="32"/>
                    <a:pt x="228" y="72"/>
                  </a:cubicBezTo>
                  <a:cubicBezTo>
                    <a:pt x="228" y="74"/>
                    <a:pt x="228" y="76"/>
                    <a:pt x="229" y="77"/>
                  </a:cubicBezTo>
                  <a:cubicBezTo>
                    <a:pt x="231" y="78"/>
                    <a:pt x="233" y="78"/>
                    <a:pt x="235" y="78"/>
                  </a:cubicBezTo>
                  <a:close/>
                  <a:moveTo>
                    <a:pt x="372" y="137"/>
                  </a:moveTo>
                  <a:cubicBezTo>
                    <a:pt x="357" y="102"/>
                    <a:pt x="321" y="85"/>
                    <a:pt x="295" y="85"/>
                  </a:cubicBezTo>
                  <a:cubicBezTo>
                    <a:pt x="263" y="85"/>
                    <a:pt x="257" y="98"/>
                    <a:pt x="232" y="98"/>
                  </a:cubicBezTo>
                  <a:cubicBezTo>
                    <a:pt x="208" y="98"/>
                    <a:pt x="202" y="85"/>
                    <a:pt x="170" y="85"/>
                  </a:cubicBezTo>
                  <a:cubicBezTo>
                    <a:pt x="143" y="85"/>
                    <a:pt x="108" y="102"/>
                    <a:pt x="93" y="137"/>
                  </a:cubicBezTo>
                  <a:cubicBezTo>
                    <a:pt x="62" y="207"/>
                    <a:pt x="114" y="341"/>
                    <a:pt x="175" y="341"/>
                  </a:cubicBezTo>
                  <a:cubicBezTo>
                    <a:pt x="199" y="341"/>
                    <a:pt x="210" y="328"/>
                    <a:pt x="232" y="328"/>
                  </a:cubicBezTo>
                  <a:cubicBezTo>
                    <a:pt x="255" y="328"/>
                    <a:pt x="265" y="341"/>
                    <a:pt x="290" y="341"/>
                  </a:cubicBezTo>
                  <a:cubicBezTo>
                    <a:pt x="351" y="341"/>
                    <a:pt x="403" y="207"/>
                    <a:pt x="372" y="137"/>
                  </a:cubicBezTo>
                  <a:close/>
                  <a:moveTo>
                    <a:pt x="172" y="126"/>
                  </a:moveTo>
                  <a:cubicBezTo>
                    <a:pt x="170" y="126"/>
                    <a:pt x="169" y="126"/>
                    <a:pt x="168" y="126"/>
                  </a:cubicBezTo>
                  <a:cubicBezTo>
                    <a:pt x="154" y="126"/>
                    <a:pt x="132" y="138"/>
                    <a:pt x="128" y="161"/>
                  </a:cubicBezTo>
                  <a:cubicBezTo>
                    <a:pt x="127" y="165"/>
                    <a:pt x="123" y="169"/>
                    <a:pt x="119" y="169"/>
                  </a:cubicBezTo>
                  <a:cubicBezTo>
                    <a:pt x="118" y="169"/>
                    <a:pt x="118" y="169"/>
                    <a:pt x="118" y="169"/>
                  </a:cubicBezTo>
                  <a:cubicBezTo>
                    <a:pt x="118" y="169"/>
                    <a:pt x="117" y="169"/>
                    <a:pt x="116" y="168"/>
                  </a:cubicBezTo>
                  <a:cubicBezTo>
                    <a:pt x="111" y="167"/>
                    <a:pt x="108" y="162"/>
                    <a:pt x="109" y="157"/>
                  </a:cubicBezTo>
                  <a:cubicBezTo>
                    <a:pt x="115" y="125"/>
                    <a:pt x="144" y="106"/>
                    <a:pt x="168" y="106"/>
                  </a:cubicBezTo>
                  <a:cubicBezTo>
                    <a:pt x="170" y="106"/>
                    <a:pt x="171" y="106"/>
                    <a:pt x="173" y="106"/>
                  </a:cubicBezTo>
                  <a:cubicBezTo>
                    <a:pt x="178" y="107"/>
                    <a:pt x="182" y="112"/>
                    <a:pt x="181" y="117"/>
                  </a:cubicBezTo>
                  <a:cubicBezTo>
                    <a:pt x="181" y="122"/>
                    <a:pt x="177" y="126"/>
                    <a:pt x="172" y="12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grpSp>
        <p:nvGrpSpPr>
          <p:cNvPr id="36" name="组合 35"/>
          <p:cNvGrpSpPr>
            <a:grpSpLocks noChangeAspect="1"/>
          </p:cNvGrpSpPr>
          <p:nvPr/>
        </p:nvGrpSpPr>
        <p:grpSpPr bwMode="auto">
          <a:xfrm>
            <a:off x="13704847" y="4237228"/>
            <a:ext cx="479425" cy="481012"/>
            <a:chOff x="1928879" y="1944350"/>
            <a:chExt cx="1129689" cy="1129689"/>
          </a:xfrm>
        </p:grpSpPr>
        <p:sp>
          <p:nvSpPr>
            <p:cNvPr id="39" name="椭圆 38"/>
            <p:cNvSpPr/>
            <p:nvPr/>
          </p:nvSpPr>
          <p:spPr>
            <a:xfrm>
              <a:off x="1928879"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grpSp>
          <p:nvGrpSpPr>
            <p:cNvPr id="40" name="组合 39"/>
            <p:cNvGrpSpPr/>
            <p:nvPr/>
          </p:nvGrpSpPr>
          <p:grpSpPr>
            <a:xfrm>
              <a:off x="2119073" y="2251134"/>
              <a:ext cx="749300" cy="509588"/>
              <a:chOff x="3897313" y="2016126"/>
              <a:chExt cx="749300" cy="509588"/>
            </a:xfrm>
            <a:solidFill>
              <a:schemeClr val="bg1"/>
            </a:solidFill>
          </p:grpSpPr>
          <p:sp>
            <p:nvSpPr>
              <p:cNvPr id="41"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2"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3"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4"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5"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6"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7"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8"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49"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50"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sp>
            <p:nvSpPr>
              <p:cNvPr id="51"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000000"/>
                  </a:solidFill>
                  <a:effectLst/>
                  <a:uLnTx/>
                  <a:uFillTx/>
                  <a:latin typeface="Arial"/>
                  <a:ea typeface="微软雅黑 Light"/>
                  <a:cs typeface="+mn-cs"/>
                </a:endParaRPr>
              </a:p>
            </p:txBody>
          </p:sp>
        </p:grpSp>
      </p:grpSp>
      <p:grpSp>
        <p:nvGrpSpPr>
          <p:cNvPr id="52" name="组合 51"/>
          <p:cNvGrpSpPr>
            <a:grpSpLocks noChangeAspect="1"/>
          </p:cNvGrpSpPr>
          <p:nvPr/>
        </p:nvGrpSpPr>
        <p:grpSpPr bwMode="auto">
          <a:xfrm>
            <a:off x="13704847" y="4997640"/>
            <a:ext cx="479425" cy="481013"/>
            <a:chOff x="2817516" y="1944350"/>
            <a:chExt cx="1129689" cy="1129689"/>
          </a:xfrm>
        </p:grpSpPr>
        <p:sp>
          <p:nvSpPr>
            <p:cNvPr id="53" name="椭圆 52"/>
            <p:cNvSpPr/>
            <p:nvPr/>
          </p:nvSpPr>
          <p:spPr>
            <a:xfrm>
              <a:off x="2817516" y="1944350"/>
              <a:ext cx="1129689" cy="112968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ysClr val="windowText" lastClr="000000"/>
                </a:solidFill>
                <a:effectLst/>
                <a:uLnTx/>
                <a:uFillTx/>
                <a:latin typeface="Arial"/>
                <a:ea typeface="微软雅黑 Light"/>
                <a:cs typeface="+mn-cs"/>
              </a:endParaRPr>
            </a:p>
          </p:txBody>
        </p:sp>
        <p:sp>
          <p:nvSpPr>
            <p:cNvPr id="8208" name="Freeform 5"/>
            <p:cNvSpPr>
              <a:spLocks noEditPoints="1"/>
            </p:cNvSpPr>
            <p:nvPr/>
          </p:nvSpPr>
          <p:spPr bwMode="auto">
            <a:xfrm>
              <a:off x="3195035" y="2160665"/>
              <a:ext cx="444894" cy="657916"/>
            </a:xfrm>
            <a:custGeom>
              <a:avLst/>
              <a:gdLst>
                <a:gd name="T0" fmla="*/ 266092 w 316"/>
                <a:gd name="T1" fmla="*/ 22541 h 467"/>
                <a:gd name="T2" fmla="*/ 316776 w 316"/>
                <a:gd name="T3" fmla="*/ 9862 h 467"/>
                <a:gd name="T4" fmla="*/ 422368 w 316"/>
                <a:gd name="T5" fmla="*/ 73258 h 467"/>
                <a:gd name="T6" fmla="*/ 435039 w 316"/>
                <a:gd name="T7" fmla="*/ 125384 h 467"/>
                <a:gd name="T8" fmla="*/ 419552 w 316"/>
                <a:gd name="T9" fmla="*/ 147925 h 467"/>
                <a:gd name="T10" fmla="*/ 252013 w 316"/>
                <a:gd name="T11" fmla="*/ 46491 h 467"/>
                <a:gd name="T12" fmla="*/ 266092 w 316"/>
                <a:gd name="T13" fmla="*/ 22541 h 467"/>
                <a:gd name="T14" fmla="*/ 230894 w 316"/>
                <a:gd name="T15" fmla="*/ 81711 h 467"/>
                <a:gd name="T16" fmla="*/ 206960 w 316"/>
                <a:gd name="T17" fmla="*/ 119749 h 467"/>
                <a:gd name="T18" fmla="*/ 374499 w 316"/>
                <a:gd name="T19" fmla="*/ 221184 h 467"/>
                <a:gd name="T20" fmla="*/ 398434 w 316"/>
                <a:gd name="T21" fmla="*/ 183146 h 467"/>
                <a:gd name="T22" fmla="*/ 230894 w 316"/>
                <a:gd name="T23" fmla="*/ 81711 h 467"/>
                <a:gd name="T24" fmla="*/ 2816 w 316"/>
                <a:gd name="T25" fmla="*/ 628331 h 467"/>
                <a:gd name="T26" fmla="*/ 18303 w 316"/>
                <a:gd name="T27" fmla="*/ 498720 h 467"/>
                <a:gd name="T28" fmla="*/ 126710 w 316"/>
                <a:gd name="T29" fmla="*/ 564934 h 467"/>
                <a:gd name="T30" fmla="*/ 18303 w 316"/>
                <a:gd name="T31" fmla="*/ 638193 h 467"/>
                <a:gd name="T32" fmla="*/ 2816 w 316"/>
                <a:gd name="T33" fmla="*/ 628331 h 467"/>
                <a:gd name="T34" fmla="*/ 28158 w 316"/>
                <a:gd name="T35" fmla="*/ 417009 h 467"/>
                <a:gd name="T36" fmla="*/ 187250 w 316"/>
                <a:gd name="T37" fmla="*/ 153561 h 467"/>
                <a:gd name="T38" fmla="*/ 242157 w 316"/>
                <a:gd name="T39" fmla="*/ 187372 h 467"/>
                <a:gd name="T40" fmla="*/ 83066 w 316"/>
                <a:gd name="T41" fmla="*/ 450820 h 467"/>
                <a:gd name="T42" fmla="*/ 28158 w 316"/>
                <a:gd name="T43" fmla="*/ 417009 h 467"/>
                <a:gd name="T44" fmla="*/ 139381 w 316"/>
                <a:gd name="T45" fmla="*/ 484632 h 467"/>
                <a:gd name="T46" fmla="*/ 298473 w 316"/>
                <a:gd name="T47" fmla="*/ 222593 h 467"/>
                <a:gd name="T48" fmla="*/ 354789 w 316"/>
                <a:gd name="T49" fmla="*/ 256404 h 467"/>
                <a:gd name="T50" fmla="*/ 195697 w 316"/>
                <a:gd name="T51" fmla="*/ 518443 h 467"/>
                <a:gd name="T52" fmla="*/ 139381 w 316"/>
                <a:gd name="T53" fmla="*/ 484632 h 467"/>
                <a:gd name="T54" fmla="*/ 133750 w 316"/>
                <a:gd name="T55" fmla="*/ 628331 h 467"/>
                <a:gd name="T56" fmla="*/ 423776 w 316"/>
                <a:gd name="T57" fmla="*/ 628331 h 467"/>
                <a:gd name="T58" fmla="*/ 437855 w 316"/>
                <a:gd name="T59" fmla="*/ 642419 h 467"/>
                <a:gd name="T60" fmla="*/ 423776 w 316"/>
                <a:gd name="T61" fmla="*/ 657916 h 467"/>
                <a:gd name="T62" fmla="*/ 133750 w 316"/>
                <a:gd name="T63" fmla="*/ 657916 h 467"/>
                <a:gd name="T64" fmla="*/ 118263 w 316"/>
                <a:gd name="T65" fmla="*/ 642419 h 467"/>
                <a:gd name="T66" fmla="*/ 133750 w 316"/>
                <a:gd name="T67" fmla="*/ 628331 h 46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lIns="121920" tIns="60960" rIns="121920" bIns="60960"/>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000000"/>
                </a:solidFill>
                <a:effectLst/>
                <a:uLnTx/>
                <a:uFillTx/>
                <a:latin typeface="Arial"/>
                <a:ea typeface="微软雅黑 Light"/>
                <a:cs typeface="+mn-cs"/>
              </a:endParaRPr>
            </a:p>
          </p:txBody>
        </p:sp>
      </p:grpSp>
      <p:sp>
        <p:nvSpPr>
          <p:cNvPr id="55" name="椭圆 54">
            <a:extLst>
              <a:ext uri="{FF2B5EF4-FFF2-40B4-BE49-F238E27FC236}">
                <a16:creationId xmlns:a16="http://schemas.microsoft.com/office/drawing/2014/main" id="{EEE31C6B-C7EF-F74A-85BD-5321F3C9AEF4}"/>
              </a:ext>
            </a:extLst>
          </p:cNvPr>
          <p:cNvSpPr/>
          <p:nvPr/>
        </p:nvSpPr>
        <p:spPr>
          <a:xfrm>
            <a:off x="2498154" y="1434522"/>
            <a:ext cx="2353456" cy="2398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pic>
        <p:nvPicPr>
          <p:cNvPr id="56" name="图片 55">
            <a:extLst>
              <a:ext uri="{FF2B5EF4-FFF2-40B4-BE49-F238E27FC236}">
                <a16:creationId xmlns:a16="http://schemas.microsoft.com/office/drawing/2014/main" id="{8C3450E2-82F2-6842-8DA0-0FDDF6E01EF7}"/>
              </a:ext>
            </a:extLst>
          </p:cNvPr>
          <p:cNvPicPr>
            <a:picLocks noChangeAspect="1"/>
          </p:cNvPicPr>
          <p:nvPr/>
        </p:nvPicPr>
        <p:blipFill>
          <a:blip r:embed="rId3"/>
          <a:stretch>
            <a:fillRect/>
          </a:stretch>
        </p:blipFill>
        <p:spPr>
          <a:xfrm>
            <a:off x="2553246" y="1512099"/>
            <a:ext cx="2243271" cy="2243271"/>
          </a:xfrm>
          <a:prstGeom prst="rect">
            <a:avLst/>
          </a:prstGeom>
          <a:noFill/>
          <a:ln>
            <a:noFill/>
          </a:ln>
          <a:effectLst>
            <a:reflection blurRad="6350" stA="50000" endA="300" endPos="38500" dist="50800" dir="5400000" sy="-100000" algn="bl" rotWithShape="0"/>
          </a:effectLst>
        </p:spPr>
      </p:pic>
      <p:grpSp>
        <p:nvGrpSpPr>
          <p:cNvPr id="57" name="组合 56">
            <a:extLst>
              <a:ext uri="{FF2B5EF4-FFF2-40B4-BE49-F238E27FC236}">
                <a16:creationId xmlns:a16="http://schemas.microsoft.com/office/drawing/2014/main" id="{05EC8370-5761-5940-8963-EF840F9C5D18}"/>
              </a:ext>
            </a:extLst>
          </p:cNvPr>
          <p:cNvGrpSpPr/>
          <p:nvPr/>
        </p:nvGrpSpPr>
        <p:grpSpPr>
          <a:xfrm>
            <a:off x="6308482" y="3207423"/>
            <a:ext cx="485253" cy="523220"/>
            <a:chOff x="8380413" y="3667125"/>
            <a:chExt cx="1355726" cy="1354138"/>
          </a:xfrm>
        </p:grpSpPr>
        <p:sp>
          <p:nvSpPr>
            <p:cNvPr id="58" name="Oval 8">
              <a:extLst>
                <a:ext uri="{FF2B5EF4-FFF2-40B4-BE49-F238E27FC236}">
                  <a16:creationId xmlns:a16="http://schemas.microsoft.com/office/drawing/2014/main" id="{12BC88CD-21B1-2E4B-BAD2-E32E2D7B0494}"/>
                </a:ext>
              </a:extLst>
            </p:cNvPr>
            <p:cNvSpPr>
              <a:spLocks noChangeArrowheads="1"/>
            </p:cNvSpPr>
            <p:nvPr/>
          </p:nvSpPr>
          <p:spPr bwMode="auto">
            <a:xfrm>
              <a:off x="8380413" y="3667125"/>
              <a:ext cx="1355725" cy="1354138"/>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59" name="Freeform 9">
              <a:extLst>
                <a:ext uri="{FF2B5EF4-FFF2-40B4-BE49-F238E27FC236}">
                  <a16:creationId xmlns:a16="http://schemas.microsoft.com/office/drawing/2014/main" id="{5DF7E28B-5EB1-0A4A-89C9-ADB746785DD9}"/>
                </a:ext>
              </a:extLst>
            </p:cNvPr>
            <p:cNvSpPr>
              <a:spLocks noEditPoints="1"/>
            </p:cNvSpPr>
            <p:nvPr/>
          </p:nvSpPr>
          <p:spPr bwMode="auto">
            <a:xfrm>
              <a:off x="9734551" y="4344988"/>
              <a:ext cx="1588" cy="33338"/>
            </a:xfrm>
            <a:custGeom>
              <a:avLst/>
              <a:gdLst>
                <a:gd name="T0" fmla="*/ 0 w 1"/>
                <a:gd name="T1" fmla="*/ 16 h 16"/>
                <a:gd name="T2" fmla="*/ 0 w 1"/>
                <a:gd name="T3" fmla="*/ 15 h 16"/>
                <a:gd name="T4" fmla="*/ 0 w 1"/>
                <a:gd name="T5" fmla="*/ 15 h 16"/>
                <a:gd name="T6" fmla="*/ 0 w 1"/>
                <a:gd name="T7" fmla="*/ 12 h 16"/>
                <a:gd name="T8" fmla="*/ 0 w 1"/>
                <a:gd name="T9" fmla="*/ 12 h 16"/>
                <a:gd name="T10" fmla="*/ 0 w 1"/>
                <a:gd name="T11" fmla="*/ 12 h 16"/>
                <a:gd name="T12" fmla="*/ 0 w 1"/>
                <a:gd name="T13" fmla="*/ 12 h 16"/>
                <a:gd name="T14" fmla="*/ 0 w 1"/>
                <a:gd name="T15" fmla="*/ 11 h 16"/>
                <a:gd name="T16" fmla="*/ 0 w 1"/>
                <a:gd name="T17" fmla="*/ 11 h 16"/>
                <a:gd name="T18" fmla="*/ 0 w 1"/>
                <a:gd name="T19" fmla="*/ 11 h 16"/>
                <a:gd name="T20" fmla="*/ 1 w 1"/>
                <a:gd name="T21" fmla="*/ 10 h 16"/>
                <a:gd name="T22" fmla="*/ 1 w 1"/>
                <a:gd name="T23" fmla="*/ 10 h 16"/>
                <a:gd name="T24" fmla="*/ 1 w 1"/>
                <a:gd name="T25" fmla="*/ 10 h 16"/>
                <a:gd name="T26" fmla="*/ 1 w 1"/>
                <a:gd name="T27" fmla="*/ 9 h 16"/>
                <a:gd name="T28" fmla="*/ 1 w 1"/>
                <a:gd name="T29" fmla="*/ 9 h 16"/>
                <a:gd name="T30" fmla="*/ 1 w 1"/>
                <a:gd name="T31" fmla="*/ 8 h 16"/>
                <a:gd name="T32" fmla="*/ 1 w 1"/>
                <a:gd name="T33" fmla="*/ 8 h 16"/>
                <a:gd name="T34" fmla="*/ 1 w 1"/>
                <a:gd name="T35" fmla="*/ 8 h 16"/>
                <a:gd name="T36" fmla="*/ 1 w 1"/>
                <a:gd name="T37" fmla="*/ 8 h 16"/>
                <a:gd name="T38" fmla="*/ 1 w 1"/>
                <a:gd name="T39" fmla="*/ 7 h 16"/>
                <a:gd name="T40" fmla="*/ 1 w 1"/>
                <a:gd name="T41" fmla="*/ 7 h 16"/>
                <a:gd name="T42" fmla="*/ 1 w 1"/>
                <a:gd name="T43" fmla="*/ 7 h 16"/>
                <a:gd name="T44" fmla="*/ 1 w 1"/>
                <a:gd name="T45" fmla="*/ 6 h 16"/>
                <a:gd name="T46" fmla="*/ 1 w 1"/>
                <a:gd name="T47" fmla="*/ 6 h 16"/>
                <a:gd name="T48" fmla="*/ 1 w 1"/>
                <a:gd name="T49" fmla="*/ 6 h 16"/>
                <a:gd name="T50" fmla="*/ 1 w 1"/>
                <a:gd name="T51" fmla="*/ 5 h 16"/>
                <a:gd name="T52" fmla="*/ 1 w 1"/>
                <a:gd name="T53" fmla="*/ 5 h 16"/>
                <a:gd name="T54" fmla="*/ 1 w 1"/>
                <a:gd name="T55" fmla="*/ 5 h 16"/>
                <a:gd name="T56" fmla="*/ 1 w 1"/>
                <a:gd name="T57" fmla="*/ 4 h 16"/>
                <a:gd name="T58" fmla="*/ 1 w 1"/>
                <a:gd name="T59" fmla="*/ 4 h 16"/>
                <a:gd name="T60" fmla="*/ 1 w 1"/>
                <a:gd name="T61" fmla="*/ 3 h 16"/>
                <a:gd name="T62" fmla="*/ 1 w 1"/>
                <a:gd name="T63" fmla="*/ 3 h 16"/>
                <a:gd name="T64" fmla="*/ 1 w 1"/>
                <a:gd name="T65" fmla="*/ 3 h 16"/>
                <a:gd name="T66" fmla="*/ 1 w 1"/>
                <a:gd name="T67" fmla="*/ 2 h 16"/>
                <a:gd name="T68" fmla="*/ 1 w 1"/>
                <a:gd name="T69" fmla="*/ 2 h 16"/>
                <a:gd name="T70" fmla="*/ 1 w 1"/>
                <a:gd name="T71" fmla="*/ 2 h 16"/>
                <a:gd name="T72" fmla="*/ 1 w 1"/>
                <a:gd name="T73" fmla="*/ 1 h 16"/>
                <a:gd name="T74" fmla="*/ 1 w 1"/>
                <a:gd name="T75" fmla="*/ 1 h 16"/>
                <a:gd name="T76" fmla="*/ 1 w 1"/>
                <a:gd name="T77" fmla="*/ 1 h 16"/>
                <a:gd name="T78" fmla="*/ 1 w 1"/>
                <a:gd name="T79"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 h="16">
                  <a:moveTo>
                    <a:pt x="0" y="16"/>
                  </a:moveTo>
                  <a:cubicBezTo>
                    <a:pt x="0" y="16"/>
                    <a:pt x="0" y="16"/>
                    <a:pt x="0" y="16"/>
                  </a:cubicBezTo>
                  <a:cubicBezTo>
                    <a:pt x="0" y="16"/>
                    <a:pt x="0" y="16"/>
                    <a:pt x="0" y="16"/>
                  </a:cubicBezTo>
                  <a:moveTo>
                    <a:pt x="0" y="15"/>
                  </a:moveTo>
                  <a:cubicBezTo>
                    <a:pt x="0" y="15"/>
                    <a:pt x="0" y="15"/>
                    <a:pt x="0" y="15"/>
                  </a:cubicBezTo>
                  <a:cubicBezTo>
                    <a:pt x="0" y="15"/>
                    <a:pt x="0" y="15"/>
                    <a:pt x="0" y="15"/>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1"/>
                  </a:moveTo>
                  <a:cubicBezTo>
                    <a:pt x="0" y="11"/>
                    <a:pt x="0" y="12"/>
                    <a:pt x="0" y="12"/>
                  </a:cubicBezTo>
                  <a:cubicBezTo>
                    <a:pt x="0" y="12"/>
                    <a:pt x="0" y="11"/>
                    <a:pt x="0" y="11"/>
                  </a:cubicBezTo>
                  <a:moveTo>
                    <a:pt x="0" y="11"/>
                  </a:moveTo>
                  <a:cubicBezTo>
                    <a:pt x="0" y="11"/>
                    <a:pt x="0" y="11"/>
                    <a:pt x="0" y="11"/>
                  </a:cubicBezTo>
                  <a:cubicBezTo>
                    <a:pt x="0" y="11"/>
                    <a:pt x="0" y="11"/>
                    <a:pt x="0" y="11"/>
                  </a:cubicBezTo>
                  <a:moveTo>
                    <a:pt x="0" y="10"/>
                  </a:moveTo>
                  <a:cubicBezTo>
                    <a:pt x="0" y="11"/>
                    <a:pt x="0" y="11"/>
                    <a:pt x="0" y="11"/>
                  </a:cubicBezTo>
                  <a:cubicBezTo>
                    <a:pt x="0" y="11"/>
                    <a:pt x="0" y="11"/>
                    <a:pt x="0" y="10"/>
                  </a:cubicBezTo>
                  <a:moveTo>
                    <a:pt x="1" y="10"/>
                  </a:moveTo>
                  <a:cubicBezTo>
                    <a:pt x="1" y="10"/>
                    <a:pt x="1" y="10"/>
                    <a:pt x="0" y="10"/>
                  </a:cubicBezTo>
                  <a:cubicBezTo>
                    <a:pt x="1" y="10"/>
                    <a:pt x="1" y="10"/>
                    <a:pt x="1" y="10"/>
                  </a:cubicBezTo>
                  <a:moveTo>
                    <a:pt x="1" y="10"/>
                  </a:moveTo>
                  <a:cubicBezTo>
                    <a:pt x="1" y="10"/>
                    <a:pt x="1" y="10"/>
                    <a:pt x="1" y="10"/>
                  </a:cubicBezTo>
                  <a:cubicBezTo>
                    <a:pt x="1" y="10"/>
                    <a:pt x="1" y="10"/>
                    <a:pt x="1" y="10"/>
                  </a:cubicBezTo>
                  <a:moveTo>
                    <a:pt x="1" y="9"/>
                  </a:moveTo>
                  <a:cubicBezTo>
                    <a:pt x="1" y="9"/>
                    <a:pt x="1" y="9"/>
                    <a:pt x="1" y="9"/>
                  </a:cubicBezTo>
                  <a:cubicBezTo>
                    <a:pt x="1" y="9"/>
                    <a:pt x="1" y="9"/>
                    <a:pt x="1" y="9"/>
                  </a:cubicBezTo>
                  <a:moveTo>
                    <a:pt x="1" y="8"/>
                  </a:moveTo>
                  <a:cubicBezTo>
                    <a:pt x="1" y="8"/>
                    <a:pt x="1" y="8"/>
                    <a:pt x="1" y="8"/>
                  </a:cubicBezTo>
                  <a:cubicBezTo>
                    <a:pt x="1" y="8"/>
                    <a:pt x="1" y="8"/>
                    <a:pt x="1" y="8"/>
                  </a:cubicBezTo>
                  <a:moveTo>
                    <a:pt x="1" y="8"/>
                  </a:moveTo>
                  <a:cubicBezTo>
                    <a:pt x="1" y="8"/>
                    <a:pt x="1" y="8"/>
                    <a:pt x="1" y="8"/>
                  </a:cubicBezTo>
                  <a:cubicBezTo>
                    <a:pt x="1" y="8"/>
                    <a:pt x="1" y="8"/>
                    <a:pt x="1" y="8"/>
                  </a:cubicBezTo>
                  <a:moveTo>
                    <a:pt x="1" y="7"/>
                  </a:moveTo>
                  <a:cubicBezTo>
                    <a:pt x="1" y="7"/>
                    <a:pt x="1" y="7"/>
                    <a:pt x="1" y="8"/>
                  </a:cubicBezTo>
                  <a:cubicBezTo>
                    <a:pt x="1" y="7"/>
                    <a:pt x="1" y="7"/>
                    <a:pt x="1" y="7"/>
                  </a:cubicBezTo>
                  <a:moveTo>
                    <a:pt x="1" y="7"/>
                  </a:moveTo>
                  <a:cubicBezTo>
                    <a:pt x="1" y="7"/>
                    <a:pt x="1" y="7"/>
                    <a:pt x="1" y="7"/>
                  </a:cubicBezTo>
                  <a:cubicBezTo>
                    <a:pt x="1" y="7"/>
                    <a:pt x="1" y="7"/>
                    <a:pt x="1" y="7"/>
                  </a:cubicBezTo>
                  <a:moveTo>
                    <a:pt x="1" y="6"/>
                  </a:moveTo>
                  <a:cubicBezTo>
                    <a:pt x="1" y="6"/>
                    <a:pt x="1" y="6"/>
                    <a:pt x="1" y="7"/>
                  </a:cubicBezTo>
                  <a:cubicBezTo>
                    <a:pt x="1" y="6"/>
                    <a:pt x="1" y="6"/>
                    <a:pt x="1" y="6"/>
                  </a:cubicBezTo>
                  <a:moveTo>
                    <a:pt x="1" y="6"/>
                  </a:moveTo>
                  <a:cubicBezTo>
                    <a:pt x="1" y="6"/>
                    <a:pt x="1" y="6"/>
                    <a:pt x="1" y="6"/>
                  </a:cubicBezTo>
                  <a:cubicBezTo>
                    <a:pt x="1" y="6"/>
                    <a:pt x="1" y="6"/>
                    <a:pt x="1" y="6"/>
                  </a:cubicBezTo>
                  <a:moveTo>
                    <a:pt x="1" y="5"/>
                  </a:moveTo>
                  <a:cubicBezTo>
                    <a:pt x="1" y="5"/>
                    <a:pt x="1" y="6"/>
                    <a:pt x="1" y="6"/>
                  </a:cubicBezTo>
                  <a:cubicBezTo>
                    <a:pt x="1" y="6"/>
                    <a:pt x="1" y="5"/>
                    <a:pt x="1" y="5"/>
                  </a:cubicBezTo>
                  <a:moveTo>
                    <a:pt x="1" y="5"/>
                  </a:moveTo>
                  <a:cubicBezTo>
                    <a:pt x="1" y="5"/>
                    <a:pt x="1" y="5"/>
                    <a:pt x="1" y="5"/>
                  </a:cubicBezTo>
                  <a:cubicBezTo>
                    <a:pt x="1" y="5"/>
                    <a:pt x="1" y="5"/>
                    <a:pt x="1" y="5"/>
                  </a:cubicBezTo>
                  <a:moveTo>
                    <a:pt x="1" y="4"/>
                  </a:moveTo>
                  <a:cubicBezTo>
                    <a:pt x="1" y="4"/>
                    <a:pt x="1" y="4"/>
                    <a:pt x="1" y="5"/>
                  </a:cubicBezTo>
                  <a:cubicBezTo>
                    <a:pt x="1" y="4"/>
                    <a:pt x="1" y="4"/>
                    <a:pt x="1" y="4"/>
                  </a:cubicBezTo>
                  <a:moveTo>
                    <a:pt x="1" y="4"/>
                  </a:moveTo>
                  <a:cubicBezTo>
                    <a:pt x="1" y="4"/>
                    <a:pt x="1" y="4"/>
                    <a:pt x="1" y="4"/>
                  </a:cubicBezTo>
                  <a:cubicBezTo>
                    <a:pt x="1" y="4"/>
                    <a:pt x="1" y="4"/>
                    <a:pt x="1" y="4"/>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1"/>
                  </a:moveTo>
                  <a:cubicBezTo>
                    <a:pt x="1" y="1"/>
                    <a:pt x="1" y="1"/>
                    <a:pt x="1" y="1"/>
                  </a:cubicBezTo>
                  <a:cubicBezTo>
                    <a:pt x="1" y="1"/>
                    <a:pt x="1" y="1"/>
                    <a:pt x="1" y="1"/>
                  </a:cubicBezTo>
                  <a:moveTo>
                    <a:pt x="1" y="1"/>
                  </a:moveTo>
                  <a:cubicBezTo>
                    <a:pt x="1" y="1"/>
                    <a:pt x="1" y="1"/>
                    <a:pt x="1" y="1"/>
                  </a:cubicBezTo>
                  <a:cubicBezTo>
                    <a:pt x="1" y="1"/>
                    <a:pt x="1" y="1"/>
                    <a:pt x="1" y="1"/>
                  </a:cubicBezTo>
                  <a:moveTo>
                    <a:pt x="1" y="0"/>
                  </a:moveTo>
                  <a:cubicBezTo>
                    <a:pt x="1" y="0"/>
                    <a:pt x="1" y="0"/>
                    <a:pt x="1" y="1"/>
                  </a:cubicBezTo>
                  <a:cubicBezTo>
                    <a:pt x="1" y="0"/>
                    <a:pt x="1" y="0"/>
                    <a:pt x="1" y="0"/>
                  </a:cubicBezTo>
                </a:path>
              </a:pathLst>
            </a:custGeom>
            <a:solidFill>
              <a:srgbClr val="D9E3D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0" name="Freeform 10">
              <a:extLst>
                <a:ext uri="{FF2B5EF4-FFF2-40B4-BE49-F238E27FC236}">
                  <a16:creationId xmlns:a16="http://schemas.microsoft.com/office/drawing/2014/main" id="{0D36634B-C448-E745-B194-B2945ADEC496}"/>
                </a:ext>
              </a:extLst>
            </p:cNvPr>
            <p:cNvSpPr/>
            <p:nvPr/>
          </p:nvSpPr>
          <p:spPr bwMode="auto">
            <a:xfrm>
              <a:off x="8648701" y="4040188"/>
              <a:ext cx="1087438" cy="973138"/>
            </a:xfrm>
            <a:custGeom>
              <a:avLst/>
              <a:gdLst>
                <a:gd name="T0" fmla="*/ 320 w 508"/>
                <a:gd name="T1" fmla="*/ 1 h 454"/>
                <a:gd name="T2" fmla="*/ 290 w 508"/>
                <a:gd name="T3" fmla="*/ 37 h 454"/>
                <a:gd name="T4" fmla="*/ 270 w 508"/>
                <a:gd name="T5" fmla="*/ 30 h 454"/>
                <a:gd name="T6" fmla="*/ 255 w 508"/>
                <a:gd name="T7" fmla="*/ 63 h 454"/>
                <a:gd name="T8" fmla="*/ 269 w 508"/>
                <a:gd name="T9" fmla="*/ 77 h 454"/>
                <a:gd name="T10" fmla="*/ 245 w 508"/>
                <a:gd name="T11" fmla="*/ 89 h 454"/>
                <a:gd name="T12" fmla="*/ 206 w 508"/>
                <a:gd name="T13" fmla="*/ 53 h 454"/>
                <a:gd name="T14" fmla="*/ 191 w 508"/>
                <a:gd name="T15" fmla="*/ 63 h 454"/>
                <a:gd name="T16" fmla="*/ 160 w 508"/>
                <a:gd name="T17" fmla="*/ 34 h 454"/>
                <a:gd name="T18" fmla="*/ 120 w 508"/>
                <a:gd name="T19" fmla="*/ 30 h 454"/>
                <a:gd name="T20" fmla="*/ 85 w 508"/>
                <a:gd name="T21" fmla="*/ 72 h 454"/>
                <a:gd name="T22" fmla="*/ 71 w 508"/>
                <a:gd name="T23" fmla="*/ 62 h 454"/>
                <a:gd name="T24" fmla="*/ 47 w 508"/>
                <a:gd name="T25" fmla="*/ 63 h 454"/>
                <a:gd name="T26" fmla="*/ 43 w 508"/>
                <a:gd name="T27" fmla="*/ 117 h 454"/>
                <a:gd name="T28" fmla="*/ 13 w 508"/>
                <a:gd name="T29" fmla="*/ 134 h 454"/>
                <a:gd name="T30" fmla="*/ 3 w 508"/>
                <a:gd name="T31" fmla="*/ 182 h 454"/>
                <a:gd name="T32" fmla="*/ 38 w 508"/>
                <a:gd name="T33" fmla="*/ 218 h 454"/>
                <a:gd name="T34" fmla="*/ 32 w 508"/>
                <a:gd name="T35" fmla="*/ 242 h 454"/>
                <a:gd name="T36" fmla="*/ 507 w 508"/>
                <a:gd name="T37" fmla="*/ 158 h 454"/>
                <a:gd name="T38" fmla="*/ 507 w 508"/>
                <a:gd name="T39" fmla="*/ 157 h 454"/>
                <a:gd name="T40" fmla="*/ 507 w 508"/>
                <a:gd name="T41" fmla="*/ 154 h 454"/>
                <a:gd name="T42" fmla="*/ 507 w 508"/>
                <a:gd name="T43" fmla="*/ 154 h 454"/>
                <a:gd name="T44" fmla="*/ 507 w 508"/>
                <a:gd name="T45" fmla="*/ 154 h 454"/>
                <a:gd name="T46" fmla="*/ 507 w 508"/>
                <a:gd name="T47" fmla="*/ 153 h 454"/>
                <a:gd name="T48" fmla="*/ 507 w 508"/>
                <a:gd name="T49" fmla="*/ 153 h 454"/>
                <a:gd name="T50" fmla="*/ 507 w 508"/>
                <a:gd name="T51" fmla="*/ 152 h 454"/>
                <a:gd name="T52" fmla="*/ 508 w 508"/>
                <a:gd name="T53" fmla="*/ 152 h 454"/>
                <a:gd name="T54" fmla="*/ 508 w 508"/>
                <a:gd name="T55" fmla="*/ 151 h 454"/>
                <a:gd name="T56" fmla="*/ 508 w 508"/>
                <a:gd name="T57" fmla="*/ 150 h 454"/>
                <a:gd name="T58" fmla="*/ 508 w 508"/>
                <a:gd name="T59" fmla="*/ 150 h 454"/>
                <a:gd name="T60" fmla="*/ 508 w 508"/>
                <a:gd name="T61" fmla="*/ 150 h 454"/>
                <a:gd name="T62" fmla="*/ 508 w 508"/>
                <a:gd name="T63" fmla="*/ 149 h 454"/>
                <a:gd name="T64" fmla="*/ 508 w 508"/>
                <a:gd name="T65" fmla="*/ 149 h 454"/>
                <a:gd name="T66" fmla="*/ 508 w 508"/>
                <a:gd name="T67" fmla="*/ 148 h 454"/>
                <a:gd name="T68" fmla="*/ 508 w 508"/>
                <a:gd name="T69" fmla="*/ 148 h 454"/>
                <a:gd name="T70" fmla="*/ 508 w 508"/>
                <a:gd name="T71" fmla="*/ 147 h 454"/>
                <a:gd name="T72" fmla="*/ 508 w 508"/>
                <a:gd name="T73" fmla="*/ 147 h 454"/>
                <a:gd name="T74" fmla="*/ 508 w 508"/>
                <a:gd name="T75" fmla="*/ 146 h 454"/>
                <a:gd name="T76" fmla="*/ 508 w 508"/>
                <a:gd name="T77" fmla="*/ 145 h 454"/>
                <a:gd name="T78" fmla="*/ 508 w 508"/>
                <a:gd name="T79" fmla="*/ 145 h 454"/>
                <a:gd name="T80" fmla="*/ 508 w 508"/>
                <a:gd name="T81" fmla="*/ 144 h 454"/>
                <a:gd name="T82" fmla="*/ 508 w 508"/>
                <a:gd name="T83" fmla="*/ 144 h 454"/>
                <a:gd name="T84" fmla="*/ 508 w 508"/>
                <a:gd name="T85" fmla="*/ 143 h 454"/>
                <a:gd name="T86" fmla="*/ 508 w 508"/>
                <a:gd name="T87" fmla="*/ 143 h 454"/>
                <a:gd name="T88" fmla="*/ 508 w 508"/>
                <a:gd name="T89" fmla="*/ 143 h 454"/>
                <a:gd name="T90" fmla="*/ 508 w 508"/>
                <a:gd name="T91" fmla="*/ 142 h 454"/>
                <a:gd name="T92" fmla="*/ 507 w 508"/>
                <a:gd name="T93" fmla="*/ 130 h 454"/>
                <a:gd name="T94" fmla="*/ 399 w 508"/>
                <a:gd name="T95" fmla="*/ 25 h 454"/>
                <a:gd name="T96" fmla="*/ 368 w 508"/>
                <a:gd name="T97" fmla="*/ 7 h 454"/>
                <a:gd name="T98" fmla="*/ 325 w 508"/>
                <a:gd name="T99" fmla="*/ 0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08" h="454">
                  <a:moveTo>
                    <a:pt x="325" y="0"/>
                  </a:moveTo>
                  <a:cubicBezTo>
                    <a:pt x="324" y="0"/>
                    <a:pt x="322" y="1"/>
                    <a:pt x="320" y="1"/>
                  </a:cubicBezTo>
                  <a:cubicBezTo>
                    <a:pt x="298" y="7"/>
                    <a:pt x="295" y="5"/>
                    <a:pt x="301" y="28"/>
                  </a:cubicBezTo>
                  <a:cubicBezTo>
                    <a:pt x="303" y="35"/>
                    <a:pt x="297" y="37"/>
                    <a:pt x="290" y="37"/>
                  </a:cubicBezTo>
                  <a:cubicBezTo>
                    <a:pt x="286" y="37"/>
                    <a:pt x="282" y="36"/>
                    <a:pt x="279" y="35"/>
                  </a:cubicBezTo>
                  <a:cubicBezTo>
                    <a:pt x="275" y="33"/>
                    <a:pt x="273" y="30"/>
                    <a:pt x="270" y="30"/>
                  </a:cubicBezTo>
                  <a:cubicBezTo>
                    <a:pt x="268" y="30"/>
                    <a:pt x="267" y="31"/>
                    <a:pt x="265" y="34"/>
                  </a:cubicBezTo>
                  <a:cubicBezTo>
                    <a:pt x="262" y="40"/>
                    <a:pt x="246" y="58"/>
                    <a:pt x="255" y="63"/>
                  </a:cubicBezTo>
                  <a:cubicBezTo>
                    <a:pt x="256" y="66"/>
                    <a:pt x="260" y="68"/>
                    <a:pt x="262" y="70"/>
                  </a:cubicBezTo>
                  <a:cubicBezTo>
                    <a:pt x="263" y="73"/>
                    <a:pt x="268" y="74"/>
                    <a:pt x="269" y="77"/>
                  </a:cubicBezTo>
                  <a:cubicBezTo>
                    <a:pt x="274" y="86"/>
                    <a:pt x="263" y="92"/>
                    <a:pt x="254" y="92"/>
                  </a:cubicBezTo>
                  <a:cubicBezTo>
                    <a:pt x="251" y="92"/>
                    <a:pt x="247" y="91"/>
                    <a:pt x="245" y="89"/>
                  </a:cubicBezTo>
                  <a:cubicBezTo>
                    <a:pt x="235" y="79"/>
                    <a:pt x="225" y="66"/>
                    <a:pt x="214" y="58"/>
                  </a:cubicBezTo>
                  <a:cubicBezTo>
                    <a:pt x="211" y="55"/>
                    <a:pt x="208" y="53"/>
                    <a:pt x="206" y="53"/>
                  </a:cubicBezTo>
                  <a:cubicBezTo>
                    <a:pt x="203" y="53"/>
                    <a:pt x="201" y="56"/>
                    <a:pt x="199" y="58"/>
                  </a:cubicBezTo>
                  <a:cubicBezTo>
                    <a:pt x="197" y="60"/>
                    <a:pt x="195" y="63"/>
                    <a:pt x="191" y="63"/>
                  </a:cubicBezTo>
                  <a:cubicBezTo>
                    <a:pt x="190" y="63"/>
                    <a:pt x="189" y="63"/>
                    <a:pt x="188" y="62"/>
                  </a:cubicBezTo>
                  <a:cubicBezTo>
                    <a:pt x="185" y="55"/>
                    <a:pt x="167" y="37"/>
                    <a:pt x="160" y="34"/>
                  </a:cubicBezTo>
                  <a:cubicBezTo>
                    <a:pt x="158" y="29"/>
                    <a:pt x="151" y="28"/>
                    <a:pt x="143" y="28"/>
                  </a:cubicBezTo>
                  <a:cubicBezTo>
                    <a:pt x="134" y="28"/>
                    <a:pt x="124" y="30"/>
                    <a:pt x="120" y="30"/>
                  </a:cubicBezTo>
                  <a:cubicBezTo>
                    <a:pt x="100" y="30"/>
                    <a:pt x="107" y="46"/>
                    <a:pt x="107" y="63"/>
                  </a:cubicBezTo>
                  <a:cubicBezTo>
                    <a:pt x="107" y="65"/>
                    <a:pt x="93" y="72"/>
                    <a:pt x="85" y="72"/>
                  </a:cubicBezTo>
                  <a:cubicBezTo>
                    <a:pt x="82" y="72"/>
                    <a:pt x="80" y="71"/>
                    <a:pt x="79" y="70"/>
                  </a:cubicBezTo>
                  <a:cubicBezTo>
                    <a:pt x="76" y="69"/>
                    <a:pt x="73" y="64"/>
                    <a:pt x="71" y="62"/>
                  </a:cubicBezTo>
                  <a:cubicBezTo>
                    <a:pt x="65" y="57"/>
                    <a:pt x="62" y="54"/>
                    <a:pt x="59" y="54"/>
                  </a:cubicBezTo>
                  <a:cubicBezTo>
                    <a:pt x="56" y="54"/>
                    <a:pt x="53" y="56"/>
                    <a:pt x="47" y="63"/>
                  </a:cubicBezTo>
                  <a:cubicBezTo>
                    <a:pt x="31" y="78"/>
                    <a:pt x="20" y="81"/>
                    <a:pt x="34" y="97"/>
                  </a:cubicBezTo>
                  <a:cubicBezTo>
                    <a:pt x="43" y="104"/>
                    <a:pt x="48" y="107"/>
                    <a:pt x="43" y="117"/>
                  </a:cubicBezTo>
                  <a:cubicBezTo>
                    <a:pt x="36" y="133"/>
                    <a:pt x="40" y="134"/>
                    <a:pt x="24" y="134"/>
                  </a:cubicBezTo>
                  <a:cubicBezTo>
                    <a:pt x="23" y="134"/>
                    <a:pt x="18" y="134"/>
                    <a:pt x="13" y="134"/>
                  </a:cubicBezTo>
                  <a:cubicBezTo>
                    <a:pt x="8" y="134"/>
                    <a:pt x="3" y="134"/>
                    <a:pt x="3" y="137"/>
                  </a:cubicBezTo>
                  <a:cubicBezTo>
                    <a:pt x="0" y="141"/>
                    <a:pt x="1" y="177"/>
                    <a:pt x="3" y="182"/>
                  </a:cubicBezTo>
                  <a:cubicBezTo>
                    <a:pt x="3" y="187"/>
                    <a:pt x="27" y="210"/>
                    <a:pt x="32" y="212"/>
                  </a:cubicBezTo>
                  <a:cubicBezTo>
                    <a:pt x="33" y="214"/>
                    <a:pt x="37" y="217"/>
                    <a:pt x="38" y="218"/>
                  </a:cubicBezTo>
                  <a:cubicBezTo>
                    <a:pt x="38" y="223"/>
                    <a:pt x="24" y="227"/>
                    <a:pt x="24" y="233"/>
                  </a:cubicBezTo>
                  <a:cubicBezTo>
                    <a:pt x="24" y="236"/>
                    <a:pt x="30" y="240"/>
                    <a:pt x="32" y="242"/>
                  </a:cubicBezTo>
                  <a:cubicBezTo>
                    <a:pt x="36" y="248"/>
                    <a:pt x="146" y="357"/>
                    <a:pt x="243" y="454"/>
                  </a:cubicBezTo>
                  <a:cubicBezTo>
                    <a:pt x="388" y="430"/>
                    <a:pt x="500" y="308"/>
                    <a:pt x="507" y="158"/>
                  </a:cubicBezTo>
                  <a:cubicBezTo>
                    <a:pt x="507" y="158"/>
                    <a:pt x="507" y="158"/>
                    <a:pt x="507" y="158"/>
                  </a:cubicBezTo>
                  <a:cubicBezTo>
                    <a:pt x="507" y="157"/>
                    <a:pt x="507" y="157"/>
                    <a:pt x="507" y="157"/>
                  </a:cubicBezTo>
                  <a:cubicBezTo>
                    <a:pt x="507" y="157"/>
                    <a:pt x="507" y="157"/>
                    <a:pt x="507" y="157"/>
                  </a:cubicBezTo>
                  <a:cubicBezTo>
                    <a:pt x="507" y="156"/>
                    <a:pt x="507" y="155"/>
                    <a:pt x="507" y="154"/>
                  </a:cubicBezTo>
                  <a:cubicBezTo>
                    <a:pt x="507" y="154"/>
                    <a:pt x="507" y="154"/>
                    <a:pt x="507" y="154"/>
                  </a:cubicBezTo>
                  <a:cubicBezTo>
                    <a:pt x="507" y="154"/>
                    <a:pt x="507" y="154"/>
                    <a:pt x="507" y="154"/>
                  </a:cubicBezTo>
                  <a:cubicBezTo>
                    <a:pt x="507" y="154"/>
                    <a:pt x="507" y="154"/>
                    <a:pt x="507" y="154"/>
                  </a:cubicBezTo>
                  <a:cubicBezTo>
                    <a:pt x="507" y="154"/>
                    <a:pt x="507" y="154"/>
                    <a:pt x="507" y="154"/>
                  </a:cubicBezTo>
                  <a:cubicBezTo>
                    <a:pt x="507" y="154"/>
                    <a:pt x="507" y="153"/>
                    <a:pt x="507" y="153"/>
                  </a:cubicBezTo>
                  <a:cubicBezTo>
                    <a:pt x="507" y="153"/>
                    <a:pt x="507" y="153"/>
                    <a:pt x="507" y="153"/>
                  </a:cubicBezTo>
                  <a:cubicBezTo>
                    <a:pt x="507" y="153"/>
                    <a:pt x="507" y="153"/>
                    <a:pt x="507" y="153"/>
                  </a:cubicBezTo>
                  <a:cubicBezTo>
                    <a:pt x="507" y="153"/>
                    <a:pt x="507" y="153"/>
                    <a:pt x="507" y="153"/>
                  </a:cubicBezTo>
                  <a:cubicBezTo>
                    <a:pt x="507" y="153"/>
                    <a:pt x="507" y="153"/>
                    <a:pt x="507" y="152"/>
                  </a:cubicBezTo>
                  <a:cubicBezTo>
                    <a:pt x="507" y="152"/>
                    <a:pt x="507" y="152"/>
                    <a:pt x="507" y="152"/>
                  </a:cubicBezTo>
                  <a:cubicBezTo>
                    <a:pt x="508" y="152"/>
                    <a:pt x="508" y="152"/>
                    <a:pt x="508" y="152"/>
                  </a:cubicBezTo>
                  <a:cubicBezTo>
                    <a:pt x="508" y="152"/>
                    <a:pt x="508" y="152"/>
                    <a:pt x="508" y="152"/>
                  </a:cubicBezTo>
                  <a:cubicBezTo>
                    <a:pt x="508" y="152"/>
                    <a:pt x="508" y="152"/>
                    <a:pt x="508" y="152"/>
                  </a:cubicBezTo>
                  <a:cubicBezTo>
                    <a:pt x="508" y="151"/>
                    <a:pt x="508" y="151"/>
                    <a:pt x="508" y="151"/>
                  </a:cubicBezTo>
                  <a:cubicBezTo>
                    <a:pt x="508" y="151"/>
                    <a:pt x="508" y="151"/>
                    <a:pt x="508" y="151"/>
                  </a:cubicBezTo>
                  <a:cubicBezTo>
                    <a:pt x="508" y="151"/>
                    <a:pt x="508" y="151"/>
                    <a:pt x="508" y="150"/>
                  </a:cubicBezTo>
                  <a:cubicBezTo>
                    <a:pt x="508" y="150"/>
                    <a:pt x="508" y="150"/>
                    <a:pt x="508" y="150"/>
                  </a:cubicBezTo>
                  <a:cubicBezTo>
                    <a:pt x="508" y="150"/>
                    <a:pt x="508" y="150"/>
                    <a:pt x="508" y="150"/>
                  </a:cubicBezTo>
                  <a:cubicBezTo>
                    <a:pt x="508" y="150"/>
                    <a:pt x="508" y="150"/>
                    <a:pt x="508" y="150"/>
                  </a:cubicBezTo>
                  <a:cubicBezTo>
                    <a:pt x="508" y="150"/>
                    <a:pt x="508" y="150"/>
                    <a:pt x="508" y="150"/>
                  </a:cubicBezTo>
                  <a:cubicBezTo>
                    <a:pt x="508" y="149"/>
                    <a:pt x="508" y="149"/>
                    <a:pt x="508" y="149"/>
                  </a:cubicBezTo>
                  <a:cubicBezTo>
                    <a:pt x="508" y="149"/>
                    <a:pt x="508" y="149"/>
                    <a:pt x="508" y="149"/>
                  </a:cubicBezTo>
                  <a:cubicBezTo>
                    <a:pt x="508" y="149"/>
                    <a:pt x="508" y="149"/>
                    <a:pt x="508" y="149"/>
                  </a:cubicBezTo>
                  <a:cubicBezTo>
                    <a:pt x="508" y="149"/>
                    <a:pt x="508" y="149"/>
                    <a:pt x="508" y="149"/>
                  </a:cubicBezTo>
                  <a:cubicBezTo>
                    <a:pt x="508" y="148"/>
                    <a:pt x="508" y="148"/>
                    <a:pt x="508" y="148"/>
                  </a:cubicBezTo>
                  <a:cubicBezTo>
                    <a:pt x="508" y="148"/>
                    <a:pt x="508" y="148"/>
                    <a:pt x="508" y="148"/>
                  </a:cubicBezTo>
                  <a:cubicBezTo>
                    <a:pt x="508" y="148"/>
                    <a:pt x="508" y="148"/>
                    <a:pt x="508" y="148"/>
                  </a:cubicBezTo>
                  <a:cubicBezTo>
                    <a:pt x="508" y="148"/>
                    <a:pt x="508" y="148"/>
                    <a:pt x="508" y="148"/>
                  </a:cubicBezTo>
                  <a:cubicBezTo>
                    <a:pt x="508" y="148"/>
                    <a:pt x="508" y="147"/>
                    <a:pt x="508" y="147"/>
                  </a:cubicBezTo>
                  <a:cubicBezTo>
                    <a:pt x="508" y="147"/>
                    <a:pt x="508" y="147"/>
                    <a:pt x="508" y="147"/>
                  </a:cubicBezTo>
                  <a:cubicBezTo>
                    <a:pt x="508" y="147"/>
                    <a:pt x="508" y="147"/>
                    <a:pt x="508" y="147"/>
                  </a:cubicBezTo>
                  <a:cubicBezTo>
                    <a:pt x="508" y="147"/>
                    <a:pt x="508" y="147"/>
                    <a:pt x="508" y="147"/>
                  </a:cubicBezTo>
                  <a:cubicBezTo>
                    <a:pt x="508" y="146"/>
                    <a:pt x="508" y="146"/>
                    <a:pt x="508" y="146"/>
                  </a:cubicBezTo>
                  <a:cubicBezTo>
                    <a:pt x="508" y="146"/>
                    <a:pt x="508" y="146"/>
                    <a:pt x="508" y="146"/>
                  </a:cubicBezTo>
                  <a:cubicBezTo>
                    <a:pt x="508" y="146"/>
                    <a:pt x="508" y="146"/>
                    <a:pt x="508" y="146"/>
                  </a:cubicBezTo>
                  <a:cubicBezTo>
                    <a:pt x="508" y="146"/>
                    <a:pt x="508" y="146"/>
                    <a:pt x="508" y="145"/>
                  </a:cubicBezTo>
                  <a:cubicBezTo>
                    <a:pt x="508" y="145"/>
                    <a:pt x="508" y="145"/>
                    <a:pt x="508" y="145"/>
                  </a:cubicBezTo>
                  <a:cubicBezTo>
                    <a:pt x="508" y="145"/>
                    <a:pt x="508" y="145"/>
                    <a:pt x="508" y="145"/>
                  </a:cubicBezTo>
                  <a:cubicBezTo>
                    <a:pt x="508" y="145"/>
                    <a:pt x="508" y="145"/>
                    <a:pt x="508" y="145"/>
                  </a:cubicBezTo>
                  <a:cubicBezTo>
                    <a:pt x="508" y="145"/>
                    <a:pt x="508" y="145"/>
                    <a:pt x="508" y="144"/>
                  </a:cubicBezTo>
                  <a:cubicBezTo>
                    <a:pt x="508" y="144"/>
                    <a:pt x="508" y="144"/>
                    <a:pt x="508" y="144"/>
                  </a:cubicBezTo>
                  <a:cubicBezTo>
                    <a:pt x="508" y="144"/>
                    <a:pt x="508" y="144"/>
                    <a:pt x="508" y="144"/>
                  </a:cubicBezTo>
                  <a:cubicBezTo>
                    <a:pt x="508" y="144"/>
                    <a:pt x="508" y="144"/>
                    <a:pt x="508" y="144"/>
                  </a:cubicBezTo>
                  <a:cubicBezTo>
                    <a:pt x="508" y="144"/>
                    <a:pt x="508" y="144"/>
                    <a:pt x="508" y="143"/>
                  </a:cubicBezTo>
                  <a:cubicBezTo>
                    <a:pt x="508" y="143"/>
                    <a:pt x="508" y="143"/>
                    <a:pt x="508" y="143"/>
                  </a:cubicBezTo>
                  <a:cubicBezTo>
                    <a:pt x="508" y="143"/>
                    <a:pt x="508" y="143"/>
                    <a:pt x="508" y="143"/>
                  </a:cubicBezTo>
                  <a:cubicBezTo>
                    <a:pt x="508" y="143"/>
                    <a:pt x="508" y="143"/>
                    <a:pt x="508" y="143"/>
                  </a:cubicBezTo>
                  <a:cubicBezTo>
                    <a:pt x="508" y="143"/>
                    <a:pt x="508" y="143"/>
                    <a:pt x="508" y="143"/>
                  </a:cubicBezTo>
                  <a:cubicBezTo>
                    <a:pt x="508" y="142"/>
                    <a:pt x="508" y="142"/>
                    <a:pt x="508" y="142"/>
                  </a:cubicBezTo>
                  <a:cubicBezTo>
                    <a:pt x="508" y="142"/>
                    <a:pt x="508" y="142"/>
                    <a:pt x="508" y="142"/>
                  </a:cubicBezTo>
                  <a:cubicBezTo>
                    <a:pt x="508" y="142"/>
                    <a:pt x="508" y="142"/>
                    <a:pt x="508" y="142"/>
                  </a:cubicBezTo>
                  <a:cubicBezTo>
                    <a:pt x="508" y="138"/>
                    <a:pt x="508" y="134"/>
                    <a:pt x="507" y="130"/>
                  </a:cubicBezTo>
                  <a:cubicBezTo>
                    <a:pt x="459" y="82"/>
                    <a:pt x="421" y="44"/>
                    <a:pt x="414" y="40"/>
                  </a:cubicBezTo>
                  <a:cubicBezTo>
                    <a:pt x="410" y="36"/>
                    <a:pt x="404" y="28"/>
                    <a:pt x="399" y="25"/>
                  </a:cubicBezTo>
                  <a:cubicBezTo>
                    <a:pt x="395" y="21"/>
                    <a:pt x="392" y="19"/>
                    <a:pt x="387" y="16"/>
                  </a:cubicBezTo>
                  <a:cubicBezTo>
                    <a:pt x="377" y="10"/>
                    <a:pt x="372" y="7"/>
                    <a:pt x="368" y="7"/>
                  </a:cubicBezTo>
                  <a:cubicBezTo>
                    <a:pt x="363" y="7"/>
                    <a:pt x="360" y="11"/>
                    <a:pt x="353" y="23"/>
                  </a:cubicBezTo>
                  <a:cubicBezTo>
                    <a:pt x="340" y="19"/>
                    <a:pt x="339" y="0"/>
                    <a:pt x="325"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1" name="Freeform 11">
              <a:extLst>
                <a:ext uri="{FF2B5EF4-FFF2-40B4-BE49-F238E27FC236}">
                  <a16:creationId xmlns:a16="http://schemas.microsoft.com/office/drawing/2014/main" id="{8EDD4A89-2392-0F4E-A457-5563A3D6E8A6}"/>
                </a:ext>
              </a:extLst>
            </p:cNvPr>
            <p:cNvSpPr>
              <a:spLocks noEditPoints="1"/>
            </p:cNvSpPr>
            <p:nvPr/>
          </p:nvSpPr>
          <p:spPr bwMode="auto">
            <a:xfrm>
              <a:off x="8655051" y="4105275"/>
              <a:ext cx="554038" cy="554038"/>
            </a:xfrm>
            <a:custGeom>
              <a:avLst/>
              <a:gdLst>
                <a:gd name="T0" fmla="*/ 225 w 259"/>
                <a:gd name="T1" fmla="*/ 104 h 259"/>
                <a:gd name="T2" fmla="*/ 237 w 259"/>
                <a:gd name="T3" fmla="*/ 58 h 259"/>
                <a:gd name="T4" fmla="*/ 237 w 259"/>
                <a:gd name="T5" fmla="*/ 54 h 259"/>
                <a:gd name="T6" fmla="*/ 202 w 259"/>
                <a:gd name="T7" fmla="*/ 22 h 259"/>
                <a:gd name="T8" fmla="*/ 155 w 259"/>
                <a:gd name="T9" fmla="*/ 34 h 259"/>
                <a:gd name="T10" fmla="*/ 152 w 259"/>
                <a:gd name="T11" fmla="*/ 0 h 259"/>
                <a:gd name="T12" fmla="*/ 104 w 259"/>
                <a:gd name="T13" fmla="*/ 2 h 259"/>
                <a:gd name="T14" fmla="*/ 79 w 259"/>
                <a:gd name="T15" fmla="*/ 44 h 259"/>
                <a:gd name="T16" fmla="*/ 56 w 259"/>
                <a:gd name="T17" fmla="*/ 21 h 259"/>
                <a:gd name="T18" fmla="*/ 54 w 259"/>
                <a:gd name="T19" fmla="*/ 22 h 259"/>
                <a:gd name="T20" fmla="*/ 21 w 259"/>
                <a:gd name="T21" fmla="*/ 56 h 259"/>
                <a:gd name="T22" fmla="*/ 44 w 259"/>
                <a:gd name="T23" fmla="*/ 79 h 259"/>
                <a:gd name="T24" fmla="*/ 3 w 259"/>
                <a:gd name="T25" fmla="*/ 104 h 259"/>
                <a:gd name="T26" fmla="*/ 0 w 259"/>
                <a:gd name="T27" fmla="*/ 152 h 259"/>
                <a:gd name="T28" fmla="*/ 34 w 259"/>
                <a:gd name="T29" fmla="*/ 155 h 259"/>
                <a:gd name="T30" fmla="*/ 22 w 259"/>
                <a:gd name="T31" fmla="*/ 201 h 259"/>
                <a:gd name="T32" fmla="*/ 22 w 259"/>
                <a:gd name="T33" fmla="*/ 205 h 259"/>
                <a:gd name="T34" fmla="*/ 56 w 259"/>
                <a:gd name="T35" fmla="*/ 238 h 259"/>
                <a:gd name="T36" fmla="*/ 79 w 259"/>
                <a:gd name="T37" fmla="*/ 215 h 259"/>
                <a:gd name="T38" fmla="*/ 104 w 259"/>
                <a:gd name="T39" fmla="*/ 256 h 259"/>
                <a:gd name="T40" fmla="*/ 152 w 259"/>
                <a:gd name="T41" fmla="*/ 259 h 259"/>
                <a:gd name="T42" fmla="*/ 155 w 259"/>
                <a:gd name="T43" fmla="*/ 225 h 259"/>
                <a:gd name="T44" fmla="*/ 201 w 259"/>
                <a:gd name="T45" fmla="*/ 237 h 259"/>
                <a:gd name="T46" fmla="*/ 237 w 259"/>
                <a:gd name="T47" fmla="*/ 205 h 259"/>
                <a:gd name="T48" fmla="*/ 237 w 259"/>
                <a:gd name="T49" fmla="*/ 201 h 259"/>
                <a:gd name="T50" fmla="*/ 225 w 259"/>
                <a:gd name="T51" fmla="*/ 155 h 259"/>
                <a:gd name="T52" fmla="*/ 259 w 259"/>
                <a:gd name="T53" fmla="*/ 152 h 259"/>
                <a:gd name="T54" fmla="*/ 256 w 259"/>
                <a:gd name="T55" fmla="*/ 104 h 259"/>
                <a:gd name="T56" fmla="*/ 137 w 259"/>
                <a:gd name="T57" fmla="*/ 176 h 259"/>
                <a:gd name="T58" fmla="*/ 83 w 259"/>
                <a:gd name="T59" fmla="*/ 122 h 259"/>
                <a:gd name="T60" fmla="*/ 129 w 259"/>
                <a:gd name="T61" fmla="*/ 82 h 259"/>
                <a:gd name="T62" fmla="*/ 176 w 259"/>
                <a:gd name="T63" fmla="*/ 138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59" h="259">
                  <a:moveTo>
                    <a:pt x="256" y="104"/>
                  </a:moveTo>
                  <a:cubicBezTo>
                    <a:pt x="225" y="104"/>
                    <a:pt x="225" y="104"/>
                    <a:pt x="225" y="104"/>
                  </a:cubicBezTo>
                  <a:cubicBezTo>
                    <a:pt x="223" y="96"/>
                    <a:pt x="220" y="87"/>
                    <a:pt x="215" y="80"/>
                  </a:cubicBezTo>
                  <a:cubicBezTo>
                    <a:pt x="237" y="58"/>
                    <a:pt x="237" y="58"/>
                    <a:pt x="237" y="58"/>
                  </a:cubicBezTo>
                  <a:cubicBezTo>
                    <a:pt x="238" y="57"/>
                    <a:pt x="238" y="57"/>
                    <a:pt x="238" y="56"/>
                  </a:cubicBezTo>
                  <a:cubicBezTo>
                    <a:pt x="238" y="55"/>
                    <a:pt x="238" y="55"/>
                    <a:pt x="237" y="54"/>
                  </a:cubicBezTo>
                  <a:cubicBezTo>
                    <a:pt x="205" y="22"/>
                    <a:pt x="205" y="22"/>
                    <a:pt x="205" y="22"/>
                  </a:cubicBezTo>
                  <a:cubicBezTo>
                    <a:pt x="204" y="21"/>
                    <a:pt x="202" y="21"/>
                    <a:pt x="202" y="22"/>
                  </a:cubicBezTo>
                  <a:cubicBezTo>
                    <a:pt x="179" y="44"/>
                    <a:pt x="179" y="44"/>
                    <a:pt x="179" y="44"/>
                  </a:cubicBezTo>
                  <a:cubicBezTo>
                    <a:pt x="172" y="39"/>
                    <a:pt x="163" y="36"/>
                    <a:pt x="155" y="34"/>
                  </a:cubicBezTo>
                  <a:cubicBezTo>
                    <a:pt x="155" y="2"/>
                    <a:pt x="155" y="2"/>
                    <a:pt x="155" y="2"/>
                  </a:cubicBezTo>
                  <a:cubicBezTo>
                    <a:pt x="155" y="1"/>
                    <a:pt x="154" y="0"/>
                    <a:pt x="152" y="0"/>
                  </a:cubicBezTo>
                  <a:cubicBezTo>
                    <a:pt x="106" y="0"/>
                    <a:pt x="106" y="0"/>
                    <a:pt x="106" y="0"/>
                  </a:cubicBezTo>
                  <a:cubicBezTo>
                    <a:pt x="105" y="0"/>
                    <a:pt x="104" y="1"/>
                    <a:pt x="104" y="2"/>
                  </a:cubicBezTo>
                  <a:cubicBezTo>
                    <a:pt x="104" y="34"/>
                    <a:pt x="104" y="34"/>
                    <a:pt x="104" y="34"/>
                  </a:cubicBezTo>
                  <a:cubicBezTo>
                    <a:pt x="95" y="36"/>
                    <a:pt x="87" y="39"/>
                    <a:pt x="79" y="44"/>
                  </a:cubicBezTo>
                  <a:cubicBezTo>
                    <a:pt x="58" y="22"/>
                    <a:pt x="58" y="22"/>
                    <a:pt x="58" y="22"/>
                  </a:cubicBezTo>
                  <a:cubicBezTo>
                    <a:pt x="57" y="22"/>
                    <a:pt x="57" y="21"/>
                    <a:pt x="56" y="21"/>
                  </a:cubicBezTo>
                  <a:cubicBezTo>
                    <a:pt x="56" y="21"/>
                    <a:pt x="56" y="21"/>
                    <a:pt x="56" y="21"/>
                  </a:cubicBezTo>
                  <a:cubicBezTo>
                    <a:pt x="55" y="21"/>
                    <a:pt x="55" y="22"/>
                    <a:pt x="54" y="22"/>
                  </a:cubicBezTo>
                  <a:cubicBezTo>
                    <a:pt x="22" y="54"/>
                    <a:pt x="22" y="54"/>
                    <a:pt x="22" y="54"/>
                  </a:cubicBezTo>
                  <a:cubicBezTo>
                    <a:pt x="22" y="55"/>
                    <a:pt x="21" y="55"/>
                    <a:pt x="21" y="56"/>
                  </a:cubicBezTo>
                  <a:cubicBezTo>
                    <a:pt x="21" y="57"/>
                    <a:pt x="22" y="57"/>
                    <a:pt x="22" y="58"/>
                  </a:cubicBezTo>
                  <a:cubicBezTo>
                    <a:pt x="44" y="79"/>
                    <a:pt x="44" y="79"/>
                    <a:pt x="44" y="79"/>
                  </a:cubicBezTo>
                  <a:cubicBezTo>
                    <a:pt x="39" y="87"/>
                    <a:pt x="36" y="95"/>
                    <a:pt x="34" y="104"/>
                  </a:cubicBezTo>
                  <a:cubicBezTo>
                    <a:pt x="3" y="104"/>
                    <a:pt x="3" y="104"/>
                    <a:pt x="3" y="104"/>
                  </a:cubicBezTo>
                  <a:cubicBezTo>
                    <a:pt x="1" y="104"/>
                    <a:pt x="0" y="105"/>
                    <a:pt x="0" y="107"/>
                  </a:cubicBezTo>
                  <a:cubicBezTo>
                    <a:pt x="0" y="152"/>
                    <a:pt x="0" y="152"/>
                    <a:pt x="0" y="152"/>
                  </a:cubicBezTo>
                  <a:cubicBezTo>
                    <a:pt x="0" y="154"/>
                    <a:pt x="1" y="155"/>
                    <a:pt x="3" y="155"/>
                  </a:cubicBezTo>
                  <a:cubicBezTo>
                    <a:pt x="34" y="155"/>
                    <a:pt x="34" y="155"/>
                    <a:pt x="34" y="155"/>
                  </a:cubicBezTo>
                  <a:cubicBezTo>
                    <a:pt x="36" y="164"/>
                    <a:pt x="40" y="172"/>
                    <a:pt x="44" y="180"/>
                  </a:cubicBezTo>
                  <a:cubicBezTo>
                    <a:pt x="22" y="201"/>
                    <a:pt x="22" y="201"/>
                    <a:pt x="22" y="201"/>
                  </a:cubicBezTo>
                  <a:cubicBezTo>
                    <a:pt x="22" y="202"/>
                    <a:pt x="21" y="202"/>
                    <a:pt x="21" y="203"/>
                  </a:cubicBezTo>
                  <a:cubicBezTo>
                    <a:pt x="21" y="204"/>
                    <a:pt x="22" y="204"/>
                    <a:pt x="22" y="205"/>
                  </a:cubicBezTo>
                  <a:cubicBezTo>
                    <a:pt x="54" y="237"/>
                    <a:pt x="54" y="237"/>
                    <a:pt x="54" y="237"/>
                  </a:cubicBezTo>
                  <a:cubicBezTo>
                    <a:pt x="55" y="237"/>
                    <a:pt x="56" y="238"/>
                    <a:pt x="56" y="238"/>
                  </a:cubicBezTo>
                  <a:cubicBezTo>
                    <a:pt x="57" y="238"/>
                    <a:pt x="57" y="237"/>
                    <a:pt x="58" y="237"/>
                  </a:cubicBezTo>
                  <a:cubicBezTo>
                    <a:pt x="79" y="215"/>
                    <a:pt x="79" y="215"/>
                    <a:pt x="79" y="215"/>
                  </a:cubicBezTo>
                  <a:cubicBezTo>
                    <a:pt x="87" y="219"/>
                    <a:pt x="95" y="223"/>
                    <a:pt x="104" y="225"/>
                  </a:cubicBezTo>
                  <a:cubicBezTo>
                    <a:pt x="104" y="256"/>
                    <a:pt x="104" y="256"/>
                    <a:pt x="104" y="256"/>
                  </a:cubicBezTo>
                  <a:cubicBezTo>
                    <a:pt x="104" y="258"/>
                    <a:pt x="105" y="259"/>
                    <a:pt x="106" y="259"/>
                  </a:cubicBezTo>
                  <a:cubicBezTo>
                    <a:pt x="152" y="259"/>
                    <a:pt x="152" y="259"/>
                    <a:pt x="152" y="259"/>
                  </a:cubicBezTo>
                  <a:cubicBezTo>
                    <a:pt x="154" y="259"/>
                    <a:pt x="155" y="258"/>
                    <a:pt x="155" y="256"/>
                  </a:cubicBezTo>
                  <a:cubicBezTo>
                    <a:pt x="155" y="225"/>
                    <a:pt x="155" y="225"/>
                    <a:pt x="155" y="225"/>
                  </a:cubicBezTo>
                  <a:cubicBezTo>
                    <a:pt x="163" y="223"/>
                    <a:pt x="172" y="220"/>
                    <a:pt x="179" y="215"/>
                  </a:cubicBezTo>
                  <a:cubicBezTo>
                    <a:pt x="201" y="237"/>
                    <a:pt x="201" y="237"/>
                    <a:pt x="201" y="237"/>
                  </a:cubicBezTo>
                  <a:cubicBezTo>
                    <a:pt x="202" y="238"/>
                    <a:pt x="204" y="238"/>
                    <a:pt x="205" y="237"/>
                  </a:cubicBezTo>
                  <a:cubicBezTo>
                    <a:pt x="237" y="205"/>
                    <a:pt x="237" y="205"/>
                    <a:pt x="237" y="205"/>
                  </a:cubicBezTo>
                  <a:cubicBezTo>
                    <a:pt x="238" y="204"/>
                    <a:pt x="238" y="204"/>
                    <a:pt x="238" y="203"/>
                  </a:cubicBezTo>
                  <a:cubicBezTo>
                    <a:pt x="238" y="202"/>
                    <a:pt x="238" y="202"/>
                    <a:pt x="237" y="201"/>
                  </a:cubicBezTo>
                  <a:cubicBezTo>
                    <a:pt x="215" y="179"/>
                    <a:pt x="215" y="179"/>
                    <a:pt x="215" y="179"/>
                  </a:cubicBezTo>
                  <a:cubicBezTo>
                    <a:pt x="219" y="172"/>
                    <a:pt x="223" y="164"/>
                    <a:pt x="225" y="155"/>
                  </a:cubicBezTo>
                  <a:cubicBezTo>
                    <a:pt x="256" y="155"/>
                    <a:pt x="256" y="155"/>
                    <a:pt x="256" y="155"/>
                  </a:cubicBezTo>
                  <a:cubicBezTo>
                    <a:pt x="258" y="155"/>
                    <a:pt x="259" y="154"/>
                    <a:pt x="259" y="152"/>
                  </a:cubicBezTo>
                  <a:cubicBezTo>
                    <a:pt x="259" y="107"/>
                    <a:pt x="259" y="107"/>
                    <a:pt x="259" y="107"/>
                  </a:cubicBezTo>
                  <a:cubicBezTo>
                    <a:pt x="259" y="105"/>
                    <a:pt x="258" y="104"/>
                    <a:pt x="256" y="104"/>
                  </a:cubicBezTo>
                  <a:close/>
                  <a:moveTo>
                    <a:pt x="176" y="138"/>
                  </a:moveTo>
                  <a:cubicBezTo>
                    <a:pt x="173" y="157"/>
                    <a:pt x="157" y="173"/>
                    <a:pt x="137" y="176"/>
                  </a:cubicBezTo>
                  <a:cubicBezTo>
                    <a:pt x="121" y="179"/>
                    <a:pt x="104" y="173"/>
                    <a:pt x="94" y="160"/>
                  </a:cubicBezTo>
                  <a:cubicBezTo>
                    <a:pt x="85" y="149"/>
                    <a:pt x="81" y="135"/>
                    <a:pt x="83" y="122"/>
                  </a:cubicBezTo>
                  <a:cubicBezTo>
                    <a:pt x="86" y="102"/>
                    <a:pt x="102" y="86"/>
                    <a:pt x="121" y="83"/>
                  </a:cubicBezTo>
                  <a:cubicBezTo>
                    <a:pt x="124" y="83"/>
                    <a:pt x="127" y="82"/>
                    <a:pt x="129" y="82"/>
                  </a:cubicBezTo>
                  <a:cubicBezTo>
                    <a:pt x="143" y="82"/>
                    <a:pt x="156" y="88"/>
                    <a:pt x="165" y="99"/>
                  </a:cubicBezTo>
                  <a:cubicBezTo>
                    <a:pt x="174" y="110"/>
                    <a:pt x="178" y="124"/>
                    <a:pt x="176" y="13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2" name="Freeform 12">
              <a:extLst>
                <a:ext uri="{FF2B5EF4-FFF2-40B4-BE49-F238E27FC236}">
                  <a16:creationId xmlns:a16="http://schemas.microsoft.com/office/drawing/2014/main" id="{BB09DE6B-BF6D-DC4A-A9C4-8BDB25309F87}"/>
                </a:ext>
              </a:extLst>
            </p:cNvPr>
            <p:cNvSpPr>
              <a:spLocks noEditPoints="1"/>
            </p:cNvSpPr>
            <p:nvPr/>
          </p:nvSpPr>
          <p:spPr bwMode="auto">
            <a:xfrm>
              <a:off x="8834438" y="4284663"/>
              <a:ext cx="195263" cy="195263"/>
            </a:xfrm>
            <a:custGeom>
              <a:avLst/>
              <a:gdLst>
                <a:gd name="T0" fmla="*/ 54 w 91"/>
                <a:gd name="T1" fmla="*/ 5 h 91"/>
                <a:gd name="T2" fmla="*/ 6 w 91"/>
                <a:gd name="T3" fmla="*/ 53 h 91"/>
                <a:gd name="T4" fmla="*/ 38 w 91"/>
                <a:gd name="T5" fmla="*/ 85 h 91"/>
                <a:gd name="T6" fmla="*/ 85 w 91"/>
                <a:gd name="T7" fmla="*/ 37 h 91"/>
                <a:gd name="T8" fmla="*/ 54 w 91"/>
                <a:gd name="T9" fmla="*/ 5 h 91"/>
                <a:gd name="T10" fmla="*/ 71 w 91"/>
                <a:gd name="T11" fmla="*/ 51 h 91"/>
                <a:gd name="T12" fmla="*/ 52 w 91"/>
                <a:gd name="T13" fmla="*/ 71 h 91"/>
                <a:gd name="T14" fmla="*/ 20 w 91"/>
                <a:gd name="T15" fmla="*/ 39 h 91"/>
                <a:gd name="T16" fmla="*/ 39 w 91"/>
                <a:gd name="T17" fmla="*/ 19 h 91"/>
                <a:gd name="T18" fmla="*/ 71 w 91"/>
                <a:gd name="T1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1" h="91">
                  <a:moveTo>
                    <a:pt x="54" y="5"/>
                  </a:moveTo>
                  <a:cubicBezTo>
                    <a:pt x="25" y="0"/>
                    <a:pt x="0" y="25"/>
                    <a:pt x="6" y="53"/>
                  </a:cubicBezTo>
                  <a:cubicBezTo>
                    <a:pt x="9" y="69"/>
                    <a:pt x="22" y="82"/>
                    <a:pt x="38" y="85"/>
                  </a:cubicBezTo>
                  <a:cubicBezTo>
                    <a:pt x="66" y="91"/>
                    <a:pt x="91" y="66"/>
                    <a:pt x="85" y="37"/>
                  </a:cubicBezTo>
                  <a:cubicBezTo>
                    <a:pt x="82" y="21"/>
                    <a:pt x="70" y="8"/>
                    <a:pt x="54" y="5"/>
                  </a:cubicBezTo>
                  <a:close/>
                  <a:moveTo>
                    <a:pt x="71" y="51"/>
                  </a:moveTo>
                  <a:cubicBezTo>
                    <a:pt x="69" y="61"/>
                    <a:pt x="61" y="69"/>
                    <a:pt x="52" y="71"/>
                  </a:cubicBezTo>
                  <a:cubicBezTo>
                    <a:pt x="32" y="75"/>
                    <a:pt x="15" y="58"/>
                    <a:pt x="20" y="39"/>
                  </a:cubicBezTo>
                  <a:cubicBezTo>
                    <a:pt x="22" y="29"/>
                    <a:pt x="30" y="22"/>
                    <a:pt x="39" y="19"/>
                  </a:cubicBezTo>
                  <a:cubicBezTo>
                    <a:pt x="59" y="15"/>
                    <a:pt x="76" y="32"/>
                    <a:pt x="71" y="5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3" name="Freeform 13">
              <a:extLst>
                <a:ext uri="{FF2B5EF4-FFF2-40B4-BE49-F238E27FC236}">
                  <a16:creationId xmlns:a16="http://schemas.microsoft.com/office/drawing/2014/main" id="{09C2A098-1F12-444B-9731-DF0726986635}"/>
                </a:ext>
              </a:extLst>
            </p:cNvPr>
            <p:cNvSpPr>
              <a:spLocks noEditPoints="1"/>
            </p:cNvSpPr>
            <p:nvPr/>
          </p:nvSpPr>
          <p:spPr bwMode="auto">
            <a:xfrm>
              <a:off x="9175751" y="4038600"/>
              <a:ext cx="382588" cy="382588"/>
            </a:xfrm>
            <a:custGeom>
              <a:avLst/>
              <a:gdLst>
                <a:gd name="T0" fmla="*/ 171 w 179"/>
                <a:gd name="T1" fmla="*/ 52 h 179"/>
                <a:gd name="T2" fmla="*/ 149 w 179"/>
                <a:gd name="T3" fmla="*/ 55 h 179"/>
                <a:gd name="T4" fmla="*/ 148 w 179"/>
                <a:gd name="T5" fmla="*/ 24 h 179"/>
                <a:gd name="T6" fmla="*/ 121 w 179"/>
                <a:gd name="T7" fmla="*/ 5 h 179"/>
                <a:gd name="T8" fmla="*/ 107 w 179"/>
                <a:gd name="T9" fmla="*/ 24 h 179"/>
                <a:gd name="T10" fmla="*/ 90 w 179"/>
                <a:gd name="T11" fmla="*/ 21 h 179"/>
                <a:gd name="T12" fmla="*/ 82 w 179"/>
                <a:gd name="T13" fmla="*/ 0 h 179"/>
                <a:gd name="T14" fmla="*/ 50 w 179"/>
                <a:gd name="T15" fmla="*/ 11 h 179"/>
                <a:gd name="T16" fmla="*/ 42 w 179"/>
                <a:gd name="T17" fmla="*/ 41 h 179"/>
                <a:gd name="T18" fmla="*/ 23 w 179"/>
                <a:gd name="T19" fmla="*/ 31 h 179"/>
                <a:gd name="T20" fmla="*/ 6 w 179"/>
                <a:gd name="T21" fmla="*/ 59 h 179"/>
                <a:gd name="T22" fmla="*/ 24 w 179"/>
                <a:gd name="T23" fmla="*/ 72 h 179"/>
                <a:gd name="T24" fmla="*/ 2 w 179"/>
                <a:gd name="T25" fmla="*/ 94 h 179"/>
                <a:gd name="T26" fmla="*/ 1 w 179"/>
                <a:gd name="T27" fmla="*/ 97 h 179"/>
                <a:gd name="T28" fmla="*/ 12 w 179"/>
                <a:gd name="T29" fmla="*/ 129 h 179"/>
                <a:gd name="T30" fmla="*/ 42 w 179"/>
                <a:gd name="T31" fmla="*/ 137 h 179"/>
                <a:gd name="T32" fmla="*/ 31 w 179"/>
                <a:gd name="T33" fmla="*/ 157 h 179"/>
                <a:gd name="T34" fmla="*/ 59 w 179"/>
                <a:gd name="T35" fmla="*/ 174 h 179"/>
                <a:gd name="T36" fmla="*/ 62 w 179"/>
                <a:gd name="T37" fmla="*/ 173 h 179"/>
                <a:gd name="T38" fmla="*/ 90 w 179"/>
                <a:gd name="T39" fmla="*/ 157 h 179"/>
                <a:gd name="T40" fmla="*/ 96 w 179"/>
                <a:gd name="T41" fmla="*/ 178 h 179"/>
                <a:gd name="T42" fmla="*/ 98 w 179"/>
                <a:gd name="T43" fmla="*/ 179 h 179"/>
                <a:gd name="T44" fmla="*/ 129 w 179"/>
                <a:gd name="T45" fmla="*/ 170 h 179"/>
                <a:gd name="T46" fmla="*/ 124 w 179"/>
                <a:gd name="T47" fmla="*/ 148 h 179"/>
                <a:gd name="T48" fmla="*/ 155 w 179"/>
                <a:gd name="T49" fmla="*/ 148 h 179"/>
                <a:gd name="T50" fmla="*/ 174 w 179"/>
                <a:gd name="T51" fmla="*/ 120 h 179"/>
                <a:gd name="T52" fmla="*/ 173 w 179"/>
                <a:gd name="T53" fmla="*/ 117 h 179"/>
                <a:gd name="T54" fmla="*/ 158 w 179"/>
                <a:gd name="T55" fmla="*/ 90 h 179"/>
                <a:gd name="T56" fmla="*/ 179 w 179"/>
                <a:gd name="T57" fmla="*/ 83 h 179"/>
                <a:gd name="T58" fmla="*/ 104 w 179"/>
                <a:gd name="T59" fmla="*/ 117 h 179"/>
                <a:gd name="T60" fmla="*/ 59 w 179"/>
                <a:gd name="T61" fmla="*/ 91 h 179"/>
                <a:gd name="T62" fmla="*/ 90 w 179"/>
                <a:gd name="T63" fmla="*/ 58 h 179"/>
                <a:gd name="T64" fmla="*/ 104 w 179"/>
                <a:gd name="T65" fmla="*/ 11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79" h="179">
                  <a:moveTo>
                    <a:pt x="179" y="81"/>
                  </a:moveTo>
                  <a:cubicBezTo>
                    <a:pt x="171" y="52"/>
                    <a:pt x="171" y="52"/>
                    <a:pt x="171" y="52"/>
                  </a:cubicBezTo>
                  <a:cubicBezTo>
                    <a:pt x="171" y="50"/>
                    <a:pt x="170" y="50"/>
                    <a:pt x="168" y="50"/>
                  </a:cubicBezTo>
                  <a:cubicBezTo>
                    <a:pt x="149" y="55"/>
                    <a:pt x="149" y="55"/>
                    <a:pt x="149" y="55"/>
                  </a:cubicBezTo>
                  <a:cubicBezTo>
                    <a:pt x="146" y="50"/>
                    <a:pt x="142" y="46"/>
                    <a:pt x="138" y="42"/>
                  </a:cubicBezTo>
                  <a:cubicBezTo>
                    <a:pt x="148" y="24"/>
                    <a:pt x="148" y="24"/>
                    <a:pt x="148" y="24"/>
                  </a:cubicBezTo>
                  <a:cubicBezTo>
                    <a:pt x="149" y="23"/>
                    <a:pt x="149" y="21"/>
                    <a:pt x="147" y="21"/>
                  </a:cubicBezTo>
                  <a:cubicBezTo>
                    <a:pt x="121" y="5"/>
                    <a:pt x="121" y="5"/>
                    <a:pt x="121" y="5"/>
                  </a:cubicBezTo>
                  <a:cubicBezTo>
                    <a:pt x="120" y="4"/>
                    <a:pt x="118" y="5"/>
                    <a:pt x="117" y="6"/>
                  </a:cubicBezTo>
                  <a:cubicBezTo>
                    <a:pt x="107" y="24"/>
                    <a:pt x="107" y="24"/>
                    <a:pt x="107" y="24"/>
                  </a:cubicBezTo>
                  <a:cubicBezTo>
                    <a:pt x="102" y="22"/>
                    <a:pt x="96" y="21"/>
                    <a:pt x="90" y="21"/>
                  </a:cubicBezTo>
                  <a:cubicBezTo>
                    <a:pt x="90" y="21"/>
                    <a:pt x="90" y="21"/>
                    <a:pt x="90" y="21"/>
                  </a:cubicBezTo>
                  <a:cubicBezTo>
                    <a:pt x="85" y="2"/>
                    <a:pt x="85" y="2"/>
                    <a:pt x="85" y="2"/>
                  </a:cubicBezTo>
                  <a:cubicBezTo>
                    <a:pt x="85" y="1"/>
                    <a:pt x="83" y="0"/>
                    <a:pt x="82" y="0"/>
                  </a:cubicBezTo>
                  <a:cubicBezTo>
                    <a:pt x="52" y="8"/>
                    <a:pt x="52" y="8"/>
                    <a:pt x="52" y="8"/>
                  </a:cubicBezTo>
                  <a:cubicBezTo>
                    <a:pt x="51" y="8"/>
                    <a:pt x="50" y="10"/>
                    <a:pt x="50" y="11"/>
                  </a:cubicBezTo>
                  <a:cubicBezTo>
                    <a:pt x="56" y="31"/>
                    <a:pt x="56" y="31"/>
                    <a:pt x="56" y="31"/>
                  </a:cubicBezTo>
                  <a:cubicBezTo>
                    <a:pt x="51" y="34"/>
                    <a:pt x="46" y="37"/>
                    <a:pt x="42" y="41"/>
                  </a:cubicBezTo>
                  <a:cubicBezTo>
                    <a:pt x="24" y="31"/>
                    <a:pt x="24" y="31"/>
                    <a:pt x="24" y="31"/>
                  </a:cubicBezTo>
                  <a:cubicBezTo>
                    <a:pt x="24" y="31"/>
                    <a:pt x="23" y="31"/>
                    <a:pt x="23" y="31"/>
                  </a:cubicBezTo>
                  <a:cubicBezTo>
                    <a:pt x="22" y="31"/>
                    <a:pt x="21" y="31"/>
                    <a:pt x="21" y="32"/>
                  </a:cubicBezTo>
                  <a:cubicBezTo>
                    <a:pt x="6" y="59"/>
                    <a:pt x="6" y="59"/>
                    <a:pt x="6" y="59"/>
                  </a:cubicBezTo>
                  <a:cubicBezTo>
                    <a:pt x="5" y="60"/>
                    <a:pt x="5" y="61"/>
                    <a:pt x="7" y="62"/>
                  </a:cubicBezTo>
                  <a:cubicBezTo>
                    <a:pt x="24" y="72"/>
                    <a:pt x="24" y="72"/>
                    <a:pt x="24" y="72"/>
                  </a:cubicBezTo>
                  <a:cubicBezTo>
                    <a:pt x="23" y="78"/>
                    <a:pt x="22" y="83"/>
                    <a:pt x="22" y="89"/>
                  </a:cubicBezTo>
                  <a:cubicBezTo>
                    <a:pt x="2" y="94"/>
                    <a:pt x="2" y="94"/>
                    <a:pt x="2" y="94"/>
                  </a:cubicBezTo>
                  <a:cubicBezTo>
                    <a:pt x="2" y="95"/>
                    <a:pt x="1" y="95"/>
                    <a:pt x="1" y="96"/>
                  </a:cubicBezTo>
                  <a:cubicBezTo>
                    <a:pt x="0" y="96"/>
                    <a:pt x="0" y="97"/>
                    <a:pt x="1" y="97"/>
                  </a:cubicBezTo>
                  <a:cubicBezTo>
                    <a:pt x="9" y="127"/>
                    <a:pt x="9" y="127"/>
                    <a:pt x="9" y="127"/>
                  </a:cubicBezTo>
                  <a:cubicBezTo>
                    <a:pt x="9" y="128"/>
                    <a:pt x="10" y="129"/>
                    <a:pt x="12" y="129"/>
                  </a:cubicBezTo>
                  <a:cubicBezTo>
                    <a:pt x="31" y="124"/>
                    <a:pt x="31" y="124"/>
                    <a:pt x="31" y="124"/>
                  </a:cubicBezTo>
                  <a:cubicBezTo>
                    <a:pt x="34" y="129"/>
                    <a:pt x="38" y="133"/>
                    <a:pt x="42" y="137"/>
                  </a:cubicBezTo>
                  <a:cubicBezTo>
                    <a:pt x="32" y="155"/>
                    <a:pt x="32" y="155"/>
                    <a:pt x="32" y="155"/>
                  </a:cubicBezTo>
                  <a:cubicBezTo>
                    <a:pt x="31" y="155"/>
                    <a:pt x="31" y="156"/>
                    <a:pt x="31" y="157"/>
                  </a:cubicBezTo>
                  <a:cubicBezTo>
                    <a:pt x="31" y="157"/>
                    <a:pt x="32" y="158"/>
                    <a:pt x="32" y="158"/>
                  </a:cubicBezTo>
                  <a:cubicBezTo>
                    <a:pt x="59" y="174"/>
                    <a:pt x="59" y="174"/>
                    <a:pt x="59" y="174"/>
                  </a:cubicBezTo>
                  <a:cubicBezTo>
                    <a:pt x="60" y="174"/>
                    <a:pt x="60" y="174"/>
                    <a:pt x="61" y="174"/>
                  </a:cubicBezTo>
                  <a:cubicBezTo>
                    <a:pt x="62" y="174"/>
                    <a:pt x="62" y="173"/>
                    <a:pt x="62" y="173"/>
                  </a:cubicBezTo>
                  <a:cubicBezTo>
                    <a:pt x="73" y="155"/>
                    <a:pt x="73" y="155"/>
                    <a:pt x="73" y="155"/>
                  </a:cubicBezTo>
                  <a:cubicBezTo>
                    <a:pt x="78" y="157"/>
                    <a:pt x="84" y="157"/>
                    <a:pt x="90" y="157"/>
                  </a:cubicBezTo>
                  <a:cubicBezTo>
                    <a:pt x="95" y="177"/>
                    <a:pt x="95" y="177"/>
                    <a:pt x="95" y="177"/>
                  </a:cubicBezTo>
                  <a:cubicBezTo>
                    <a:pt x="95" y="178"/>
                    <a:pt x="95" y="178"/>
                    <a:pt x="96" y="178"/>
                  </a:cubicBezTo>
                  <a:cubicBezTo>
                    <a:pt x="96" y="179"/>
                    <a:pt x="97" y="179"/>
                    <a:pt x="97" y="179"/>
                  </a:cubicBezTo>
                  <a:cubicBezTo>
                    <a:pt x="98" y="179"/>
                    <a:pt x="98" y="179"/>
                    <a:pt x="98" y="179"/>
                  </a:cubicBezTo>
                  <a:cubicBezTo>
                    <a:pt x="128" y="171"/>
                    <a:pt x="128" y="171"/>
                    <a:pt x="128" y="171"/>
                  </a:cubicBezTo>
                  <a:cubicBezTo>
                    <a:pt x="128" y="171"/>
                    <a:pt x="129" y="170"/>
                    <a:pt x="129" y="170"/>
                  </a:cubicBezTo>
                  <a:cubicBezTo>
                    <a:pt x="129" y="169"/>
                    <a:pt x="129" y="168"/>
                    <a:pt x="129" y="168"/>
                  </a:cubicBezTo>
                  <a:cubicBezTo>
                    <a:pt x="124" y="148"/>
                    <a:pt x="124" y="148"/>
                    <a:pt x="124" y="148"/>
                  </a:cubicBezTo>
                  <a:cubicBezTo>
                    <a:pt x="129" y="145"/>
                    <a:pt x="134" y="142"/>
                    <a:pt x="138" y="138"/>
                  </a:cubicBezTo>
                  <a:cubicBezTo>
                    <a:pt x="155" y="148"/>
                    <a:pt x="155" y="148"/>
                    <a:pt x="155" y="148"/>
                  </a:cubicBezTo>
                  <a:cubicBezTo>
                    <a:pt x="157" y="148"/>
                    <a:pt x="158" y="148"/>
                    <a:pt x="159" y="147"/>
                  </a:cubicBezTo>
                  <a:cubicBezTo>
                    <a:pt x="174" y="120"/>
                    <a:pt x="174" y="120"/>
                    <a:pt x="174" y="120"/>
                  </a:cubicBezTo>
                  <a:cubicBezTo>
                    <a:pt x="174" y="120"/>
                    <a:pt x="175" y="119"/>
                    <a:pt x="174" y="118"/>
                  </a:cubicBezTo>
                  <a:cubicBezTo>
                    <a:pt x="174" y="118"/>
                    <a:pt x="174" y="117"/>
                    <a:pt x="173" y="117"/>
                  </a:cubicBezTo>
                  <a:cubicBezTo>
                    <a:pt x="156" y="107"/>
                    <a:pt x="156" y="107"/>
                    <a:pt x="156" y="107"/>
                  </a:cubicBezTo>
                  <a:cubicBezTo>
                    <a:pt x="157" y="101"/>
                    <a:pt x="158" y="95"/>
                    <a:pt x="158" y="90"/>
                  </a:cubicBezTo>
                  <a:cubicBezTo>
                    <a:pt x="177" y="84"/>
                    <a:pt x="177" y="84"/>
                    <a:pt x="177" y="84"/>
                  </a:cubicBezTo>
                  <a:cubicBezTo>
                    <a:pt x="178" y="84"/>
                    <a:pt x="179" y="84"/>
                    <a:pt x="179" y="83"/>
                  </a:cubicBezTo>
                  <a:cubicBezTo>
                    <a:pt x="179" y="83"/>
                    <a:pt x="179" y="82"/>
                    <a:pt x="179" y="81"/>
                  </a:cubicBezTo>
                  <a:close/>
                  <a:moveTo>
                    <a:pt x="104" y="117"/>
                  </a:moveTo>
                  <a:cubicBezTo>
                    <a:pt x="99" y="120"/>
                    <a:pt x="95" y="121"/>
                    <a:pt x="90" y="121"/>
                  </a:cubicBezTo>
                  <a:cubicBezTo>
                    <a:pt x="73" y="121"/>
                    <a:pt x="60" y="108"/>
                    <a:pt x="59" y="91"/>
                  </a:cubicBezTo>
                  <a:cubicBezTo>
                    <a:pt x="58" y="79"/>
                    <a:pt x="65" y="67"/>
                    <a:pt x="76" y="61"/>
                  </a:cubicBezTo>
                  <a:cubicBezTo>
                    <a:pt x="80" y="59"/>
                    <a:pt x="85" y="58"/>
                    <a:pt x="90" y="58"/>
                  </a:cubicBezTo>
                  <a:cubicBezTo>
                    <a:pt x="106" y="58"/>
                    <a:pt x="120" y="71"/>
                    <a:pt x="121" y="87"/>
                  </a:cubicBezTo>
                  <a:cubicBezTo>
                    <a:pt x="122" y="100"/>
                    <a:pt x="115" y="112"/>
                    <a:pt x="104" y="1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4" name="Freeform 14">
              <a:extLst>
                <a:ext uri="{FF2B5EF4-FFF2-40B4-BE49-F238E27FC236}">
                  <a16:creationId xmlns:a16="http://schemas.microsoft.com/office/drawing/2014/main" id="{D72829FD-433B-594F-A069-6318911AE6B0}"/>
                </a:ext>
              </a:extLst>
            </p:cNvPr>
            <p:cNvSpPr>
              <a:spLocks noEditPoints="1"/>
            </p:cNvSpPr>
            <p:nvPr/>
          </p:nvSpPr>
          <p:spPr bwMode="auto">
            <a:xfrm>
              <a:off x="9304338" y="4167188"/>
              <a:ext cx="125413" cy="127000"/>
            </a:xfrm>
            <a:custGeom>
              <a:avLst/>
              <a:gdLst>
                <a:gd name="T0" fmla="*/ 36 w 59"/>
                <a:gd name="T1" fmla="*/ 4 h 59"/>
                <a:gd name="T2" fmla="*/ 5 w 59"/>
                <a:gd name="T3" fmla="*/ 35 h 59"/>
                <a:gd name="T4" fmla="*/ 24 w 59"/>
                <a:gd name="T5" fmla="*/ 55 h 59"/>
                <a:gd name="T6" fmla="*/ 55 w 59"/>
                <a:gd name="T7" fmla="*/ 24 h 59"/>
                <a:gd name="T8" fmla="*/ 36 w 59"/>
                <a:gd name="T9" fmla="*/ 4 h 59"/>
                <a:gd name="T10" fmla="*/ 46 w 59"/>
                <a:gd name="T11" fmla="*/ 33 h 59"/>
                <a:gd name="T12" fmla="*/ 33 w 59"/>
                <a:gd name="T13" fmla="*/ 45 h 59"/>
                <a:gd name="T14" fmla="*/ 14 w 59"/>
                <a:gd name="T15" fmla="*/ 26 h 59"/>
                <a:gd name="T16" fmla="*/ 27 w 59"/>
                <a:gd name="T17" fmla="*/ 14 h 59"/>
                <a:gd name="T18" fmla="*/ 46 w 59"/>
                <a:gd name="T19" fmla="*/ 33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59">
                  <a:moveTo>
                    <a:pt x="36" y="4"/>
                  </a:moveTo>
                  <a:cubicBezTo>
                    <a:pt x="17" y="0"/>
                    <a:pt x="0" y="17"/>
                    <a:pt x="5" y="35"/>
                  </a:cubicBezTo>
                  <a:cubicBezTo>
                    <a:pt x="7" y="45"/>
                    <a:pt x="14" y="53"/>
                    <a:pt x="24" y="55"/>
                  </a:cubicBezTo>
                  <a:cubicBezTo>
                    <a:pt x="43" y="59"/>
                    <a:pt x="59" y="42"/>
                    <a:pt x="55" y="24"/>
                  </a:cubicBezTo>
                  <a:cubicBezTo>
                    <a:pt x="53" y="14"/>
                    <a:pt x="45" y="6"/>
                    <a:pt x="36" y="4"/>
                  </a:cubicBezTo>
                  <a:close/>
                  <a:moveTo>
                    <a:pt x="46" y="33"/>
                  </a:moveTo>
                  <a:cubicBezTo>
                    <a:pt x="44" y="39"/>
                    <a:pt x="39" y="44"/>
                    <a:pt x="33" y="45"/>
                  </a:cubicBezTo>
                  <a:cubicBezTo>
                    <a:pt x="22" y="47"/>
                    <a:pt x="12" y="38"/>
                    <a:pt x="14" y="26"/>
                  </a:cubicBezTo>
                  <a:cubicBezTo>
                    <a:pt x="15" y="20"/>
                    <a:pt x="20" y="15"/>
                    <a:pt x="27" y="14"/>
                  </a:cubicBezTo>
                  <a:cubicBezTo>
                    <a:pt x="38" y="12"/>
                    <a:pt x="48" y="21"/>
                    <a:pt x="46"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65" name="组合 64">
            <a:extLst>
              <a:ext uri="{FF2B5EF4-FFF2-40B4-BE49-F238E27FC236}">
                <a16:creationId xmlns:a16="http://schemas.microsoft.com/office/drawing/2014/main" id="{C7D4DDB0-800F-AB4F-8E76-EC7F034EBD3C}"/>
              </a:ext>
            </a:extLst>
          </p:cNvPr>
          <p:cNvGrpSpPr/>
          <p:nvPr/>
        </p:nvGrpSpPr>
        <p:grpSpPr>
          <a:xfrm>
            <a:off x="6308482" y="4002026"/>
            <a:ext cx="479425" cy="517788"/>
            <a:chOff x="3182938" y="3903663"/>
            <a:chExt cx="1085850" cy="1082675"/>
          </a:xfrm>
        </p:grpSpPr>
        <p:sp>
          <p:nvSpPr>
            <p:cNvPr id="66" name="Oval 178">
              <a:extLst>
                <a:ext uri="{FF2B5EF4-FFF2-40B4-BE49-F238E27FC236}">
                  <a16:creationId xmlns:a16="http://schemas.microsoft.com/office/drawing/2014/main" id="{03485C35-5A4A-C84E-A815-E2C880D5E907}"/>
                </a:ext>
              </a:extLst>
            </p:cNvPr>
            <p:cNvSpPr>
              <a:spLocks noChangeArrowheads="1"/>
            </p:cNvSpPr>
            <p:nvPr/>
          </p:nvSpPr>
          <p:spPr bwMode="auto">
            <a:xfrm>
              <a:off x="3182938" y="3903663"/>
              <a:ext cx="1085850" cy="1082675"/>
            </a:xfrm>
            <a:prstGeom prst="ellipse">
              <a:avLst/>
            </a:prstGeom>
            <a:solidFill>
              <a:srgbClr val="955BA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7" name="Freeform 179">
              <a:extLst>
                <a:ext uri="{FF2B5EF4-FFF2-40B4-BE49-F238E27FC236}">
                  <a16:creationId xmlns:a16="http://schemas.microsoft.com/office/drawing/2014/main" id="{28BDFF60-8854-1740-97AB-250F9A4E6A35}"/>
                </a:ext>
              </a:extLst>
            </p:cNvPr>
            <p:cNvSpPr>
              <a:spLocks noEditPoints="1"/>
            </p:cNvSpPr>
            <p:nvPr/>
          </p:nvSpPr>
          <p:spPr bwMode="auto">
            <a:xfrm>
              <a:off x="3727450" y="4986338"/>
              <a:ext cx="26988" cy="0"/>
            </a:xfrm>
            <a:custGeom>
              <a:avLst/>
              <a:gdLst>
                <a:gd name="T0" fmla="*/ 0 w 16"/>
                <a:gd name="T1" fmla="*/ 1 w 16"/>
                <a:gd name="T2" fmla="*/ 1 w 16"/>
                <a:gd name="T3" fmla="*/ 1 w 16"/>
                <a:gd name="T4" fmla="*/ 2 w 16"/>
                <a:gd name="T5" fmla="*/ 2 w 16"/>
                <a:gd name="T6" fmla="*/ 2 w 16"/>
                <a:gd name="T7" fmla="*/ 3 w 16"/>
                <a:gd name="T8" fmla="*/ 3 w 16"/>
                <a:gd name="T9" fmla="*/ 3 w 16"/>
                <a:gd name="T10" fmla="*/ 4 w 16"/>
                <a:gd name="T11" fmla="*/ 4 w 16"/>
                <a:gd name="T12" fmla="*/ 4 w 16"/>
                <a:gd name="T13" fmla="*/ 5 w 16"/>
                <a:gd name="T14" fmla="*/ 5 w 16"/>
                <a:gd name="T15" fmla="*/ 5 w 16"/>
                <a:gd name="T16" fmla="*/ 6 w 16"/>
                <a:gd name="T17" fmla="*/ 6 w 16"/>
                <a:gd name="T18" fmla="*/ 6 w 16"/>
                <a:gd name="T19" fmla="*/ 7 w 16"/>
                <a:gd name="T20" fmla="*/ 7 w 16"/>
                <a:gd name="T21" fmla="*/ 7 w 16"/>
                <a:gd name="T22" fmla="*/ 8 w 16"/>
                <a:gd name="T23" fmla="*/ 8 w 16"/>
                <a:gd name="T24" fmla="*/ 8 w 16"/>
                <a:gd name="T25" fmla="*/ 9 w 16"/>
                <a:gd name="T26" fmla="*/ 9 w 16"/>
                <a:gd name="T27" fmla="*/ 9 w 16"/>
                <a:gd name="T28" fmla="*/ 10 w 16"/>
                <a:gd name="T29" fmla="*/ 10 w 16"/>
                <a:gd name="T30" fmla="*/ 10 w 16"/>
                <a:gd name="T31" fmla="*/ 11 w 16"/>
                <a:gd name="T32" fmla="*/ 11 w 16"/>
                <a:gd name="T33" fmla="*/ 11 w 16"/>
                <a:gd name="T34" fmla="*/ 12 w 16"/>
                <a:gd name="T35" fmla="*/ 12 w 16"/>
                <a:gd name="T36" fmla="*/ 12 w 16"/>
                <a:gd name="T37" fmla="*/ 13 w 16"/>
                <a:gd name="T38" fmla="*/ 13 w 16"/>
                <a:gd name="T39" fmla="*/ 13 w 16"/>
                <a:gd name="T40" fmla="*/ 14 w 16"/>
                <a:gd name="T41" fmla="*/ 14 w 16"/>
                <a:gd name="T42" fmla="*/ 14 w 16"/>
                <a:gd name="T43" fmla="*/ 15 w 16"/>
                <a:gd name="T44" fmla="*/ 15 w 16"/>
                <a:gd name="T45" fmla="*/ 15 w 16"/>
                <a:gd name="T46" fmla="*/ 16 w 16"/>
                <a:gd name="T47" fmla="*/ 16 w 1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Lst>
              <a:rect l="0" t="0" r="r" b="b"/>
              <a:pathLst>
                <a:path w="16">
                  <a:moveTo>
                    <a:pt x="0" y="0"/>
                  </a:moveTo>
                  <a:cubicBezTo>
                    <a:pt x="0" y="0"/>
                    <a:pt x="0" y="0"/>
                    <a:pt x="0" y="0"/>
                  </a:cubicBezTo>
                  <a:cubicBezTo>
                    <a:pt x="0" y="0"/>
                    <a:pt x="0" y="0"/>
                    <a:pt x="0" y="0"/>
                  </a:cubicBezTo>
                  <a:moveTo>
                    <a:pt x="1" y="0"/>
                  </a:moveTo>
                  <a:cubicBezTo>
                    <a:pt x="0" y="0"/>
                    <a:pt x="0" y="0"/>
                    <a:pt x="0" y="0"/>
                  </a:cubicBezTo>
                  <a:cubicBezTo>
                    <a:pt x="0" y="0"/>
                    <a:pt x="0" y="0"/>
                    <a:pt x="1" y="0"/>
                  </a:cubicBezTo>
                  <a:moveTo>
                    <a:pt x="1" y="0"/>
                  </a:moveTo>
                  <a:cubicBezTo>
                    <a:pt x="1" y="0"/>
                    <a:pt x="1" y="0"/>
                    <a:pt x="1" y="0"/>
                  </a:cubicBezTo>
                  <a:cubicBezTo>
                    <a:pt x="1" y="0"/>
                    <a:pt x="1" y="0"/>
                    <a:pt x="1" y="0"/>
                  </a:cubicBezTo>
                  <a:moveTo>
                    <a:pt x="2" y="0"/>
                  </a:moveTo>
                  <a:cubicBezTo>
                    <a:pt x="1" y="0"/>
                    <a:pt x="1" y="0"/>
                    <a:pt x="1" y="0"/>
                  </a:cubicBezTo>
                  <a:cubicBezTo>
                    <a:pt x="1" y="0"/>
                    <a:pt x="1" y="0"/>
                    <a:pt x="2" y="0"/>
                  </a:cubicBezTo>
                  <a:moveTo>
                    <a:pt x="2" y="0"/>
                  </a:moveTo>
                  <a:cubicBezTo>
                    <a:pt x="2" y="0"/>
                    <a:pt x="2" y="0"/>
                    <a:pt x="2" y="0"/>
                  </a:cubicBezTo>
                  <a:cubicBezTo>
                    <a:pt x="2" y="0"/>
                    <a:pt x="2" y="0"/>
                    <a:pt x="2" y="0"/>
                  </a:cubicBezTo>
                  <a:moveTo>
                    <a:pt x="3" y="0"/>
                  </a:moveTo>
                  <a:cubicBezTo>
                    <a:pt x="3" y="0"/>
                    <a:pt x="2" y="0"/>
                    <a:pt x="2" y="0"/>
                  </a:cubicBezTo>
                  <a:cubicBezTo>
                    <a:pt x="2" y="0"/>
                    <a:pt x="2" y="0"/>
                    <a:pt x="3" y="0"/>
                  </a:cubicBezTo>
                  <a:moveTo>
                    <a:pt x="3" y="0"/>
                  </a:moveTo>
                  <a:cubicBezTo>
                    <a:pt x="3" y="0"/>
                    <a:pt x="3" y="0"/>
                    <a:pt x="3" y="0"/>
                  </a:cubicBezTo>
                  <a:cubicBezTo>
                    <a:pt x="3" y="0"/>
                    <a:pt x="3" y="0"/>
                    <a:pt x="3" y="0"/>
                  </a:cubicBezTo>
                  <a:moveTo>
                    <a:pt x="4" y="0"/>
                  </a:moveTo>
                  <a:cubicBezTo>
                    <a:pt x="4" y="0"/>
                    <a:pt x="3" y="0"/>
                    <a:pt x="3" y="0"/>
                  </a:cubicBezTo>
                  <a:cubicBezTo>
                    <a:pt x="3" y="0"/>
                    <a:pt x="4" y="0"/>
                    <a:pt x="4" y="0"/>
                  </a:cubicBezTo>
                  <a:moveTo>
                    <a:pt x="4" y="0"/>
                  </a:moveTo>
                  <a:cubicBezTo>
                    <a:pt x="4" y="0"/>
                    <a:pt x="4" y="0"/>
                    <a:pt x="4" y="0"/>
                  </a:cubicBezTo>
                  <a:cubicBezTo>
                    <a:pt x="4" y="0"/>
                    <a:pt x="4" y="0"/>
                    <a:pt x="4" y="0"/>
                  </a:cubicBezTo>
                  <a:moveTo>
                    <a:pt x="5" y="0"/>
                  </a:moveTo>
                  <a:cubicBezTo>
                    <a:pt x="5" y="0"/>
                    <a:pt x="4" y="0"/>
                    <a:pt x="4" y="0"/>
                  </a:cubicBezTo>
                  <a:cubicBezTo>
                    <a:pt x="4" y="0"/>
                    <a:pt x="5" y="0"/>
                    <a:pt x="5" y="0"/>
                  </a:cubicBezTo>
                  <a:moveTo>
                    <a:pt x="5" y="0"/>
                  </a:moveTo>
                  <a:cubicBezTo>
                    <a:pt x="5" y="0"/>
                    <a:pt x="5" y="0"/>
                    <a:pt x="5" y="0"/>
                  </a:cubicBezTo>
                  <a:cubicBezTo>
                    <a:pt x="5" y="0"/>
                    <a:pt x="5" y="0"/>
                    <a:pt x="5" y="0"/>
                  </a:cubicBezTo>
                  <a:moveTo>
                    <a:pt x="6" y="0"/>
                  </a:moveTo>
                  <a:cubicBezTo>
                    <a:pt x="6" y="0"/>
                    <a:pt x="5" y="0"/>
                    <a:pt x="5" y="0"/>
                  </a:cubicBezTo>
                  <a:cubicBezTo>
                    <a:pt x="5" y="0"/>
                    <a:pt x="6" y="0"/>
                    <a:pt x="6" y="0"/>
                  </a:cubicBezTo>
                  <a:moveTo>
                    <a:pt x="6" y="0"/>
                  </a:moveTo>
                  <a:cubicBezTo>
                    <a:pt x="6" y="0"/>
                    <a:pt x="6" y="0"/>
                    <a:pt x="6" y="0"/>
                  </a:cubicBezTo>
                  <a:cubicBezTo>
                    <a:pt x="6" y="0"/>
                    <a:pt x="6" y="0"/>
                    <a:pt x="6" y="0"/>
                  </a:cubicBezTo>
                  <a:moveTo>
                    <a:pt x="7" y="0"/>
                  </a:moveTo>
                  <a:cubicBezTo>
                    <a:pt x="7" y="0"/>
                    <a:pt x="6" y="0"/>
                    <a:pt x="6" y="0"/>
                  </a:cubicBezTo>
                  <a:cubicBezTo>
                    <a:pt x="6" y="0"/>
                    <a:pt x="7" y="0"/>
                    <a:pt x="7" y="0"/>
                  </a:cubicBezTo>
                  <a:moveTo>
                    <a:pt x="7" y="0"/>
                  </a:moveTo>
                  <a:cubicBezTo>
                    <a:pt x="7" y="0"/>
                    <a:pt x="7" y="0"/>
                    <a:pt x="7" y="0"/>
                  </a:cubicBezTo>
                  <a:cubicBezTo>
                    <a:pt x="7" y="0"/>
                    <a:pt x="7" y="0"/>
                    <a:pt x="7" y="0"/>
                  </a:cubicBezTo>
                  <a:moveTo>
                    <a:pt x="8" y="0"/>
                  </a:moveTo>
                  <a:cubicBezTo>
                    <a:pt x="8" y="0"/>
                    <a:pt x="7" y="0"/>
                    <a:pt x="7" y="0"/>
                  </a:cubicBezTo>
                  <a:cubicBezTo>
                    <a:pt x="7" y="0"/>
                    <a:pt x="8" y="0"/>
                    <a:pt x="8" y="0"/>
                  </a:cubicBezTo>
                  <a:moveTo>
                    <a:pt x="8" y="0"/>
                  </a:moveTo>
                  <a:cubicBezTo>
                    <a:pt x="8" y="0"/>
                    <a:pt x="8" y="0"/>
                    <a:pt x="8" y="0"/>
                  </a:cubicBezTo>
                  <a:cubicBezTo>
                    <a:pt x="8" y="0"/>
                    <a:pt x="8" y="0"/>
                    <a:pt x="8" y="0"/>
                  </a:cubicBezTo>
                  <a:moveTo>
                    <a:pt x="9" y="0"/>
                  </a:moveTo>
                  <a:cubicBezTo>
                    <a:pt x="9" y="0"/>
                    <a:pt x="8" y="0"/>
                    <a:pt x="8" y="0"/>
                  </a:cubicBezTo>
                  <a:cubicBezTo>
                    <a:pt x="8" y="0"/>
                    <a:pt x="9" y="0"/>
                    <a:pt x="9" y="0"/>
                  </a:cubicBezTo>
                  <a:moveTo>
                    <a:pt x="9" y="0"/>
                  </a:moveTo>
                  <a:cubicBezTo>
                    <a:pt x="9" y="0"/>
                    <a:pt x="9" y="0"/>
                    <a:pt x="9" y="0"/>
                  </a:cubicBezTo>
                  <a:cubicBezTo>
                    <a:pt x="9" y="0"/>
                    <a:pt x="9" y="0"/>
                    <a:pt x="9" y="0"/>
                  </a:cubicBezTo>
                  <a:moveTo>
                    <a:pt x="10" y="0"/>
                  </a:moveTo>
                  <a:cubicBezTo>
                    <a:pt x="10" y="0"/>
                    <a:pt x="9" y="0"/>
                    <a:pt x="9" y="0"/>
                  </a:cubicBezTo>
                  <a:cubicBezTo>
                    <a:pt x="9" y="0"/>
                    <a:pt x="10" y="0"/>
                    <a:pt x="10" y="0"/>
                  </a:cubicBezTo>
                  <a:moveTo>
                    <a:pt x="10" y="0"/>
                  </a:moveTo>
                  <a:cubicBezTo>
                    <a:pt x="10" y="0"/>
                    <a:pt x="10" y="0"/>
                    <a:pt x="10" y="0"/>
                  </a:cubicBezTo>
                  <a:cubicBezTo>
                    <a:pt x="10" y="0"/>
                    <a:pt x="10" y="0"/>
                    <a:pt x="10" y="0"/>
                  </a:cubicBezTo>
                  <a:moveTo>
                    <a:pt x="11" y="0"/>
                  </a:moveTo>
                  <a:cubicBezTo>
                    <a:pt x="11" y="0"/>
                    <a:pt x="10" y="0"/>
                    <a:pt x="10" y="0"/>
                  </a:cubicBezTo>
                  <a:cubicBezTo>
                    <a:pt x="10" y="0"/>
                    <a:pt x="11" y="0"/>
                    <a:pt x="11" y="0"/>
                  </a:cubicBezTo>
                  <a:moveTo>
                    <a:pt x="11" y="0"/>
                  </a:moveTo>
                  <a:cubicBezTo>
                    <a:pt x="11" y="0"/>
                    <a:pt x="11" y="0"/>
                    <a:pt x="11" y="0"/>
                  </a:cubicBezTo>
                  <a:cubicBezTo>
                    <a:pt x="11" y="0"/>
                    <a:pt x="11" y="0"/>
                    <a:pt x="11" y="0"/>
                  </a:cubicBezTo>
                  <a:moveTo>
                    <a:pt x="12" y="0"/>
                  </a:moveTo>
                  <a:cubicBezTo>
                    <a:pt x="12" y="0"/>
                    <a:pt x="11" y="0"/>
                    <a:pt x="11" y="0"/>
                  </a:cubicBezTo>
                  <a:cubicBezTo>
                    <a:pt x="11" y="0"/>
                    <a:pt x="12" y="0"/>
                    <a:pt x="12" y="0"/>
                  </a:cubicBezTo>
                  <a:moveTo>
                    <a:pt x="12" y="0"/>
                  </a:moveTo>
                  <a:cubicBezTo>
                    <a:pt x="12" y="0"/>
                    <a:pt x="12" y="0"/>
                    <a:pt x="12" y="0"/>
                  </a:cubicBezTo>
                  <a:cubicBezTo>
                    <a:pt x="12" y="0"/>
                    <a:pt x="12" y="0"/>
                    <a:pt x="12" y="0"/>
                  </a:cubicBezTo>
                  <a:moveTo>
                    <a:pt x="13" y="0"/>
                  </a:moveTo>
                  <a:cubicBezTo>
                    <a:pt x="13" y="0"/>
                    <a:pt x="13" y="0"/>
                    <a:pt x="12" y="0"/>
                  </a:cubicBezTo>
                  <a:cubicBezTo>
                    <a:pt x="12" y="0"/>
                    <a:pt x="13" y="0"/>
                    <a:pt x="13" y="0"/>
                  </a:cubicBezTo>
                  <a:moveTo>
                    <a:pt x="13" y="0"/>
                  </a:moveTo>
                  <a:cubicBezTo>
                    <a:pt x="13" y="0"/>
                    <a:pt x="13" y="0"/>
                    <a:pt x="13" y="0"/>
                  </a:cubicBezTo>
                  <a:cubicBezTo>
                    <a:pt x="13" y="0"/>
                    <a:pt x="13" y="0"/>
                    <a:pt x="13" y="0"/>
                  </a:cubicBezTo>
                  <a:moveTo>
                    <a:pt x="14" y="0"/>
                  </a:moveTo>
                  <a:cubicBezTo>
                    <a:pt x="14" y="0"/>
                    <a:pt x="14" y="0"/>
                    <a:pt x="13" y="0"/>
                  </a:cubicBezTo>
                  <a:cubicBezTo>
                    <a:pt x="13" y="0"/>
                    <a:pt x="14" y="0"/>
                    <a:pt x="14" y="0"/>
                  </a:cubicBezTo>
                  <a:moveTo>
                    <a:pt x="14" y="0"/>
                  </a:moveTo>
                  <a:cubicBezTo>
                    <a:pt x="14" y="0"/>
                    <a:pt x="14" y="0"/>
                    <a:pt x="14" y="0"/>
                  </a:cubicBezTo>
                  <a:cubicBezTo>
                    <a:pt x="14" y="0"/>
                    <a:pt x="14" y="0"/>
                    <a:pt x="14" y="0"/>
                  </a:cubicBezTo>
                  <a:moveTo>
                    <a:pt x="15" y="0"/>
                  </a:moveTo>
                  <a:cubicBezTo>
                    <a:pt x="15" y="0"/>
                    <a:pt x="14" y="0"/>
                    <a:pt x="14" y="0"/>
                  </a:cubicBezTo>
                  <a:cubicBezTo>
                    <a:pt x="15" y="0"/>
                    <a:pt x="15" y="0"/>
                    <a:pt x="15" y="0"/>
                  </a:cubicBezTo>
                  <a:moveTo>
                    <a:pt x="15" y="0"/>
                  </a:moveTo>
                  <a:cubicBezTo>
                    <a:pt x="15" y="0"/>
                    <a:pt x="15" y="0"/>
                    <a:pt x="15" y="0"/>
                  </a:cubicBezTo>
                  <a:cubicBezTo>
                    <a:pt x="15" y="0"/>
                    <a:pt x="15" y="0"/>
                    <a:pt x="15" y="0"/>
                  </a:cubicBezTo>
                  <a:moveTo>
                    <a:pt x="16" y="0"/>
                  </a:moveTo>
                  <a:cubicBezTo>
                    <a:pt x="16" y="0"/>
                    <a:pt x="15" y="0"/>
                    <a:pt x="15" y="0"/>
                  </a:cubicBezTo>
                  <a:cubicBezTo>
                    <a:pt x="15" y="0"/>
                    <a:pt x="16" y="0"/>
                    <a:pt x="16" y="0"/>
                  </a:cubicBezTo>
                </a:path>
              </a:pathLst>
            </a:custGeom>
            <a:solidFill>
              <a:srgbClr val="E1EDD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8" name="Freeform 180">
              <a:extLst>
                <a:ext uri="{FF2B5EF4-FFF2-40B4-BE49-F238E27FC236}">
                  <a16:creationId xmlns:a16="http://schemas.microsoft.com/office/drawing/2014/main" id="{1567B5FA-ADCC-1349-9256-954E9F98CE6E}"/>
                </a:ext>
              </a:extLst>
            </p:cNvPr>
            <p:cNvSpPr/>
            <p:nvPr/>
          </p:nvSpPr>
          <p:spPr bwMode="auto">
            <a:xfrm>
              <a:off x="3384550" y="4151313"/>
              <a:ext cx="882650" cy="835025"/>
            </a:xfrm>
            <a:custGeom>
              <a:avLst/>
              <a:gdLst>
                <a:gd name="T0" fmla="*/ 151 w 515"/>
                <a:gd name="T1" fmla="*/ 1 h 487"/>
                <a:gd name="T2" fmla="*/ 85 w 515"/>
                <a:gd name="T3" fmla="*/ 68 h 487"/>
                <a:gd name="T4" fmla="*/ 19 w 515"/>
                <a:gd name="T5" fmla="*/ 256 h 487"/>
                <a:gd name="T6" fmla="*/ 170 w 515"/>
                <a:gd name="T7" fmla="*/ 486 h 487"/>
                <a:gd name="T8" fmla="*/ 200 w 515"/>
                <a:gd name="T9" fmla="*/ 487 h 487"/>
                <a:gd name="T10" fmla="*/ 200 w 515"/>
                <a:gd name="T11" fmla="*/ 487 h 487"/>
                <a:gd name="T12" fmla="*/ 201 w 515"/>
                <a:gd name="T13" fmla="*/ 487 h 487"/>
                <a:gd name="T14" fmla="*/ 201 w 515"/>
                <a:gd name="T15" fmla="*/ 487 h 487"/>
                <a:gd name="T16" fmla="*/ 202 w 515"/>
                <a:gd name="T17" fmla="*/ 487 h 487"/>
                <a:gd name="T18" fmla="*/ 202 w 515"/>
                <a:gd name="T19" fmla="*/ 487 h 487"/>
                <a:gd name="T20" fmla="*/ 203 w 515"/>
                <a:gd name="T21" fmla="*/ 487 h 487"/>
                <a:gd name="T22" fmla="*/ 203 w 515"/>
                <a:gd name="T23" fmla="*/ 487 h 487"/>
                <a:gd name="T24" fmla="*/ 204 w 515"/>
                <a:gd name="T25" fmla="*/ 487 h 487"/>
                <a:gd name="T26" fmla="*/ 204 w 515"/>
                <a:gd name="T27" fmla="*/ 487 h 487"/>
                <a:gd name="T28" fmla="*/ 205 w 515"/>
                <a:gd name="T29" fmla="*/ 487 h 487"/>
                <a:gd name="T30" fmla="*/ 205 w 515"/>
                <a:gd name="T31" fmla="*/ 487 h 487"/>
                <a:gd name="T32" fmla="*/ 206 w 515"/>
                <a:gd name="T33" fmla="*/ 487 h 487"/>
                <a:gd name="T34" fmla="*/ 206 w 515"/>
                <a:gd name="T35" fmla="*/ 487 h 487"/>
                <a:gd name="T36" fmla="*/ 207 w 515"/>
                <a:gd name="T37" fmla="*/ 487 h 487"/>
                <a:gd name="T38" fmla="*/ 207 w 515"/>
                <a:gd name="T39" fmla="*/ 487 h 487"/>
                <a:gd name="T40" fmla="*/ 208 w 515"/>
                <a:gd name="T41" fmla="*/ 487 h 487"/>
                <a:gd name="T42" fmla="*/ 208 w 515"/>
                <a:gd name="T43" fmla="*/ 487 h 487"/>
                <a:gd name="T44" fmla="*/ 209 w 515"/>
                <a:gd name="T45" fmla="*/ 487 h 487"/>
                <a:gd name="T46" fmla="*/ 209 w 515"/>
                <a:gd name="T47" fmla="*/ 487 h 487"/>
                <a:gd name="T48" fmla="*/ 210 w 515"/>
                <a:gd name="T49" fmla="*/ 487 h 487"/>
                <a:gd name="T50" fmla="*/ 210 w 515"/>
                <a:gd name="T51" fmla="*/ 487 h 487"/>
                <a:gd name="T52" fmla="*/ 211 w 515"/>
                <a:gd name="T53" fmla="*/ 487 h 487"/>
                <a:gd name="T54" fmla="*/ 211 w 515"/>
                <a:gd name="T55" fmla="*/ 487 h 487"/>
                <a:gd name="T56" fmla="*/ 212 w 515"/>
                <a:gd name="T57" fmla="*/ 487 h 487"/>
                <a:gd name="T58" fmla="*/ 212 w 515"/>
                <a:gd name="T59" fmla="*/ 487 h 487"/>
                <a:gd name="T60" fmla="*/ 213 w 515"/>
                <a:gd name="T61" fmla="*/ 487 h 487"/>
                <a:gd name="T62" fmla="*/ 213 w 515"/>
                <a:gd name="T63" fmla="*/ 487 h 487"/>
                <a:gd name="T64" fmla="*/ 214 w 515"/>
                <a:gd name="T65" fmla="*/ 487 h 487"/>
                <a:gd name="T66" fmla="*/ 214 w 515"/>
                <a:gd name="T67" fmla="*/ 487 h 487"/>
                <a:gd name="T68" fmla="*/ 215 w 515"/>
                <a:gd name="T69" fmla="*/ 487 h 487"/>
                <a:gd name="T70" fmla="*/ 215 w 515"/>
                <a:gd name="T71" fmla="*/ 487 h 487"/>
                <a:gd name="T72" fmla="*/ 515 w 515"/>
                <a:gd name="T73" fmla="*/ 182 h 487"/>
                <a:gd name="T74" fmla="*/ 285 w 515"/>
                <a:gd name="T75" fmla="*/ 55 h 487"/>
                <a:gd name="T76" fmla="*/ 185 w 515"/>
                <a:gd name="T77" fmla="*/ 5 h 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15" h="487">
                  <a:moveTo>
                    <a:pt x="168" y="0"/>
                  </a:moveTo>
                  <a:cubicBezTo>
                    <a:pt x="162" y="0"/>
                    <a:pt x="155" y="1"/>
                    <a:pt x="151" y="1"/>
                  </a:cubicBezTo>
                  <a:cubicBezTo>
                    <a:pt x="130" y="1"/>
                    <a:pt x="109" y="1"/>
                    <a:pt x="89" y="1"/>
                  </a:cubicBezTo>
                  <a:cubicBezTo>
                    <a:pt x="75" y="1"/>
                    <a:pt x="85" y="55"/>
                    <a:pt x="85" y="68"/>
                  </a:cubicBezTo>
                  <a:cubicBezTo>
                    <a:pt x="85" y="99"/>
                    <a:pt x="88" y="118"/>
                    <a:pt x="74" y="145"/>
                  </a:cubicBezTo>
                  <a:cubicBezTo>
                    <a:pt x="56" y="182"/>
                    <a:pt x="37" y="219"/>
                    <a:pt x="19" y="256"/>
                  </a:cubicBezTo>
                  <a:cubicBezTo>
                    <a:pt x="3" y="288"/>
                    <a:pt x="0" y="313"/>
                    <a:pt x="26" y="339"/>
                  </a:cubicBezTo>
                  <a:cubicBezTo>
                    <a:pt x="72" y="390"/>
                    <a:pt x="121" y="438"/>
                    <a:pt x="170" y="486"/>
                  </a:cubicBezTo>
                  <a:cubicBezTo>
                    <a:pt x="180" y="487"/>
                    <a:pt x="190" y="487"/>
                    <a:pt x="200" y="487"/>
                  </a:cubicBezTo>
                  <a:cubicBezTo>
                    <a:pt x="200" y="487"/>
                    <a:pt x="200" y="487"/>
                    <a:pt x="200" y="487"/>
                  </a:cubicBezTo>
                  <a:cubicBezTo>
                    <a:pt x="200" y="487"/>
                    <a:pt x="200" y="487"/>
                    <a:pt x="200" y="487"/>
                  </a:cubicBezTo>
                  <a:cubicBezTo>
                    <a:pt x="200" y="487"/>
                    <a:pt x="200" y="487"/>
                    <a:pt x="200" y="487"/>
                  </a:cubicBezTo>
                  <a:cubicBezTo>
                    <a:pt x="200" y="487"/>
                    <a:pt x="200" y="487"/>
                    <a:pt x="201" y="487"/>
                  </a:cubicBezTo>
                  <a:cubicBezTo>
                    <a:pt x="201" y="487"/>
                    <a:pt x="201" y="487"/>
                    <a:pt x="201" y="487"/>
                  </a:cubicBezTo>
                  <a:cubicBezTo>
                    <a:pt x="201" y="487"/>
                    <a:pt x="201" y="487"/>
                    <a:pt x="201" y="487"/>
                  </a:cubicBezTo>
                  <a:cubicBezTo>
                    <a:pt x="201" y="487"/>
                    <a:pt x="201" y="487"/>
                    <a:pt x="201" y="487"/>
                  </a:cubicBezTo>
                  <a:cubicBezTo>
                    <a:pt x="201" y="487"/>
                    <a:pt x="201" y="487"/>
                    <a:pt x="202" y="487"/>
                  </a:cubicBezTo>
                  <a:cubicBezTo>
                    <a:pt x="202" y="487"/>
                    <a:pt x="202" y="487"/>
                    <a:pt x="202" y="487"/>
                  </a:cubicBezTo>
                  <a:cubicBezTo>
                    <a:pt x="202" y="487"/>
                    <a:pt x="202" y="487"/>
                    <a:pt x="202" y="487"/>
                  </a:cubicBezTo>
                  <a:cubicBezTo>
                    <a:pt x="202" y="487"/>
                    <a:pt x="202" y="487"/>
                    <a:pt x="202" y="487"/>
                  </a:cubicBezTo>
                  <a:cubicBezTo>
                    <a:pt x="202" y="487"/>
                    <a:pt x="203" y="487"/>
                    <a:pt x="203" y="487"/>
                  </a:cubicBezTo>
                  <a:cubicBezTo>
                    <a:pt x="203" y="487"/>
                    <a:pt x="203" y="487"/>
                    <a:pt x="203" y="487"/>
                  </a:cubicBezTo>
                  <a:cubicBezTo>
                    <a:pt x="203" y="487"/>
                    <a:pt x="203" y="487"/>
                    <a:pt x="203" y="487"/>
                  </a:cubicBezTo>
                  <a:cubicBezTo>
                    <a:pt x="203" y="487"/>
                    <a:pt x="203" y="487"/>
                    <a:pt x="203" y="487"/>
                  </a:cubicBezTo>
                  <a:cubicBezTo>
                    <a:pt x="203" y="487"/>
                    <a:pt x="204" y="487"/>
                    <a:pt x="204" y="487"/>
                  </a:cubicBezTo>
                  <a:cubicBezTo>
                    <a:pt x="204" y="487"/>
                    <a:pt x="204" y="487"/>
                    <a:pt x="204" y="487"/>
                  </a:cubicBezTo>
                  <a:cubicBezTo>
                    <a:pt x="204" y="487"/>
                    <a:pt x="204" y="487"/>
                    <a:pt x="204" y="487"/>
                  </a:cubicBezTo>
                  <a:cubicBezTo>
                    <a:pt x="204" y="487"/>
                    <a:pt x="204" y="487"/>
                    <a:pt x="204" y="487"/>
                  </a:cubicBezTo>
                  <a:cubicBezTo>
                    <a:pt x="204" y="487"/>
                    <a:pt x="205" y="487"/>
                    <a:pt x="205" y="487"/>
                  </a:cubicBezTo>
                  <a:cubicBezTo>
                    <a:pt x="205" y="487"/>
                    <a:pt x="205" y="487"/>
                    <a:pt x="205" y="487"/>
                  </a:cubicBezTo>
                  <a:cubicBezTo>
                    <a:pt x="205" y="487"/>
                    <a:pt x="205" y="487"/>
                    <a:pt x="205" y="487"/>
                  </a:cubicBezTo>
                  <a:cubicBezTo>
                    <a:pt x="205" y="487"/>
                    <a:pt x="205" y="487"/>
                    <a:pt x="205" y="487"/>
                  </a:cubicBezTo>
                  <a:cubicBezTo>
                    <a:pt x="205" y="487"/>
                    <a:pt x="206" y="487"/>
                    <a:pt x="206" y="487"/>
                  </a:cubicBezTo>
                  <a:cubicBezTo>
                    <a:pt x="206" y="487"/>
                    <a:pt x="206" y="487"/>
                    <a:pt x="206" y="487"/>
                  </a:cubicBezTo>
                  <a:cubicBezTo>
                    <a:pt x="206" y="487"/>
                    <a:pt x="206" y="487"/>
                    <a:pt x="206" y="487"/>
                  </a:cubicBezTo>
                  <a:cubicBezTo>
                    <a:pt x="206" y="487"/>
                    <a:pt x="206" y="487"/>
                    <a:pt x="206" y="487"/>
                  </a:cubicBezTo>
                  <a:cubicBezTo>
                    <a:pt x="206" y="487"/>
                    <a:pt x="207" y="487"/>
                    <a:pt x="207" y="487"/>
                  </a:cubicBezTo>
                  <a:cubicBezTo>
                    <a:pt x="207" y="487"/>
                    <a:pt x="207" y="487"/>
                    <a:pt x="207" y="487"/>
                  </a:cubicBezTo>
                  <a:cubicBezTo>
                    <a:pt x="207" y="487"/>
                    <a:pt x="207" y="487"/>
                    <a:pt x="207" y="487"/>
                  </a:cubicBezTo>
                  <a:cubicBezTo>
                    <a:pt x="207" y="487"/>
                    <a:pt x="207" y="487"/>
                    <a:pt x="207" y="487"/>
                  </a:cubicBezTo>
                  <a:cubicBezTo>
                    <a:pt x="207" y="487"/>
                    <a:pt x="208" y="487"/>
                    <a:pt x="208" y="487"/>
                  </a:cubicBezTo>
                  <a:cubicBezTo>
                    <a:pt x="208" y="487"/>
                    <a:pt x="208" y="487"/>
                    <a:pt x="208" y="487"/>
                  </a:cubicBezTo>
                  <a:cubicBezTo>
                    <a:pt x="208" y="487"/>
                    <a:pt x="208" y="487"/>
                    <a:pt x="208" y="487"/>
                  </a:cubicBezTo>
                  <a:cubicBezTo>
                    <a:pt x="208" y="487"/>
                    <a:pt x="208" y="487"/>
                    <a:pt x="208" y="487"/>
                  </a:cubicBezTo>
                  <a:cubicBezTo>
                    <a:pt x="208" y="487"/>
                    <a:pt x="209" y="487"/>
                    <a:pt x="209" y="487"/>
                  </a:cubicBezTo>
                  <a:cubicBezTo>
                    <a:pt x="209" y="487"/>
                    <a:pt x="209" y="487"/>
                    <a:pt x="209" y="487"/>
                  </a:cubicBezTo>
                  <a:cubicBezTo>
                    <a:pt x="209" y="487"/>
                    <a:pt x="209" y="487"/>
                    <a:pt x="209" y="487"/>
                  </a:cubicBezTo>
                  <a:cubicBezTo>
                    <a:pt x="209" y="487"/>
                    <a:pt x="209" y="487"/>
                    <a:pt x="209" y="487"/>
                  </a:cubicBezTo>
                  <a:cubicBezTo>
                    <a:pt x="209" y="487"/>
                    <a:pt x="210" y="487"/>
                    <a:pt x="210" y="487"/>
                  </a:cubicBezTo>
                  <a:cubicBezTo>
                    <a:pt x="210" y="487"/>
                    <a:pt x="210" y="487"/>
                    <a:pt x="210" y="487"/>
                  </a:cubicBezTo>
                  <a:cubicBezTo>
                    <a:pt x="210" y="487"/>
                    <a:pt x="210" y="487"/>
                    <a:pt x="210" y="487"/>
                  </a:cubicBezTo>
                  <a:cubicBezTo>
                    <a:pt x="210" y="487"/>
                    <a:pt x="210" y="487"/>
                    <a:pt x="210" y="487"/>
                  </a:cubicBezTo>
                  <a:cubicBezTo>
                    <a:pt x="210" y="487"/>
                    <a:pt x="211" y="487"/>
                    <a:pt x="211" y="487"/>
                  </a:cubicBezTo>
                  <a:cubicBezTo>
                    <a:pt x="211" y="487"/>
                    <a:pt x="211" y="487"/>
                    <a:pt x="211" y="487"/>
                  </a:cubicBezTo>
                  <a:cubicBezTo>
                    <a:pt x="211" y="487"/>
                    <a:pt x="211" y="487"/>
                    <a:pt x="211" y="487"/>
                  </a:cubicBezTo>
                  <a:cubicBezTo>
                    <a:pt x="211" y="487"/>
                    <a:pt x="211" y="487"/>
                    <a:pt x="211" y="487"/>
                  </a:cubicBezTo>
                  <a:cubicBezTo>
                    <a:pt x="211" y="487"/>
                    <a:pt x="212" y="487"/>
                    <a:pt x="212" y="487"/>
                  </a:cubicBezTo>
                  <a:cubicBezTo>
                    <a:pt x="212" y="487"/>
                    <a:pt x="212" y="487"/>
                    <a:pt x="212" y="487"/>
                  </a:cubicBezTo>
                  <a:cubicBezTo>
                    <a:pt x="212" y="487"/>
                    <a:pt x="212" y="487"/>
                    <a:pt x="212" y="487"/>
                  </a:cubicBezTo>
                  <a:cubicBezTo>
                    <a:pt x="212" y="487"/>
                    <a:pt x="212" y="487"/>
                    <a:pt x="212" y="487"/>
                  </a:cubicBezTo>
                  <a:cubicBezTo>
                    <a:pt x="213" y="487"/>
                    <a:pt x="213" y="487"/>
                    <a:pt x="213" y="487"/>
                  </a:cubicBezTo>
                  <a:cubicBezTo>
                    <a:pt x="213" y="487"/>
                    <a:pt x="213" y="487"/>
                    <a:pt x="213" y="487"/>
                  </a:cubicBezTo>
                  <a:cubicBezTo>
                    <a:pt x="213" y="487"/>
                    <a:pt x="213" y="487"/>
                    <a:pt x="213" y="487"/>
                  </a:cubicBezTo>
                  <a:cubicBezTo>
                    <a:pt x="213" y="487"/>
                    <a:pt x="213" y="487"/>
                    <a:pt x="213" y="487"/>
                  </a:cubicBezTo>
                  <a:cubicBezTo>
                    <a:pt x="214" y="487"/>
                    <a:pt x="214" y="487"/>
                    <a:pt x="214" y="487"/>
                  </a:cubicBezTo>
                  <a:cubicBezTo>
                    <a:pt x="214" y="487"/>
                    <a:pt x="214" y="487"/>
                    <a:pt x="214" y="487"/>
                  </a:cubicBezTo>
                  <a:cubicBezTo>
                    <a:pt x="214" y="487"/>
                    <a:pt x="214" y="487"/>
                    <a:pt x="214" y="487"/>
                  </a:cubicBezTo>
                  <a:cubicBezTo>
                    <a:pt x="214" y="487"/>
                    <a:pt x="214" y="487"/>
                    <a:pt x="214" y="487"/>
                  </a:cubicBezTo>
                  <a:cubicBezTo>
                    <a:pt x="214" y="487"/>
                    <a:pt x="215" y="487"/>
                    <a:pt x="215" y="487"/>
                  </a:cubicBezTo>
                  <a:cubicBezTo>
                    <a:pt x="215" y="487"/>
                    <a:pt x="215" y="487"/>
                    <a:pt x="215" y="487"/>
                  </a:cubicBezTo>
                  <a:cubicBezTo>
                    <a:pt x="215" y="487"/>
                    <a:pt x="215" y="487"/>
                    <a:pt x="215" y="487"/>
                  </a:cubicBezTo>
                  <a:cubicBezTo>
                    <a:pt x="215" y="487"/>
                    <a:pt x="215" y="487"/>
                    <a:pt x="215" y="487"/>
                  </a:cubicBezTo>
                  <a:cubicBezTo>
                    <a:pt x="215" y="487"/>
                    <a:pt x="216" y="487"/>
                    <a:pt x="216" y="487"/>
                  </a:cubicBezTo>
                  <a:cubicBezTo>
                    <a:pt x="379" y="479"/>
                    <a:pt x="510" y="346"/>
                    <a:pt x="515" y="182"/>
                  </a:cubicBezTo>
                  <a:cubicBezTo>
                    <a:pt x="442" y="112"/>
                    <a:pt x="379" y="55"/>
                    <a:pt x="369" y="55"/>
                  </a:cubicBezTo>
                  <a:cubicBezTo>
                    <a:pt x="341" y="55"/>
                    <a:pt x="313" y="55"/>
                    <a:pt x="285" y="55"/>
                  </a:cubicBezTo>
                  <a:cubicBezTo>
                    <a:pt x="259" y="55"/>
                    <a:pt x="282" y="87"/>
                    <a:pt x="280" y="100"/>
                  </a:cubicBezTo>
                  <a:cubicBezTo>
                    <a:pt x="262" y="79"/>
                    <a:pt x="195" y="13"/>
                    <a:pt x="185" y="5"/>
                  </a:cubicBezTo>
                  <a:cubicBezTo>
                    <a:pt x="182" y="1"/>
                    <a:pt x="175" y="0"/>
                    <a:pt x="168"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69" name="Freeform 181">
              <a:extLst>
                <a:ext uri="{FF2B5EF4-FFF2-40B4-BE49-F238E27FC236}">
                  <a16:creationId xmlns:a16="http://schemas.microsoft.com/office/drawing/2014/main" id="{F79B9A17-C845-0F4C-B08D-ECAF1B34F016}"/>
                </a:ext>
              </a:extLst>
            </p:cNvPr>
            <p:cNvSpPr/>
            <p:nvPr/>
          </p:nvSpPr>
          <p:spPr bwMode="auto">
            <a:xfrm>
              <a:off x="3467100" y="4495800"/>
              <a:ext cx="285750" cy="169863"/>
            </a:xfrm>
            <a:custGeom>
              <a:avLst/>
              <a:gdLst>
                <a:gd name="T0" fmla="*/ 122 w 166"/>
                <a:gd name="T1" fmla="*/ 0 h 99"/>
                <a:gd name="T2" fmla="*/ 44 w 166"/>
                <a:gd name="T3" fmla="*/ 0 h 99"/>
                <a:gd name="T4" fmla="*/ 9 w 166"/>
                <a:gd name="T5" fmla="*/ 66 h 99"/>
                <a:gd name="T6" fmla="*/ 27 w 166"/>
                <a:gd name="T7" fmla="*/ 99 h 99"/>
                <a:gd name="T8" fmla="*/ 139 w 166"/>
                <a:gd name="T9" fmla="*/ 99 h 99"/>
                <a:gd name="T10" fmla="*/ 157 w 166"/>
                <a:gd name="T11" fmla="*/ 66 h 99"/>
                <a:gd name="T12" fmla="*/ 122 w 166"/>
                <a:gd name="T13" fmla="*/ 0 h 99"/>
              </a:gdLst>
              <a:ahLst/>
              <a:cxnLst>
                <a:cxn ang="0">
                  <a:pos x="T0" y="T1"/>
                </a:cxn>
                <a:cxn ang="0">
                  <a:pos x="T2" y="T3"/>
                </a:cxn>
                <a:cxn ang="0">
                  <a:pos x="T4" y="T5"/>
                </a:cxn>
                <a:cxn ang="0">
                  <a:pos x="T6" y="T7"/>
                </a:cxn>
                <a:cxn ang="0">
                  <a:pos x="T8" y="T9"/>
                </a:cxn>
                <a:cxn ang="0">
                  <a:pos x="T10" y="T11"/>
                </a:cxn>
                <a:cxn ang="0">
                  <a:pos x="T12" y="T13"/>
                </a:cxn>
              </a:cxnLst>
              <a:rect l="0" t="0" r="r" b="b"/>
              <a:pathLst>
                <a:path w="166" h="99">
                  <a:moveTo>
                    <a:pt x="122" y="0"/>
                  </a:moveTo>
                  <a:cubicBezTo>
                    <a:pt x="44" y="0"/>
                    <a:pt x="44" y="0"/>
                    <a:pt x="44" y="0"/>
                  </a:cubicBezTo>
                  <a:cubicBezTo>
                    <a:pt x="9" y="66"/>
                    <a:pt x="9" y="66"/>
                    <a:pt x="9" y="66"/>
                  </a:cubicBezTo>
                  <a:cubicBezTo>
                    <a:pt x="0" y="84"/>
                    <a:pt x="7" y="99"/>
                    <a:pt x="27" y="99"/>
                  </a:cubicBezTo>
                  <a:cubicBezTo>
                    <a:pt x="139" y="99"/>
                    <a:pt x="139" y="99"/>
                    <a:pt x="139" y="99"/>
                  </a:cubicBezTo>
                  <a:cubicBezTo>
                    <a:pt x="158" y="99"/>
                    <a:pt x="166" y="84"/>
                    <a:pt x="157" y="66"/>
                  </a:cubicBezTo>
                  <a:lnTo>
                    <a:pt x="122"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0" name="Freeform 182">
              <a:extLst>
                <a:ext uri="{FF2B5EF4-FFF2-40B4-BE49-F238E27FC236}">
                  <a16:creationId xmlns:a16="http://schemas.microsoft.com/office/drawing/2014/main" id="{8422B608-33BD-7D45-A112-CDD85507CAFB}"/>
                </a:ext>
              </a:extLst>
            </p:cNvPr>
            <p:cNvSpPr>
              <a:spLocks noEditPoints="1"/>
            </p:cNvSpPr>
            <p:nvPr/>
          </p:nvSpPr>
          <p:spPr bwMode="auto">
            <a:xfrm>
              <a:off x="3387725" y="4152900"/>
              <a:ext cx="446088" cy="585788"/>
            </a:xfrm>
            <a:custGeom>
              <a:avLst/>
              <a:gdLst>
                <a:gd name="T0" fmla="*/ 177 w 260"/>
                <a:gd name="T1" fmla="*/ 122 h 341"/>
                <a:gd name="T2" fmla="*/ 177 w 260"/>
                <a:gd name="T3" fmla="*/ 31 h 341"/>
                <a:gd name="T4" fmla="*/ 182 w 260"/>
                <a:gd name="T5" fmla="*/ 26 h 341"/>
                <a:gd name="T6" fmla="*/ 182 w 260"/>
                <a:gd name="T7" fmla="*/ 5 h 341"/>
                <a:gd name="T8" fmla="*/ 176 w 260"/>
                <a:gd name="T9" fmla="*/ 0 h 341"/>
                <a:gd name="T10" fmla="*/ 83 w 260"/>
                <a:gd name="T11" fmla="*/ 0 h 341"/>
                <a:gd name="T12" fmla="*/ 78 w 260"/>
                <a:gd name="T13" fmla="*/ 5 h 341"/>
                <a:gd name="T14" fmla="*/ 78 w 260"/>
                <a:gd name="T15" fmla="*/ 26 h 341"/>
                <a:gd name="T16" fmla="*/ 83 w 260"/>
                <a:gd name="T17" fmla="*/ 31 h 341"/>
                <a:gd name="T18" fmla="*/ 83 w 260"/>
                <a:gd name="T19" fmla="*/ 31 h 341"/>
                <a:gd name="T20" fmla="*/ 83 w 260"/>
                <a:gd name="T21" fmla="*/ 122 h 341"/>
                <a:gd name="T22" fmla="*/ 9 w 260"/>
                <a:gd name="T23" fmla="*/ 271 h 341"/>
                <a:gd name="T24" fmla="*/ 6 w 260"/>
                <a:gd name="T25" fmla="*/ 317 h 341"/>
                <a:gd name="T26" fmla="*/ 46 w 260"/>
                <a:gd name="T27" fmla="*/ 341 h 341"/>
                <a:gd name="T28" fmla="*/ 130 w 260"/>
                <a:gd name="T29" fmla="*/ 341 h 341"/>
                <a:gd name="T30" fmla="*/ 214 w 260"/>
                <a:gd name="T31" fmla="*/ 341 h 341"/>
                <a:gd name="T32" fmla="*/ 254 w 260"/>
                <a:gd name="T33" fmla="*/ 317 h 341"/>
                <a:gd name="T34" fmla="*/ 251 w 260"/>
                <a:gd name="T35" fmla="*/ 271 h 341"/>
                <a:gd name="T36" fmla="*/ 177 w 260"/>
                <a:gd name="T37" fmla="*/ 122 h 341"/>
                <a:gd name="T38" fmla="*/ 237 w 260"/>
                <a:gd name="T39" fmla="*/ 306 h 341"/>
                <a:gd name="T40" fmla="*/ 214 w 260"/>
                <a:gd name="T41" fmla="*/ 318 h 341"/>
                <a:gd name="T42" fmla="*/ 46 w 260"/>
                <a:gd name="T43" fmla="*/ 318 h 341"/>
                <a:gd name="T44" fmla="*/ 23 w 260"/>
                <a:gd name="T45" fmla="*/ 306 h 341"/>
                <a:gd name="T46" fmla="*/ 26 w 260"/>
                <a:gd name="T47" fmla="*/ 282 h 341"/>
                <a:gd name="T48" fmla="*/ 26 w 260"/>
                <a:gd name="T49" fmla="*/ 282 h 341"/>
                <a:gd name="T50" fmla="*/ 101 w 260"/>
                <a:gd name="T51" fmla="*/ 130 h 341"/>
                <a:gd name="T52" fmla="*/ 102 w 260"/>
                <a:gd name="T53" fmla="*/ 125 h 341"/>
                <a:gd name="T54" fmla="*/ 102 w 260"/>
                <a:gd name="T55" fmla="*/ 38 h 341"/>
                <a:gd name="T56" fmla="*/ 158 w 260"/>
                <a:gd name="T57" fmla="*/ 38 h 341"/>
                <a:gd name="T58" fmla="*/ 158 w 260"/>
                <a:gd name="T59" fmla="*/ 125 h 341"/>
                <a:gd name="T60" fmla="*/ 159 w 260"/>
                <a:gd name="T61" fmla="*/ 130 h 341"/>
                <a:gd name="T62" fmla="*/ 234 w 260"/>
                <a:gd name="T63" fmla="*/ 282 h 341"/>
                <a:gd name="T64" fmla="*/ 234 w 260"/>
                <a:gd name="T65" fmla="*/ 282 h 341"/>
                <a:gd name="T66" fmla="*/ 237 w 260"/>
                <a:gd name="T67" fmla="*/ 306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0" h="341">
                  <a:moveTo>
                    <a:pt x="177" y="122"/>
                  </a:moveTo>
                  <a:cubicBezTo>
                    <a:pt x="177" y="31"/>
                    <a:pt x="177" y="31"/>
                    <a:pt x="177" y="31"/>
                  </a:cubicBezTo>
                  <a:cubicBezTo>
                    <a:pt x="179" y="31"/>
                    <a:pt x="182" y="29"/>
                    <a:pt x="182" y="26"/>
                  </a:cubicBezTo>
                  <a:cubicBezTo>
                    <a:pt x="182" y="5"/>
                    <a:pt x="182" y="5"/>
                    <a:pt x="182" y="5"/>
                  </a:cubicBezTo>
                  <a:cubicBezTo>
                    <a:pt x="182" y="2"/>
                    <a:pt x="179" y="0"/>
                    <a:pt x="176" y="0"/>
                  </a:cubicBezTo>
                  <a:cubicBezTo>
                    <a:pt x="83" y="0"/>
                    <a:pt x="83" y="0"/>
                    <a:pt x="83" y="0"/>
                  </a:cubicBezTo>
                  <a:cubicBezTo>
                    <a:pt x="80" y="0"/>
                    <a:pt x="78" y="2"/>
                    <a:pt x="78" y="5"/>
                  </a:cubicBezTo>
                  <a:cubicBezTo>
                    <a:pt x="78" y="26"/>
                    <a:pt x="78" y="26"/>
                    <a:pt x="78" y="26"/>
                  </a:cubicBezTo>
                  <a:cubicBezTo>
                    <a:pt x="78" y="29"/>
                    <a:pt x="80" y="31"/>
                    <a:pt x="83" y="31"/>
                  </a:cubicBezTo>
                  <a:cubicBezTo>
                    <a:pt x="83" y="31"/>
                    <a:pt x="83" y="31"/>
                    <a:pt x="83" y="31"/>
                  </a:cubicBezTo>
                  <a:cubicBezTo>
                    <a:pt x="83" y="122"/>
                    <a:pt x="83" y="122"/>
                    <a:pt x="83" y="122"/>
                  </a:cubicBezTo>
                  <a:cubicBezTo>
                    <a:pt x="9" y="271"/>
                    <a:pt x="9" y="271"/>
                    <a:pt x="9" y="271"/>
                  </a:cubicBezTo>
                  <a:cubicBezTo>
                    <a:pt x="1" y="287"/>
                    <a:pt x="0" y="304"/>
                    <a:pt x="6" y="317"/>
                  </a:cubicBezTo>
                  <a:cubicBezTo>
                    <a:pt x="14" y="332"/>
                    <a:pt x="28" y="341"/>
                    <a:pt x="46" y="341"/>
                  </a:cubicBezTo>
                  <a:cubicBezTo>
                    <a:pt x="130" y="341"/>
                    <a:pt x="130" y="341"/>
                    <a:pt x="130" y="341"/>
                  </a:cubicBezTo>
                  <a:cubicBezTo>
                    <a:pt x="214" y="341"/>
                    <a:pt x="214" y="341"/>
                    <a:pt x="214" y="341"/>
                  </a:cubicBezTo>
                  <a:cubicBezTo>
                    <a:pt x="232" y="341"/>
                    <a:pt x="246" y="332"/>
                    <a:pt x="254" y="317"/>
                  </a:cubicBezTo>
                  <a:cubicBezTo>
                    <a:pt x="260" y="304"/>
                    <a:pt x="259" y="287"/>
                    <a:pt x="251" y="271"/>
                  </a:cubicBezTo>
                  <a:lnTo>
                    <a:pt x="177" y="122"/>
                  </a:lnTo>
                  <a:close/>
                  <a:moveTo>
                    <a:pt x="237" y="306"/>
                  </a:moveTo>
                  <a:cubicBezTo>
                    <a:pt x="233" y="314"/>
                    <a:pt x="225" y="318"/>
                    <a:pt x="214" y="318"/>
                  </a:cubicBezTo>
                  <a:cubicBezTo>
                    <a:pt x="46" y="318"/>
                    <a:pt x="46" y="318"/>
                    <a:pt x="46" y="318"/>
                  </a:cubicBezTo>
                  <a:cubicBezTo>
                    <a:pt x="35" y="318"/>
                    <a:pt x="27" y="314"/>
                    <a:pt x="23" y="306"/>
                  </a:cubicBezTo>
                  <a:cubicBezTo>
                    <a:pt x="20" y="300"/>
                    <a:pt x="21" y="291"/>
                    <a:pt x="26" y="282"/>
                  </a:cubicBezTo>
                  <a:cubicBezTo>
                    <a:pt x="26" y="282"/>
                    <a:pt x="26" y="282"/>
                    <a:pt x="26" y="282"/>
                  </a:cubicBezTo>
                  <a:cubicBezTo>
                    <a:pt x="101" y="130"/>
                    <a:pt x="101" y="130"/>
                    <a:pt x="101" y="130"/>
                  </a:cubicBezTo>
                  <a:cubicBezTo>
                    <a:pt x="102" y="129"/>
                    <a:pt x="102" y="127"/>
                    <a:pt x="102" y="125"/>
                  </a:cubicBezTo>
                  <a:cubicBezTo>
                    <a:pt x="102" y="38"/>
                    <a:pt x="102" y="38"/>
                    <a:pt x="102" y="38"/>
                  </a:cubicBezTo>
                  <a:cubicBezTo>
                    <a:pt x="158" y="38"/>
                    <a:pt x="158" y="38"/>
                    <a:pt x="158" y="38"/>
                  </a:cubicBezTo>
                  <a:cubicBezTo>
                    <a:pt x="158" y="125"/>
                    <a:pt x="158" y="125"/>
                    <a:pt x="158" y="125"/>
                  </a:cubicBezTo>
                  <a:cubicBezTo>
                    <a:pt x="158" y="127"/>
                    <a:pt x="158" y="129"/>
                    <a:pt x="159" y="130"/>
                  </a:cubicBezTo>
                  <a:cubicBezTo>
                    <a:pt x="234" y="282"/>
                    <a:pt x="234" y="282"/>
                    <a:pt x="234" y="282"/>
                  </a:cubicBezTo>
                  <a:cubicBezTo>
                    <a:pt x="234" y="282"/>
                    <a:pt x="234" y="282"/>
                    <a:pt x="234" y="282"/>
                  </a:cubicBezTo>
                  <a:cubicBezTo>
                    <a:pt x="239" y="291"/>
                    <a:pt x="240" y="300"/>
                    <a:pt x="237" y="30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1" name="Freeform 183">
              <a:extLst>
                <a:ext uri="{FF2B5EF4-FFF2-40B4-BE49-F238E27FC236}">
                  <a16:creationId xmlns:a16="http://schemas.microsoft.com/office/drawing/2014/main" id="{68DD8BCF-8416-0744-9AAC-E68FFFCCB670}"/>
                </a:ext>
              </a:extLst>
            </p:cNvPr>
            <p:cNvSpPr/>
            <p:nvPr/>
          </p:nvSpPr>
          <p:spPr bwMode="auto">
            <a:xfrm>
              <a:off x="3908425" y="4429125"/>
              <a:ext cx="96838" cy="255588"/>
            </a:xfrm>
            <a:custGeom>
              <a:avLst/>
              <a:gdLst>
                <a:gd name="T0" fmla="*/ 27 w 56"/>
                <a:gd name="T1" fmla="*/ 149 h 149"/>
                <a:gd name="T2" fmla="*/ 28 w 56"/>
                <a:gd name="T3" fmla="*/ 149 h 149"/>
                <a:gd name="T4" fmla="*/ 56 w 56"/>
                <a:gd name="T5" fmla="*/ 121 h 149"/>
                <a:gd name="T6" fmla="*/ 56 w 56"/>
                <a:gd name="T7" fmla="*/ 0 h 149"/>
                <a:gd name="T8" fmla="*/ 0 w 56"/>
                <a:gd name="T9" fmla="*/ 0 h 149"/>
                <a:gd name="T10" fmla="*/ 0 w 56"/>
                <a:gd name="T11" fmla="*/ 121 h 149"/>
                <a:gd name="T12" fmla="*/ 27 w 56"/>
                <a:gd name="T13" fmla="*/ 149 h 149"/>
              </a:gdLst>
              <a:ahLst/>
              <a:cxnLst>
                <a:cxn ang="0">
                  <a:pos x="T0" y="T1"/>
                </a:cxn>
                <a:cxn ang="0">
                  <a:pos x="T2" y="T3"/>
                </a:cxn>
                <a:cxn ang="0">
                  <a:pos x="T4" y="T5"/>
                </a:cxn>
                <a:cxn ang="0">
                  <a:pos x="T6" y="T7"/>
                </a:cxn>
                <a:cxn ang="0">
                  <a:pos x="T8" y="T9"/>
                </a:cxn>
                <a:cxn ang="0">
                  <a:pos x="T10" y="T11"/>
                </a:cxn>
                <a:cxn ang="0">
                  <a:pos x="T12" y="T13"/>
                </a:cxn>
              </a:cxnLst>
              <a:rect l="0" t="0" r="r" b="b"/>
              <a:pathLst>
                <a:path w="56" h="149">
                  <a:moveTo>
                    <a:pt x="27" y="149"/>
                  </a:moveTo>
                  <a:cubicBezTo>
                    <a:pt x="28" y="149"/>
                    <a:pt x="28" y="149"/>
                    <a:pt x="28" y="149"/>
                  </a:cubicBezTo>
                  <a:cubicBezTo>
                    <a:pt x="43" y="149"/>
                    <a:pt x="56" y="136"/>
                    <a:pt x="56" y="121"/>
                  </a:cubicBezTo>
                  <a:cubicBezTo>
                    <a:pt x="56" y="0"/>
                    <a:pt x="56" y="0"/>
                    <a:pt x="56" y="0"/>
                  </a:cubicBezTo>
                  <a:cubicBezTo>
                    <a:pt x="0" y="0"/>
                    <a:pt x="0" y="0"/>
                    <a:pt x="0" y="0"/>
                  </a:cubicBezTo>
                  <a:cubicBezTo>
                    <a:pt x="0" y="121"/>
                    <a:pt x="0" y="121"/>
                    <a:pt x="0" y="121"/>
                  </a:cubicBezTo>
                  <a:cubicBezTo>
                    <a:pt x="0" y="136"/>
                    <a:pt x="12" y="149"/>
                    <a:pt x="27"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2" name="Freeform 184">
              <a:extLst>
                <a:ext uri="{FF2B5EF4-FFF2-40B4-BE49-F238E27FC236}">
                  <a16:creationId xmlns:a16="http://schemas.microsoft.com/office/drawing/2014/main" id="{CBFAC63D-4E9D-0D46-99CE-A2727EF80D56}"/>
                </a:ext>
              </a:extLst>
            </p:cNvPr>
            <p:cNvSpPr>
              <a:spLocks noEditPoints="1"/>
            </p:cNvSpPr>
            <p:nvPr/>
          </p:nvSpPr>
          <p:spPr bwMode="auto">
            <a:xfrm>
              <a:off x="3849688" y="4246563"/>
              <a:ext cx="211138" cy="492125"/>
            </a:xfrm>
            <a:custGeom>
              <a:avLst/>
              <a:gdLst>
                <a:gd name="T0" fmla="*/ 114 w 123"/>
                <a:gd name="T1" fmla="*/ 0 h 287"/>
                <a:gd name="T2" fmla="*/ 10 w 123"/>
                <a:gd name="T3" fmla="*/ 0 h 287"/>
                <a:gd name="T4" fmla="*/ 0 w 123"/>
                <a:gd name="T5" fmla="*/ 9 h 287"/>
                <a:gd name="T6" fmla="*/ 0 w 123"/>
                <a:gd name="T7" fmla="*/ 21 h 287"/>
                <a:gd name="T8" fmla="*/ 8 w 123"/>
                <a:gd name="T9" fmla="*/ 30 h 287"/>
                <a:gd name="T10" fmla="*/ 8 w 123"/>
                <a:gd name="T11" fmla="*/ 230 h 287"/>
                <a:gd name="T12" fmla="*/ 64 w 123"/>
                <a:gd name="T13" fmla="*/ 287 h 287"/>
                <a:gd name="T14" fmla="*/ 64 w 123"/>
                <a:gd name="T15" fmla="*/ 287 h 287"/>
                <a:gd name="T16" fmla="*/ 102 w 123"/>
                <a:gd name="T17" fmla="*/ 269 h 287"/>
                <a:gd name="T18" fmla="*/ 116 w 123"/>
                <a:gd name="T19" fmla="*/ 230 h 287"/>
                <a:gd name="T20" fmla="*/ 116 w 123"/>
                <a:gd name="T21" fmla="*/ 30 h 287"/>
                <a:gd name="T22" fmla="*/ 123 w 123"/>
                <a:gd name="T23" fmla="*/ 21 h 287"/>
                <a:gd name="T24" fmla="*/ 123 w 123"/>
                <a:gd name="T25" fmla="*/ 9 h 287"/>
                <a:gd name="T26" fmla="*/ 114 w 123"/>
                <a:gd name="T27" fmla="*/ 0 h 287"/>
                <a:gd name="T28" fmla="*/ 99 w 123"/>
                <a:gd name="T29" fmla="*/ 230 h 287"/>
                <a:gd name="T30" fmla="*/ 89 w 123"/>
                <a:gd name="T31" fmla="*/ 257 h 287"/>
                <a:gd name="T32" fmla="*/ 64 w 123"/>
                <a:gd name="T33" fmla="*/ 269 h 287"/>
                <a:gd name="T34" fmla="*/ 64 w 123"/>
                <a:gd name="T35" fmla="*/ 269 h 287"/>
                <a:gd name="T36" fmla="*/ 25 w 123"/>
                <a:gd name="T37" fmla="*/ 230 h 287"/>
                <a:gd name="T38" fmla="*/ 25 w 123"/>
                <a:gd name="T39" fmla="*/ 40 h 287"/>
                <a:gd name="T40" fmla="*/ 99 w 123"/>
                <a:gd name="T41" fmla="*/ 40 h 287"/>
                <a:gd name="T42" fmla="*/ 99 w 123"/>
                <a:gd name="T43" fmla="*/ 230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3" h="287">
                  <a:moveTo>
                    <a:pt x="114" y="0"/>
                  </a:moveTo>
                  <a:cubicBezTo>
                    <a:pt x="10" y="0"/>
                    <a:pt x="10" y="0"/>
                    <a:pt x="10" y="0"/>
                  </a:cubicBezTo>
                  <a:cubicBezTo>
                    <a:pt x="5" y="0"/>
                    <a:pt x="0" y="4"/>
                    <a:pt x="0" y="9"/>
                  </a:cubicBezTo>
                  <a:cubicBezTo>
                    <a:pt x="0" y="21"/>
                    <a:pt x="0" y="21"/>
                    <a:pt x="0" y="21"/>
                  </a:cubicBezTo>
                  <a:cubicBezTo>
                    <a:pt x="0" y="25"/>
                    <a:pt x="4" y="29"/>
                    <a:pt x="8" y="30"/>
                  </a:cubicBezTo>
                  <a:cubicBezTo>
                    <a:pt x="8" y="230"/>
                    <a:pt x="8" y="230"/>
                    <a:pt x="8" y="230"/>
                  </a:cubicBezTo>
                  <a:cubicBezTo>
                    <a:pt x="8" y="260"/>
                    <a:pt x="34" y="287"/>
                    <a:pt x="64" y="287"/>
                  </a:cubicBezTo>
                  <a:cubicBezTo>
                    <a:pt x="64" y="287"/>
                    <a:pt x="64" y="287"/>
                    <a:pt x="64" y="287"/>
                  </a:cubicBezTo>
                  <a:cubicBezTo>
                    <a:pt x="79" y="287"/>
                    <a:pt x="92" y="280"/>
                    <a:pt x="102" y="269"/>
                  </a:cubicBezTo>
                  <a:cubicBezTo>
                    <a:pt x="111" y="258"/>
                    <a:pt x="116" y="245"/>
                    <a:pt x="116" y="230"/>
                  </a:cubicBezTo>
                  <a:cubicBezTo>
                    <a:pt x="116" y="30"/>
                    <a:pt x="116" y="30"/>
                    <a:pt x="116" y="30"/>
                  </a:cubicBezTo>
                  <a:cubicBezTo>
                    <a:pt x="120" y="29"/>
                    <a:pt x="123" y="25"/>
                    <a:pt x="123" y="21"/>
                  </a:cubicBezTo>
                  <a:cubicBezTo>
                    <a:pt x="123" y="9"/>
                    <a:pt x="123" y="9"/>
                    <a:pt x="123" y="9"/>
                  </a:cubicBezTo>
                  <a:cubicBezTo>
                    <a:pt x="123" y="4"/>
                    <a:pt x="119" y="0"/>
                    <a:pt x="114" y="0"/>
                  </a:cubicBezTo>
                  <a:close/>
                  <a:moveTo>
                    <a:pt x="99" y="230"/>
                  </a:moveTo>
                  <a:cubicBezTo>
                    <a:pt x="99" y="240"/>
                    <a:pt x="95" y="250"/>
                    <a:pt x="89" y="257"/>
                  </a:cubicBezTo>
                  <a:cubicBezTo>
                    <a:pt x="82" y="265"/>
                    <a:pt x="73" y="269"/>
                    <a:pt x="64" y="269"/>
                  </a:cubicBezTo>
                  <a:cubicBezTo>
                    <a:pt x="64" y="269"/>
                    <a:pt x="64" y="269"/>
                    <a:pt x="64" y="269"/>
                  </a:cubicBezTo>
                  <a:cubicBezTo>
                    <a:pt x="44" y="269"/>
                    <a:pt x="25" y="250"/>
                    <a:pt x="25" y="230"/>
                  </a:cubicBezTo>
                  <a:cubicBezTo>
                    <a:pt x="25" y="40"/>
                    <a:pt x="25" y="40"/>
                    <a:pt x="25" y="40"/>
                  </a:cubicBezTo>
                  <a:cubicBezTo>
                    <a:pt x="99" y="40"/>
                    <a:pt x="99" y="40"/>
                    <a:pt x="99" y="40"/>
                  </a:cubicBezTo>
                  <a:lnTo>
                    <a:pt x="99" y="23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73" name="组合 72">
            <a:extLst>
              <a:ext uri="{FF2B5EF4-FFF2-40B4-BE49-F238E27FC236}">
                <a16:creationId xmlns:a16="http://schemas.microsoft.com/office/drawing/2014/main" id="{DA6FC843-0270-AD40-8C46-60BB0B441E5D}"/>
              </a:ext>
            </a:extLst>
          </p:cNvPr>
          <p:cNvGrpSpPr/>
          <p:nvPr/>
        </p:nvGrpSpPr>
        <p:grpSpPr>
          <a:xfrm>
            <a:off x="6308482" y="1732453"/>
            <a:ext cx="502928" cy="523220"/>
            <a:chOff x="6345238" y="966788"/>
            <a:chExt cx="1084263" cy="1084263"/>
          </a:xfrm>
        </p:grpSpPr>
        <p:sp>
          <p:nvSpPr>
            <p:cNvPr id="74" name="Oval 126">
              <a:extLst>
                <a:ext uri="{FF2B5EF4-FFF2-40B4-BE49-F238E27FC236}">
                  <a16:creationId xmlns:a16="http://schemas.microsoft.com/office/drawing/2014/main" id="{896C5946-248D-D740-A48A-45C0FE99AED5}"/>
                </a:ext>
              </a:extLst>
            </p:cNvPr>
            <p:cNvSpPr>
              <a:spLocks noChangeArrowheads="1"/>
            </p:cNvSpPr>
            <p:nvPr/>
          </p:nvSpPr>
          <p:spPr bwMode="auto">
            <a:xfrm>
              <a:off x="6345238" y="966788"/>
              <a:ext cx="1084263" cy="1084263"/>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5" name="Freeform 127">
              <a:extLst>
                <a:ext uri="{FF2B5EF4-FFF2-40B4-BE49-F238E27FC236}">
                  <a16:creationId xmlns:a16="http://schemas.microsoft.com/office/drawing/2014/main" id="{ACC1BFF6-87BE-7240-BF34-CCC3BD948A2E}"/>
                </a:ext>
              </a:extLst>
            </p:cNvPr>
            <p:cNvSpPr/>
            <p:nvPr/>
          </p:nvSpPr>
          <p:spPr bwMode="auto">
            <a:xfrm>
              <a:off x="6518275" y="1189038"/>
              <a:ext cx="885825" cy="852488"/>
            </a:xfrm>
            <a:custGeom>
              <a:avLst/>
              <a:gdLst>
                <a:gd name="T0" fmla="*/ 140 w 516"/>
                <a:gd name="T1" fmla="*/ 0 h 497"/>
                <a:gd name="T2" fmla="*/ 134 w 516"/>
                <a:gd name="T3" fmla="*/ 1 h 497"/>
                <a:gd name="T4" fmla="*/ 93 w 516"/>
                <a:gd name="T5" fmla="*/ 25 h 497"/>
                <a:gd name="T6" fmla="*/ 39 w 516"/>
                <a:gd name="T7" fmla="*/ 57 h 497"/>
                <a:gd name="T8" fmla="*/ 9 w 516"/>
                <a:gd name="T9" fmla="*/ 81 h 497"/>
                <a:gd name="T10" fmla="*/ 7 w 516"/>
                <a:gd name="T11" fmla="*/ 177 h 497"/>
                <a:gd name="T12" fmla="*/ 23 w 516"/>
                <a:gd name="T13" fmla="*/ 240 h 497"/>
                <a:gd name="T14" fmla="*/ 278 w 516"/>
                <a:gd name="T15" fmla="*/ 497 h 497"/>
                <a:gd name="T16" fmla="*/ 516 w 516"/>
                <a:gd name="T17" fmla="*/ 282 h 497"/>
                <a:gd name="T18" fmla="*/ 411 w 516"/>
                <a:gd name="T19" fmla="*/ 177 h 497"/>
                <a:gd name="T20" fmla="*/ 379 w 516"/>
                <a:gd name="T21" fmla="*/ 145 h 497"/>
                <a:gd name="T22" fmla="*/ 346 w 516"/>
                <a:gd name="T23" fmla="*/ 118 h 497"/>
                <a:gd name="T24" fmla="*/ 294 w 516"/>
                <a:gd name="T25" fmla="*/ 97 h 497"/>
                <a:gd name="T26" fmla="*/ 161 w 516"/>
                <a:gd name="T27" fmla="*/ 9 h 497"/>
                <a:gd name="T28" fmla="*/ 140 w 516"/>
                <a:gd name="T29" fmla="*/ 0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16" h="497">
                  <a:moveTo>
                    <a:pt x="140" y="0"/>
                  </a:moveTo>
                  <a:cubicBezTo>
                    <a:pt x="138" y="0"/>
                    <a:pt x="136" y="0"/>
                    <a:pt x="134" y="1"/>
                  </a:cubicBezTo>
                  <a:cubicBezTo>
                    <a:pt x="120" y="9"/>
                    <a:pt x="107" y="17"/>
                    <a:pt x="93" y="25"/>
                  </a:cubicBezTo>
                  <a:cubicBezTo>
                    <a:pt x="75" y="35"/>
                    <a:pt x="57" y="46"/>
                    <a:pt x="39" y="57"/>
                  </a:cubicBezTo>
                  <a:cubicBezTo>
                    <a:pt x="30" y="61"/>
                    <a:pt x="9" y="69"/>
                    <a:pt x="9" y="81"/>
                  </a:cubicBezTo>
                  <a:cubicBezTo>
                    <a:pt x="0" y="106"/>
                    <a:pt x="7" y="149"/>
                    <a:pt x="7" y="177"/>
                  </a:cubicBezTo>
                  <a:cubicBezTo>
                    <a:pt x="7" y="203"/>
                    <a:pt x="3" y="222"/>
                    <a:pt x="23" y="240"/>
                  </a:cubicBezTo>
                  <a:cubicBezTo>
                    <a:pt x="51" y="271"/>
                    <a:pt x="193" y="413"/>
                    <a:pt x="278" y="497"/>
                  </a:cubicBezTo>
                  <a:cubicBezTo>
                    <a:pt x="391" y="474"/>
                    <a:pt x="482" y="391"/>
                    <a:pt x="516" y="282"/>
                  </a:cubicBezTo>
                  <a:cubicBezTo>
                    <a:pt x="468" y="234"/>
                    <a:pt x="426" y="192"/>
                    <a:pt x="411" y="177"/>
                  </a:cubicBezTo>
                  <a:cubicBezTo>
                    <a:pt x="400" y="167"/>
                    <a:pt x="389" y="156"/>
                    <a:pt x="379" y="145"/>
                  </a:cubicBezTo>
                  <a:cubicBezTo>
                    <a:pt x="369" y="135"/>
                    <a:pt x="358" y="125"/>
                    <a:pt x="346" y="118"/>
                  </a:cubicBezTo>
                  <a:cubicBezTo>
                    <a:pt x="327" y="107"/>
                    <a:pt x="309" y="110"/>
                    <a:pt x="294" y="97"/>
                  </a:cubicBezTo>
                  <a:cubicBezTo>
                    <a:pt x="260" y="56"/>
                    <a:pt x="205" y="35"/>
                    <a:pt x="161" y="9"/>
                  </a:cubicBezTo>
                  <a:cubicBezTo>
                    <a:pt x="155" y="5"/>
                    <a:pt x="147" y="0"/>
                    <a:pt x="140"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6" name="Freeform 128">
              <a:extLst>
                <a:ext uri="{FF2B5EF4-FFF2-40B4-BE49-F238E27FC236}">
                  <a16:creationId xmlns:a16="http://schemas.microsoft.com/office/drawing/2014/main" id="{196B338E-6C2F-184A-A72E-03334E2A671F}"/>
                </a:ext>
              </a:extLst>
            </p:cNvPr>
            <p:cNvSpPr/>
            <p:nvPr/>
          </p:nvSpPr>
          <p:spPr bwMode="auto">
            <a:xfrm>
              <a:off x="6943725" y="1446213"/>
              <a:ext cx="39688" cy="142875"/>
            </a:xfrm>
            <a:custGeom>
              <a:avLst/>
              <a:gdLst>
                <a:gd name="T0" fmla="*/ 0 w 23"/>
                <a:gd name="T1" fmla="*/ 33 h 84"/>
                <a:gd name="T2" fmla="*/ 0 w 23"/>
                <a:gd name="T3" fmla="*/ 62 h 84"/>
                <a:gd name="T4" fmla="*/ 6 w 23"/>
                <a:gd name="T5" fmla="*/ 76 h 84"/>
                <a:gd name="T6" fmla="*/ 11 w 23"/>
                <a:gd name="T7" fmla="*/ 84 h 84"/>
                <a:gd name="T8" fmla="*/ 18 w 23"/>
                <a:gd name="T9" fmla="*/ 80 h 84"/>
                <a:gd name="T10" fmla="*/ 23 w 23"/>
                <a:gd name="T11" fmla="*/ 69 h 84"/>
                <a:gd name="T12" fmla="*/ 23 w 23"/>
                <a:gd name="T13" fmla="*/ 0 h 84"/>
                <a:gd name="T14" fmla="*/ 0 w 23"/>
                <a:gd name="T15" fmla="*/ 33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84">
                  <a:moveTo>
                    <a:pt x="0" y="33"/>
                  </a:moveTo>
                  <a:cubicBezTo>
                    <a:pt x="0" y="62"/>
                    <a:pt x="0" y="62"/>
                    <a:pt x="0" y="62"/>
                  </a:cubicBezTo>
                  <a:cubicBezTo>
                    <a:pt x="0" y="67"/>
                    <a:pt x="3" y="72"/>
                    <a:pt x="6" y="76"/>
                  </a:cubicBezTo>
                  <a:cubicBezTo>
                    <a:pt x="7" y="79"/>
                    <a:pt x="9" y="82"/>
                    <a:pt x="11" y="84"/>
                  </a:cubicBezTo>
                  <a:cubicBezTo>
                    <a:pt x="18" y="80"/>
                    <a:pt x="18" y="80"/>
                    <a:pt x="18" y="80"/>
                  </a:cubicBezTo>
                  <a:cubicBezTo>
                    <a:pt x="22" y="78"/>
                    <a:pt x="23" y="74"/>
                    <a:pt x="23" y="69"/>
                  </a:cubicBezTo>
                  <a:cubicBezTo>
                    <a:pt x="23" y="0"/>
                    <a:pt x="23" y="0"/>
                    <a:pt x="23" y="0"/>
                  </a:cubicBezTo>
                  <a:cubicBezTo>
                    <a:pt x="12" y="7"/>
                    <a:pt x="3" y="19"/>
                    <a:pt x="0" y="3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7" name="Freeform 129">
              <a:extLst>
                <a:ext uri="{FF2B5EF4-FFF2-40B4-BE49-F238E27FC236}">
                  <a16:creationId xmlns:a16="http://schemas.microsoft.com/office/drawing/2014/main" id="{2902157A-D799-F645-9CE4-84C5AB7CB0B3}"/>
                </a:ext>
              </a:extLst>
            </p:cNvPr>
            <p:cNvSpPr>
              <a:spLocks noEditPoints="1"/>
            </p:cNvSpPr>
            <p:nvPr/>
          </p:nvSpPr>
          <p:spPr bwMode="auto">
            <a:xfrm>
              <a:off x="6530975" y="1187450"/>
              <a:ext cx="455613" cy="517525"/>
            </a:xfrm>
            <a:custGeom>
              <a:avLst/>
              <a:gdLst>
                <a:gd name="T0" fmla="*/ 202 w 266"/>
                <a:gd name="T1" fmla="*/ 236 h 302"/>
                <a:gd name="T2" fmla="*/ 145 w 266"/>
                <a:gd name="T3" fmla="*/ 269 h 302"/>
                <a:gd name="T4" fmla="*/ 145 w 266"/>
                <a:gd name="T5" fmla="*/ 158 h 302"/>
                <a:gd name="T6" fmla="*/ 241 w 266"/>
                <a:gd name="T7" fmla="*/ 103 h 302"/>
                <a:gd name="T8" fmla="*/ 241 w 266"/>
                <a:gd name="T9" fmla="*/ 114 h 302"/>
                <a:gd name="T10" fmla="*/ 244 w 266"/>
                <a:gd name="T11" fmla="*/ 112 h 302"/>
                <a:gd name="T12" fmla="*/ 264 w 266"/>
                <a:gd name="T13" fmla="*/ 103 h 302"/>
                <a:gd name="T14" fmla="*/ 264 w 266"/>
                <a:gd name="T15" fmla="*/ 82 h 302"/>
                <a:gd name="T16" fmla="*/ 266 w 266"/>
                <a:gd name="T17" fmla="*/ 82 h 302"/>
                <a:gd name="T18" fmla="*/ 260 w 266"/>
                <a:gd name="T19" fmla="*/ 72 h 302"/>
                <a:gd name="T20" fmla="*/ 140 w 266"/>
                <a:gd name="T21" fmla="*/ 2 h 302"/>
                <a:gd name="T22" fmla="*/ 128 w 266"/>
                <a:gd name="T23" fmla="*/ 2 h 302"/>
                <a:gd name="T24" fmla="*/ 8 w 266"/>
                <a:gd name="T25" fmla="*/ 72 h 302"/>
                <a:gd name="T26" fmla="*/ 2 w 266"/>
                <a:gd name="T27" fmla="*/ 82 h 302"/>
                <a:gd name="T28" fmla="*/ 0 w 266"/>
                <a:gd name="T29" fmla="*/ 82 h 302"/>
                <a:gd name="T30" fmla="*/ 0 w 266"/>
                <a:gd name="T31" fmla="*/ 220 h 302"/>
                <a:gd name="T32" fmla="*/ 7 w 266"/>
                <a:gd name="T33" fmla="*/ 231 h 302"/>
                <a:gd name="T34" fmla="*/ 127 w 266"/>
                <a:gd name="T35" fmla="*/ 300 h 302"/>
                <a:gd name="T36" fmla="*/ 128 w 266"/>
                <a:gd name="T37" fmla="*/ 300 h 302"/>
                <a:gd name="T38" fmla="*/ 134 w 266"/>
                <a:gd name="T39" fmla="*/ 302 h 302"/>
                <a:gd name="T40" fmla="*/ 140 w 266"/>
                <a:gd name="T41" fmla="*/ 300 h 302"/>
                <a:gd name="T42" fmla="*/ 213 w 266"/>
                <a:gd name="T43" fmla="*/ 258 h 302"/>
                <a:gd name="T44" fmla="*/ 208 w 266"/>
                <a:gd name="T45" fmla="*/ 249 h 302"/>
                <a:gd name="T46" fmla="*/ 202 w 266"/>
                <a:gd name="T47" fmla="*/ 236 h 302"/>
                <a:gd name="T48" fmla="*/ 119 w 266"/>
                <a:gd name="T49" fmla="*/ 269 h 302"/>
                <a:gd name="T50" fmla="*/ 24 w 266"/>
                <a:gd name="T51" fmla="*/ 213 h 302"/>
                <a:gd name="T52" fmla="*/ 24 w 266"/>
                <a:gd name="T53" fmla="*/ 103 h 302"/>
                <a:gd name="T54" fmla="*/ 119 w 266"/>
                <a:gd name="T55" fmla="*/ 158 h 302"/>
                <a:gd name="T56" fmla="*/ 119 w 266"/>
                <a:gd name="T57" fmla="*/ 269 h 302"/>
                <a:gd name="T58" fmla="*/ 134 w 266"/>
                <a:gd name="T59" fmla="*/ 137 h 302"/>
                <a:gd name="T60" fmla="*/ 38 w 266"/>
                <a:gd name="T61" fmla="*/ 82 h 302"/>
                <a:gd name="T62" fmla="*/ 134 w 266"/>
                <a:gd name="T63" fmla="*/ 26 h 302"/>
                <a:gd name="T64" fmla="*/ 230 w 266"/>
                <a:gd name="T65" fmla="*/ 82 h 302"/>
                <a:gd name="T66" fmla="*/ 134 w 266"/>
                <a:gd name="T67" fmla="*/ 137 h 3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66" h="302">
                  <a:moveTo>
                    <a:pt x="202" y="236"/>
                  </a:moveTo>
                  <a:cubicBezTo>
                    <a:pt x="145" y="269"/>
                    <a:pt x="145" y="269"/>
                    <a:pt x="145" y="269"/>
                  </a:cubicBezTo>
                  <a:cubicBezTo>
                    <a:pt x="145" y="158"/>
                    <a:pt x="145" y="158"/>
                    <a:pt x="145" y="158"/>
                  </a:cubicBezTo>
                  <a:cubicBezTo>
                    <a:pt x="241" y="103"/>
                    <a:pt x="241" y="103"/>
                    <a:pt x="241" y="103"/>
                  </a:cubicBezTo>
                  <a:cubicBezTo>
                    <a:pt x="241" y="114"/>
                    <a:pt x="241" y="114"/>
                    <a:pt x="241" y="114"/>
                  </a:cubicBezTo>
                  <a:cubicBezTo>
                    <a:pt x="241" y="113"/>
                    <a:pt x="243" y="113"/>
                    <a:pt x="244" y="112"/>
                  </a:cubicBezTo>
                  <a:cubicBezTo>
                    <a:pt x="251" y="108"/>
                    <a:pt x="259" y="105"/>
                    <a:pt x="264" y="103"/>
                  </a:cubicBezTo>
                  <a:cubicBezTo>
                    <a:pt x="264" y="82"/>
                    <a:pt x="264" y="82"/>
                    <a:pt x="264" y="82"/>
                  </a:cubicBezTo>
                  <a:cubicBezTo>
                    <a:pt x="266" y="82"/>
                    <a:pt x="266" y="82"/>
                    <a:pt x="266" y="82"/>
                  </a:cubicBezTo>
                  <a:cubicBezTo>
                    <a:pt x="266" y="79"/>
                    <a:pt x="264" y="74"/>
                    <a:pt x="260" y="72"/>
                  </a:cubicBezTo>
                  <a:cubicBezTo>
                    <a:pt x="140" y="2"/>
                    <a:pt x="140" y="2"/>
                    <a:pt x="140" y="2"/>
                  </a:cubicBezTo>
                  <a:cubicBezTo>
                    <a:pt x="136" y="0"/>
                    <a:pt x="132" y="0"/>
                    <a:pt x="128" y="2"/>
                  </a:cubicBezTo>
                  <a:cubicBezTo>
                    <a:pt x="8" y="72"/>
                    <a:pt x="8" y="72"/>
                    <a:pt x="8" y="72"/>
                  </a:cubicBezTo>
                  <a:cubicBezTo>
                    <a:pt x="4" y="74"/>
                    <a:pt x="2" y="79"/>
                    <a:pt x="2" y="82"/>
                  </a:cubicBezTo>
                  <a:cubicBezTo>
                    <a:pt x="0" y="82"/>
                    <a:pt x="0" y="82"/>
                    <a:pt x="0" y="82"/>
                  </a:cubicBezTo>
                  <a:cubicBezTo>
                    <a:pt x="0" y="220"/>
                    <a:pt x="0" y="220"/>
                    <a:pt x="0" y="220"/>
                  </a:cubicBezTo>
                  <a:cubicBezTo>
                    <a:pt x="0" y="225"/>
                    <a:pt x="3" y="229"/>
                    <a:pt x="7" y="231"/>
                  </a:cubicBezTo>
                  <a:cubicBezTo>
                    <a:pt x="127" y="300"/>
                    <a:pt x="127" y="300"/>
                    <a:pt x="127" y="300"/>
                  </a:cubicBezTo>
                  <a:cubicBezTo>
                    <a:pt x="128" y="300"/>
                    <a:pt x="128" y="300"/>
                    <a:pt x="128" y="300"/>
                  </a:cubicBezTo>
                  <a:cubicBezTo>
                    <a:pt x="130" y="301"/>
                    <a:pt x="132" y="302"/>
                    <a:pt x="134" y="302"/>
                  </a:cubicBezTo>
                  <a:cubicBezTo>
                    <a:pt x="136" y="302"/>
                    <a:pt x="138" y="301"/>
                    <a:pt x="140" y="300"/>
                  </a:cubicBezTo>
                  <a:cubicBezTo>
                    <a:pt x="213" y="258"/>
                    <a:pt x="213" y="258"/>
                    <a:pt x="213" y="258"/>
                  </a:cubicBezTo>
                  <a:cubicBezTo>
                    <a:pt x="211" y="255"/>
                    <a:pt x="210" y="252"/>
                    <a:pt x="208" y="249"/>
                  </a:cubicBezTo>
                  <a:cubicBezTo>
                    <a:pt x="206" y="245"/>
                    <a:pt x="203" y="241"/>
                    <a:pt x="202" y="236"/>
                  </a:cubicBezTo>
                  <a:close/>
                  <a:moveTo>
                    <a:pt x="119" y="269"/>
                  </a:moveTo>
                  <a:cubicBezTo>
                    <a:pt x="24" y="213"/>
                    <a:pt x="24" y="213"/>
                    <a:pt x="24" y="213"/>
                  </a:cubicBezTo>
                  <a:cubicBezTo>
                    <a:pt x="24" y="103"/>
                    <a:pt x="24" y="103"/>
                    <a:pt x="24" y="103"/>
                  </a:cubicBezTo>
                  <a:cubicBezTo>
                    <a:pt x="119" y="158"/>
                    <a:pt x="119" y="158"/>
                    <a:pt x="119" y="158"/>
                  </a:cubicBezTo>
                  <a:lnTo>
                    <a:pt x="119" y="269"/>
                  </a:lnTo>
                  <a:close/>
                  <a:moveTo>
                    <a:pt x="134" y="137"/>
                  </a:moveTo>
                  <a:cubicBezTo>
                    <a:pt x="38" y="82"/>
                    <a:pt x="38" y="82"/>
                    <a:pt x="38" y="82"/>
                  </a:cubicBezTo>
                  <a:cubicBezTo>
                    <a:pt x="134" y="26"/>
                    <a:pt x="134" y="26"/>
                    <a:pt x="134" y="26"/>
                  </a:cubicBezTo>
                  <a:cubicBezTo>
                    <a:pt x="230" y="82"/>
                    <a:pt x="230" y="82"/>
                    <a:pt x="230" y="82"/>
                  </a:cubicBezTo>
                  <a:lnTo>
                    <a:pt x="134" y="13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8" name="Freeform 130">
              <a:extLst>
                <a:ext uri="{FF2B5EF4-FFF2-40B4-BE49-F238E27FC236}">
                  <a16:creationId xmlns:a16="http://schemas.microsoft.com/office/drawing/2014/main" id="{8DC70970-4224-1541-A33F-65FD27E99448}"/>
                </a:ext>
              </a:extLst>
            </p:cNvPr>
            <p:cNvSpPr>
              <a:spLocks noEditPoints="1"/>
            </p:cNvSpPr>
            <p:nvPr/>
          </p:nvSpPr>
          <p:spPr bwMode="auto">
            <a:xfrm>
              <a:off x="6856413" y="1347788"/>
              <a:ext cx="352425" cy="412750"/>
            </a:xfrm>
            <a:custGeom>
              <a:avLst/>
              <a:gdLst>
                <a:gd name="T0" fmla="*/ 171 w 205"/>
                <a:gd name="T1" fmla="*/ 167 h 241"/>
                <a:gd name="T2" fmla="*/ 184 w 205"/>
                <a:gd name="T3" fmla="*/ 58 h 241"/>
                <a:gd name="T4" fmla="*/ 59 w 205"/>
                <a:gd name="T5" fmla="*/ 26 h 241"/>
                <a:gd name="T6" fmla="*/ 26 w 205"/>
                <a:gd name="T7" fmla="*/ 151 h 241"/>
                <a:gd name="T8" fmla="*/ 128 w 205"/>
                <a:gd name="T9" fmla="*/ 193 h 241"/>
                <a:gd name="T10" fmla="*/ 157 w 205"/>
                <a:gd name="T11" fmla="*/ 241 h 241"/>
                <a:gd name="T12" fmla="*/ 199 w 205"/>
                <a:gd name="T13" fmla="*/ 216 h 241"/>
                <a:gd name="T14" fmla="*/ 171 w 205"/>
                <a:gd name="T15" fmla="*/ 167 h 241"/>
                <a:gd name="T16" fmla="*/ 138 w 205"/>
                <a:gd name="T17" fmla="*/ 161 h 241"/>
                <a:gd name="T18" fmla="*/ 48 w 205"/>
                <a:gd name="T19" fmla="*/ 138 h 241"/>
                <a:gd name="T20" fmla="*/ 72 w 205"/>
                <a:gd name="T21" fmla="*/ 48 h 241"/>
                <a:gd name="T22" fmla="*/ 162 w 205"/>
                <a:gd name="T23" fmla="*/ 71 h 241"/>
                <a:gd name="T24" fmla="*/ 138 w 205"/>
                <a:gd name="T25" fmla="*/ 16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241">
                  <a:moveTo>
                    <a:pt x="171" y="167"/>
                  </a:moveTo>
                  <a:cubicBezTo>
                    <a:pt x="197" y="139"/>
                    <a:pt x="205" y="94"/>
                    <a:pt x="184" y="58"/>
                  </a:cubicBezTo>
                  <a:cubicBezTo>
                    <a:pt x="158" y="15"/>
                    <a:pt x="102" y="0"/>
                    <a:pt x="59" y="26"/>
                  </a:cubicBezTo>
                  <a:cubicBezTo>
                    <a:pt x="15" y="51"/>
                    <a:pt x="0" y="107"/>
                    <a:pt x="26" y="151"/>
                  </a:cubicBezTo>
                  <a:cubicBezTo>
                    <a:pt x="47" y="187"/>
                    <a:pt x="91" y="202"/>
                    <a:pt x="128" y="193"/>
                  </a:cubicBezTo>
                  <a:cubicBezTo>
                    <a:pt x="157" y="241"/>
                    <a:pt x="157" y="241"/>
                    <a:pt x="157" y="241"/>
                  </a:cubicBezTo>
                  <a:cubicBezTo>
                    <a:pt x="171" y="235"/>
                    <a:pt x="187" y="226"/>
                    <a:pt x="199" y="216"/>
                  </a:cubicBezTo>
                  <a:lnTo>
                    <a:pt x="171" y="167"/>
                  </a:lnTo>
                  <a:close/>
                  <a:moveTo>
                    <a:pt x="138" y="161"/>
                  </a:moveTo>
                  <a:cubicBezTo>
                    <a:pt x="107" y="179"/>
                    <a:pt x="67" y="169"/>
                    <a:pt x="48" y="138"/>
                  </a:cubicBezTo>
                  <a:cubicBezTo>
                    <a:pt x="30" y="106"/>
                    <a:pt x="41" y="66"/>
                    <a:pt x="72" y="48"/>
                  </a:cubicBezTo>
                  <a:cubicBezTo>
                    <a:pt x="103" y="30"/>
                    <a:pt x="143" y="40"/>
                    <a:pt x="162" y="71"/>
                  </a:cubicBezTo>
                  <a:cubicBezTo>
                    <a:pt x="180" y="102"/>
                    <a:pt x="169" y="143"/>
                    <a:pt x="138" y="16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79" name="Freeform 131">
              <a:extLst>
                <a:ext uri="{FF2B5EF4-FFF2-40B4-BE49-F238E27FC236}">
                  <a16:creationId xmlns:a16="http://schemas.microsoft.com/office/drawing/2014/main" id="{8BAAA993-34A9-FD4B-B517-2B5F38DCEB87}"/>
                </a:ext>
              </a:extLst>
            </p:cNvPr>
            <p:cNvSpPr/>
            <p:nvPr/>
          </p:nvSpPr>
          <p:spPr bwMode="auto">
            <a:xfrm>
              <a:off x="7138988" y="1744663"/>
              <a:ext cx="106363" cy="100013"/>
            </a:xfrm>
            <a:custGeom>
              <a:avLst/>
              <a:gdLst>
                <a:gd name="T0" fmla="*/ 59 w 62"/>
                <a:gd name="T1" fmla="*/ 27 h 59"/>
                <a:gd name="T2" fmla="*/ 43 w 62"/>
                <a:gd name="T3" fmla="*/ 0 h 59"/>
                <a:gd name="T4" fmla="*/ 0 w 62"/>
                <a:gd name="T5" fmla="*/ 25 h 59"/>
                <a:gd name="T6" fmla="*/ 16 w 62"/>
                <a:gd name="T7" fmla="*/ 52 h 59"/>
                <a:gd name="T8" fmla="*/ 34 w 62"/>
                <a:gd name="T9" fmla="*/ 55 h 59"/>
                <a:gd name="T10" fmla="*/ 54 w 62"/>
                <a:gd name="T11" fmla="*/ 44 h 59"/>
                <a:gd name="T12" fmla="*/ 59 w 62"/>
                <a:gd name="T13" fmla="*/ 27 h 59"/>
              </a:gdLst>
              <a:ahLst/>
              <a:cxnLst>
                <a:cxn ang="0">
                  <a:pos x="T0" y="T1"/>
                </a:cxn>
                <a:cxn ang="0">
                  <a:pos x="T2" y="T3"/>
                </a:cxn>
                <a:cxn ang="0">
                  <a:pos x="T4" y="T5"/>
                </a:cxn>
                <a:cxn ang="0">
                  <a:pos x="T6" y="T7"/>
                </a:cxn>
                <a:cxn ang="0">
                  <a:pos x="T8" y="T9"/>
                </a:cxn>
                <a:cxn ang="0">
                  <a:pos x="T10" y="T11"/>
                </a:cxn>
                <a:cxn ang="0">
                  <a:pos x="T12" y="T13"/>
                </a:cxn>
              </a:cxnLst>
              <a:rect l="0" t="0" r="r" b="b"/>
              <a:pathLst>
                <a:path w="62" h="59">
                  <a:moveTo>
                    <a:pt x="59" y="27"/>
                  </a:moveTo>
                  <a:cubicBezTo>
                    <a:pt x="43" y="0"/>
                    <a:pt x="43" y="0"/>
                    <a:pt x="43" y="0"/>
                  </a:cubicBezTo>
                  <a:cubicBezTo>
                    <a:pt x="31" y="10"/>
                    <a:pt x="15" y="19"/>
                    <a:pt x="0" y="25"/>
                  </a:cubicBezTo>
                  <a:cubicBezTo>
                    <a:pt x="16" y="52"/>
                    <a:pt x="16" y="52"/>
                    <a:pt x="16" y="52"/>
                  </a:cubicBezTo>
                  <a:cubicBezTo>
                    <a:pt x="19" y="57"/>
                    <a:pt x="28" y="59"/>
                    <a:pt x="34" y="55"/>
                  </a:cubicBezTo>
                  <a:cubicBezTo>
                    <a:pt x="54" y="44"/>
                    <a:pt x="54" y="44"/>
                    <a:pt x="54" y="44"/>
                  </a:cubicBezTo>
                  <a:cubicBezTo>
                    <a:pt x="60" y="40"/>
                    <a:pt x="62" y="32"/>
                    <a:pt x="59"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80" name="组合 79">
            <a:extLst>
              <a:ext uri="{FF2B5EF4-FFF2-40B4-BE49-F238E27FC236}">
                <a16:creationId xmlns:a16="http://schemas.microsoft.com/office/drawing/2014/main" id="{3AD0B573-0BDC-7242-8CB5-C9A31D6953C8}"/>
              </a:ext>
            </a:extLst>
          </p:cNvPr>
          <p:cNvGrpSpPr/>
          <p:nvPr/>
        </p:nvGrpSpPr>
        <p:grpSpPr>
          <a:xfrm>
            <a:off x="6308482" y="4780727"/>
            <a:ext cx="502929" cy="517784"/>
            <a:chOff x="3182938" y="2435225"/>
            <a:chExt cx="1085850" cy="1084263"/>
          </a:xfrm>
        </p:grpSpPr>
        <p:sp>
          <p:nvSpPr>
            <p:cNvPr id="81" name="Oval 144">
              <a:extLst>
                <a:ext uri="{FF2B5EF4-FFF2-40B4-BE49-F238E27FC236}">
                  <a16:creationId xmlns:a16="http://schemas.microsoft.com/office/drawing/2014/main" id="{C6453542-408B-CE4E-ADA1-C4FDEA62EC0C}"/>
                </a:ext>
              </a:extLst>
            </p:cNvPr>
            <p:cNvSpPr>
              <a:spLocks noChangeArrowheads="1"/>
            </p:cNvSpPr>
            <p:nvPr/>
          </p:nvSpPr>
          <p:spPr bwMode="auto">
            <a:xfrm>
              <a:off x="3182938" y="2435225"/>
              <a:ext cx="1085850" cy="1084263"/>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2" name="Freeform 145">
              <a:extLst>
                <a:ext uri="{FF2B5EF4-FFF2-40B4-BE49-F238E27FC236}">
                  <a16:creationId xmlns:a16="http://schemas.microsoft.com/office/drawing/2014/main" id="{A8A6F800-52A2-7843-9CBB-59F1DCE74E8F}"/>
                </a:ext>
              </a:extLst>
            </p:cNvPr>
            <p:cNvSpPr>
              <a:spLocks noEditPoints="1"/>
            </p:cNvSpPr>
            <p:nvPr/>
          </p:nvSpPr>
          <p:spPr bwMode="auto">
            <a:xfrm>
              <a:off x="3727450" y="3513138"/>
              <a:ext cx="71438" cy="6350"/>
            </a:xfrm>
            <a:custGeom>
              <a:avLst/>
              <a:gdLst>
                <a:gd name="T0" fmla="*/ 1 w 42"/>
                <a:gd name="T1" fmla="*/ 3 h 3"/>
                <a:gd name="T2" fmla="*/ 1 w 42"/>
                <a:gd name="T3" fmla="*/ 3 h 3"/>
                <a:gd name="T4" fmla="*/ 2 w 42"/>
                <a:gd name="T5" fmla="*/ 3 h 3"/>
                <a:gd name="T6" fmla="*/ 3 w 42"/>
                <a:gd name="T7" fmla="*/ 3 h 3"/>
                <a:gd name="T8" fmla="*/ 3 w 42"/>
                <a:gd name="T9" fmla="*/ 3 h 3"/>
                <a:gd name="T10" fmla="*/ 4 w 42"/>
                <a:gd name="T11" fmla="*/ 3 h 3"/>
                <a:gd name="T12" fmla="*/ 5 w 42"/>
                <a:gd name="T13" fmla="*/ 3 h 3"/>
                <a:gd name="T14" fmla="*/ 5 w 42"/>
                <a:gd name="T15" fmla="*/ 3 h 3"/>
                <a:gd name="T16" fmla="*/ 6 w 42"/>
                <a:gd name="T17" fmla="*/ 3 h 3"/>
                <a:gd name="T18" fmla="*/ 7 w 42"/>
                <a:gd name="T19" fmla="*/ 3 h 3"/>
                <a:gd name="T20" fmla="*/ 7 w 42"/>
                <a:gd name="T21" fmla="*/ 3 h 3"/>
                <a:gd name="T22" fmla="*/ 8 w 42"/>
                <a:gd name="T23" fmla="*/ 3 h 3"/>
                <a:gd name="T24" fmla="*/ 9 w 42"/>
                <a:gd name="T25" fmla="*/ 3 h 3"/>
                <a:gd name="T26" fmla="*/ 9 w 42"/>
                <a:gd name="T27" fmla="*/ 3 h 3"/>
                <a:gd name="T28" fmla="*/ 10 w 42"/>
                <a:gd name="T29" fmla="*/ 3 h 3"/>
                <a:gd name="T30" fmla="*/ 11 w 42"/>
                <a:gd name="T31" fmla="*/ 3 h 3"/>
                <a:gd name="T32" fmla="*/ 11 w 42"/>
                <a:gd name="T33" fmla="*/ 3 h 3"/>
                <a:gd name="T34" fmla="*/ 12 w 42"/>
                <a:gd name="T35" fmla="*/ 3 h 3"/>
                <a:gd name="T36" fmla="*/ 13 w 42"/>
                <a:gd name="T37" fmla="*/ 3 h 3"/>
                <a:gd name="T38" fmla="*/ 13 w 42"/>
                <a:gd name="T39" fmla="*/ 3 h 3"/>
                <a:gd name="T40" fmla="*/ 14 w 42"/>
                <a:gd name="T41" fmla="*/ 3 h 3"/>
                <a:gd name="T42" fmla="*/ 15 w 42"/>
                <a:gd name="T43" fmla="*/ 3 h 3"/>
                <a:gd name="T44" fmla="*/ 15 w 42"/>
                <a:gd name="T45" fmla="*/ 3 h 3"/>
                <a:gd name="T46" fmla="*/ 15 w 42"/>
                <a:gd name="T47" fmla="*/ 3 h 3"/>
                <a:gd name="T48" fmla="*/ 17 w 42"/>
                <a:gd name="T49" fmla="*/ 3 h 3"/>
                <a:gd name="T50" fmla="*/ 17 w 42"/>
                <a:gd name="T51" fmla="*/ 3 h 3"/>
                <a:gd name="T52" fmla="*/ 18 w 42"/>
                <a:gd name="T53" fmla="*/ 3 h 3"/>
                <a:gd name="T54" fmla="*/ 19 w 42"/>
                <a:gd name="T55" fmla="*/ 3 h 3"/>
                <a:gd name="T56" fmla="*/ 19 w 42"/>
                <a:gd name="T57" fmla="*/ 3 h 3"/>
                <a:gd name="T58" fmla="*/ 20 w 42"/>
                <a:gd name="T59" fmla="*/ 3 h 3"/>
                <a:gd name="T60" fmla="*/ 21 w 42"/>
                <a:gd name="T61" fmla="*/ 2 h 3"/>
                <a:gd name="T62" fmla="*/ 21 w 42"/>
                <a:gd name="T63" fmla="*/ 2 h 3"/>
                <a:gd name="T64" fmla="*/ 22 w 42"/>
                <a:gd name="T65" fmla="*/ 2 h 3"/>
                <a:gd name="T66" fmla="*/ 23 w 42"/>
                <a:gd name="T67" fmla="*/ 2 h 3"/>
                <a:gd name="T68" fmla="*/ 23 w 42"/>
                <a:gd name="T69" fmla="*/ 2 h 3"/>
                <a:gd name="T70" fmla="*/ 24 w 42"/>
                <a:gd name="T71" fmla="*/ 2 h 3"/>
                <a:gd name="T72" fmla="*/ 25 w 42"/>
                <a:gd name="T73" fmla="*/ 2 h 3"/>
                <a:gd name="T74" fmla="*/ 25 w 42"/>
                <a:gd name="T75" fmla="*/ 2 h 3"/>
                <a:gd name="T76" fmla="*/ 26 w 42"/>
                <a:gd name="T77" fmla="*/ 2 h 3"/>
                <a:gd name="T78" fmla="*/ 27 w 42"/>
                <a:gd name="T79" fmla="*/ 2 h 3"/>
                <a:gd name="T80" fmla="*/ 27 w 42"/>
                <a:gd name="T81" fmla="*/ 2 h 3"/>
                <a:gd name="T82" fmla="*/ 28 w 42"/>
                <a:gd name="T83" fmla="*/ 2 h 3"/>
                <a:gd name="T84" fmla="*/ 29 w 42"/>
                <a:gd name="T85" fmla="*/ 2 h 3"/>
                <a:gd name="T86" fmla="*/ 29 w 42"/>
                <a:gd name="T87" fmla="*/ 2 h 3"/>
                <a:gd name="T88" fmla="*/ 29 w 42"/>
                <a:gd name="T89" fmla="*/ 2 h 3"/>
                <a:gd name="T90" fmla="*/ 34 w 42"/>
                <a:gd name="T91" fmla="*/ 1 h 3"/>
                <a:gd name="T92" fmla="*/ 35 w 42"/>
                <a:gd name="T93" fmla="*/ 1 h 3"/>
                <a:gd name="T94" fmla="*/ 35 w 42"/>
                <a:gd name="T95" fmla="*/ 1 h 3"/>
                <a:gd name="T96" fmla="*/ 36 w 42"/>
                <a:gd name="T97" fmla="*/ 1 h 3"/>
                <a:gd name="T98" fmla="*/ 37 w 42"/>
                <a:gd name="T99" fmla="*/ 1 h 3"/>
                <a:gd name="T100" fmla="*/ 37 w 42"/>
                <a:gd name="T101" fmla="*/ 1 h 3"/>
                <a:gd name="T102" fmla="*/ 38 w 42"/>
                <a:gd name="T103" fmla="*/ 1 h 3"/>
                <a:gd name="T104" fmla="*/ 39 w 42"/>
                <a:gd name="T105" fmla="*/ 1 h 3"/>
                <a:gd name="T106" fmla="*/ 39 w 42"/>
                <a:gd name="T107" fmla="*/ 1 h 3"/>
                <a:gd name="T108" fmla="*/ 40 w 42"/>
                <a:gd name="T109" fmla="*/ 1 h 3"/>
                <a:gd name="T110" fmla="*/ 41 w 42"/>
                <a:gd name="T111" fmla="*/ 1 h 3"/>
                <a:gd name="T112" fmla="*/ 41 w 42"/>
                <a:gd name="T113" fmla="*/ 0 h 3"/>
                <a:gd name="T114" fmla="*/ 42 w 42"/>
                <a:gd name="T115" fmla="*/ 0 h 3"/>
                <a:gd name="T116" fmla="*/ 42 w 42"/>
                <a:gd name="T1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2" h="3">
                  <a:moveTo>
                    <a:pt x="0" y="3"/>
                  </a:moveTo>
                  <a:cubicBezTo>
                    <a:pt x="0" y="3"/>
                    <a:pt x="0" y="3"/>
                    <a:pt x="0" y="3"/>
                  </a:cubicBezTo>
                  <a:cubicBezTo>
                    <a:pt x="0" y="3"/>
                    <a:pt x="0" y="3"/>
                    <a:pt x="0" y="3"/>
                  </a:cubicBezTo>
                  <a:moveTo>
                    <a:pt x="1" y="3"/>
                  </a:moveTo>
                  <a:cubicBezTo>
                    <a:pt x="0" y="3"/>
                    <a:pt x="0" y="3"/>
                    <a:pt x="0" y="3"/>
                  </a:cubicBezTo>
                  <a:cubicBezTo>
                    <a:pt x="0" y="3"/>
                    <a:pt x="0" y="3"/>
                    <a:pt x="1" y="3"/>
                  </a:cubicBezTo>
                  <a:moveTo>
                    <a:pt x="1" y="3"/>
                  </a:moveTo>
                  <a:cubicBezTo>
                    <a:pt x="1" y="3"/>
                    <a:pt x="1" y="3"/>
                    <a:pt x="1" y="3"/>
                  </a:cubicBezTo>
                  <a:cubicBezTo>
                    <a:pt x="1" y="3"/>
                    <a:pt x="1" y="3"/>
                    <a:pt x="1" y="3"/>
                  </a:cubicBezTo>
                  <a:moveTo>
                    <a:pt x="2" y="3"/>
                  </a:moveTo>
                  <a:cubicBezTo>
                    <a:pt x="1" y="3"/>
                    <a:pt x="1" y="3"/>
                    <a:pt x="1" y="3"/>
                  </a:cubicBezTo>
                  <a:cubicBezTo>
                    <a:pt x="1" y="3"/>
                    <a:pt x="1" y="3"/>
                    <a:pt x="2" y="3"/>
                  </a:cubicBezTo>
                  <a:moveTo>
                    <a:pt x="2" y="3"/>
                  </a:moveTo>
                  <a:cubicBezTo>
                    <a:pt x="2" y="3"/>
                    <a:pt x="2" y="3"/>
                    <a:pt x="2" y="3"/>
                  </a:cubicBezTo>
                  <a:cubicBezTo>
                    <a:pt x="2" y="3"/>
                    <a:pt x="2" y="3"/>
                    <a:pt x="2" y="3"/>
                  </a:cubicBezTo>
                  <a:moveTo>
                    <a:pt x="3" y="3"/>
                  </a:moveTo>
                  <a:cubicBezTo>
                    <a:pt x="2" y="3"/>
                    <a:pt x="2" y="3"/>
                    <a:pt x="2" y="3"/>
                  </a:cubicBezTo>
                  <a:cubicBezTo>
                    <a:pt x="2" y="3"/>
                    <a:pt x="2" y="3"/>
                    <a:pt x="3" y="3"/>
                  </a:cubicBezTo>
                  <a:moveTo>
                    <a:pt x="3" y="3"/>
                  </a:moveTo>
                  <a:cubicBezTo>
                    <a:pt x="3" y="3"/>
                    <a:pt x="3" y="3"/>
                    <a:pt x="3" y="3"/>
                  </a:cubicBezTo>
                  <a:cubicBezTo>
                    <a:pt x="3" y="3"/>
                    <a:pt x="3" y="3"/>
                    <a:pt x="3" y="3"/>
                  </a:cubicBezTo>
                  <a:moveTo>
                    <a:pt x="4" y="3"/>
                  </a:moveTo>
                  <a:cubicBezTo>
                    <a:pt x="3" y="3"/>
                    <a:pt x="3" y="3"/>
                    <a:pt x="3" y="3"/>
                  </a:cubicBezTo>
                  <a:cubicBezTo>
                    <a:pt x="3" y="3"/>
                    <a:pt x="3" y="3"/>
                    <a:pt x="4" y="3"/>
                  </a:cubicBezTo>
                  <a:moveTo>
                    <a:pt x="4" y="3"/>
                  </a:moveTo>
                  <a:cubicBezTo>
                    <a:pt x="4" y="3"/>
                    <a:pt x="4" y="3"/>
                    <a:pt x="4" y="3"/>
                  </a:cubicBezTo>
                  <a:cubicBezTo>
                    <a:pt x="4" y="3"/>
                    <a:pt x="4" y="3"/>
                    <a:pt x="4" y="3"/>
                  </a:cubicBezTo>
                  <a:moveTo>
                    <a:pt x="5" y="3"/>
                  </a:moveTo>
                  <a:cubicBezTo>
                    <a:pt x="4" y="3"/>
                    <a:pt x="4" y="3"/>
                    <a:pt x="4" y="3"/>
                  </a:cubicBezTo>
                  <a:cubicBezTo>
                    <a:pt x="4" y="3"/>
                    <a:pt x="4" y="3"/>
                    <a:pt x="5" y="3"/>
                  </a:cubicBezTo>
                  <a:moveTo>
                    <a:pt x="5" y="3"/>
                  </a:moveTo>
                  <a:cubicBezTo>
                    <a:pt x="5" y="3"/>
                    <a:pt x="5" y="3"/>
                    <a:pt x="5" y="3"/>
                  </a:cubicBezTo>
                  <a:cubicBezTo>
                    <a:pt x="5" y="3"/>
                    <a:pt x="5" y="3"/>
                    <a:pt x="5" y="3"/>
                  </a:cubicBezTo>
                  <a:moveTo>
                    <a:pt x="6" y="3"/>
                  </a:moveTo>
                  <a:cubicBezTo>
                    <a:pt x="5" y="3"/>
                    <a:pt x="5" y="3"/>
                    <a:pt x="5" y="3"/>
                  </a:cubicBezTo>
                  <a:cubicBezTo>
                    <a:pt x="5" y="3"/>
                    <a:pt x="6" y="3"/>
                    <a:pt x="6" y="3"/>
                  </a:cubicBezTo>
                  <a:moveTo>
                    <a:pt x="6" y="3"/>
                  </a:moveTo>
                  <a:cubicBezTo>
                    <a:pt x="6" y="3"/>
                    <a:pt x="6" y="3"/>
                    <a:pt x="6" y="3"/>
                  </a:cubicBezTo>
                  <a:cubicBezTo>
                    <a:pt x="6" y="3"/>
                    <a:pt x="6" y="3"/>
                    <a:pt x="6" y="3"/>
                  </a:cubicBezTo>
                  <a:moveTo>
                    <a:pt x="7" y="3"/>
                  </a:moveTo>
                  <a:cubicBezTo>
                    <a:pt x="6" y="3"/>
                    <a:pt x="6" y="3"/>
                    <a:pt x="6" y="3"/>
                  </a:cubicBezTo>
                  <a:cubicBezTo>
                    <a:pt x="6" y="3"/>
                    <a:pt x="6" y="3"/>
                    <a:pt x="7" y="3"/>
                  </a:cubicBezTo>
                  <a:moveTo>
                    <a:pt x="7" y="3"/>
                  </a:moveTo>
                  <a:cubicBezTo>
                    <a:pt x="7" y="3"/>
                    <a:pt x="7" y="3"/>
                    <a:pt x="7" y="3"/>
                  </a:cubicBezTo>
                  <a:cubicBezTo>
                    <a:pt x="7" y="3"/>
                    <a:pt x="7" y="3"/>
                    <a:pt x="7" y="3"/>
                  </a:cubicBezTo>
                  <a:moveTo>
                    <a:pt x="8" y="3"/>
                  </a:moveTo>
                  <a:cubicBezTo>
                    <a:pt x="8" y="3"/>
                    <a:pt x="7" y="3"/>
                    <a:pt x="7" y="3"/>
                  </a:cubicBezTo>
                  <a:cubicBezTo>
                    <a:pt x="7" y="3"/>
                    <a:pt x="8" y="3"/>
                    <a:pt x="8" y="3"/>
                  </a:cubicBezTo>
                  <a:moveTo>
                    <a:pt x="8" y="3"/>
                  </a:moveTo>
                  <a:cubicBezTo>
                    <a:pt x="8" y="3"/>
                    <a:pt x="8" y="3"/>
                    <a:pt x="8" y="3"/>
                  </a:cubicBezTo>
                  <a:cubicBezTo>
                    <a:pt x="8" y="3"/>
                    <a:pt x="8" y="3"/>
                    <a:pt x="8" y="3"/>
                  </a:cubicBezTo>
                  <a:moveTo>
                    <a:pt x="9" y="3"/>
                  </a:moveTo>
                  <a:cubicBezTo>
                    <a:pt x="9" y="3"/>
                    <a:pt x="8" y="3"/>
                    <a:pt x="8" y="3"/>
                  </a:cubicBezTo>
                  <a:cubicBezTo>
                    <a:pt x="8" y="3"/>
                    <a:pt x="9" y="3"/>
                    <a:pt x="9" y="3"/>
                  </a:cubicBezTo>
                  <a:moveTo>
                    <a:pt x="9" y="3"/>
                  </a:moveTo>
                  <a:cubicBezTo>
                    <a:pt x="9" y="3"/>
                    <a:pt x="9" y="3"/>
                    <a:pt x="9" y="3"/>
                  </a:cubicBezTo>
                  <a:cubicBezTo>
                    <a:pt x="9" y="3"/>
                    <a:pt x="9" y="3"/>
                    <a:pt x="9" y="3"/>
                  </a:cubicBezTo>
                  <a:moveTo>
                    <a:pt x="10" y="3"/>
                  </a:moveTo>
                  <a:cubicBezTo>
                    <a:pt x="10" y="3"/>
                    <a:pt x="9" y="3"/>
                    <a:pt x="9" y="3"/>
                  </a:cubicBezTo>
                  <a:cubicBezTo>
                    <a:pt x="9" y="3"/>
                    <a:pt x="10" y="3"/>
                    <a:pt x="10" y="3"/>
                  </a:cubicBezTo>
                  <a:moveTo>
                    <a:pt x="10" y="3"/>
                  </a:moveTo>
                  <a:cubicBezTo>
                    <a:pt x="10" y="3"/>
                    <a:pt x="10" y="3"/>
                    <a:pt x="10" y="3"/>
                  </a:cubicBezTo>
                  <a:cubicBezTo>
                    <a:pt x="10" y="3"/>
                    <a:pt x="10" y="3"/>
                    <a:pt x="10" y="3"/>
                  </a:cubicBezTo>
                  <a:moveTo>
                    <a:pt x="11" y="3"/>
                  </a:moveTo>
                  <a:cubicBezTo>
                    <a:pt x="11" y="3"/>
                    <a:pt x="10" y="3"/>
                    <a:pt x="10" y="3"/>
                  </a:cubicBezTo>
                  <a:cubicBezTo>
                    <a:pt x="10" y="3"/>
                    <a:pt x="10" y="3"/>
                    <a:pt x="11" y="3"/>
                  </a:cubicBezTo>
                  <a:moveTo>
                    <a:pt x="11" y="3"/>
                  </a:moveTo>
                  <a:cubicBezTo>
                    <a:pt x="11" y="3"/>
                    <a:pt x="11" y="3"/>
                    <a:pt x="11" y="3"/>
                  </a:cubicBezTo>
                  <a:cubicBezTo>
                    <a:pt x="11" y="3"/>
                    <a:pt x="11" y="3"/>
                    <a:pt x="11" y="3"/>
                  </a:cubicBezTo>
                  <a:moveTo>
                    <a:pt x="12" y="3"/>
                  </a:moveTo>
                  <a:cubicBezTo>
                    <a:pt x="12" y="3"/>
                    <a:pt x="11" y="3"/>
                    <a:pt x="11" y="3"/>
                  </a:cubicBezTo>
                  <a:cubicBezTo>
                    <a:pt x="11" y="3"/>
                    <a:pt x="12" y="3"/>
                    <a:pt x="12" y="3"/>
                  </a:cubicBezTo>
                  <a:moveTo>
                    <a:pt x="12" y="3"/>
                  </a:moveTo>
                  <a:cubicBezTo>
                    <a:pt x="12" y="3"/>
                    <a:pt x="12" y="3"/>
                    <a:pt x="12" y="3"/>
                  </a:cubicBezTo>
                  <a:cubicBezTo>
                    <a:pt x="12" y="3"/>
                    <a:pt x="12" y="3"/>
                    <a:pt x="12" y="3"/>
                  </a:cubicBezTo>
                  <a:moveTo>
                    <a:pt x="13" y="3"/>
                  </a:moveTo>
                  <a:cubicBezTo>
                    <a:pt x="13" y="3"/>
                    <a:pt x="12" y="3"/>
                    <a:pt x="12" y="3"/>
                  </a:cubicBezTo>
                  <a:cubicBezTo>
                    <a:pt x="12" y="3"/>
                    <a:pt x="13" y="3"/>
                    <a:pt x="13" y="3"/>
                  </a:cubicBezTo>
                  <a:moveTo>
                    <a:pt x="13" y="3"/>
                  </a:moveTo>
                  <a:cubicBezTo>
                    <a:pt x="13" y="3"/>
                    <a:pt x="13" y="3"/>
                    <a:pt x="13" y="3"/>
                  </a:cubicBezTo>
                  <a:cubicBezTo>
                    <a:pt x="13" y="3"/>
                    <a:pt x="13" y="3"/>
                    <a:pt x="13" y="3"/>
                  </a:cubicBezTo>
                  <a:moveTo>
                    <a:pt x="14" y="3"/>
                  </a:moveTo>
                  <a:cubicBezTo>
                    <a:pt x="13" y="3"/>
                    <a:pt x="13" y="3"/>
                    <a:pt x="13" y="3"/>
                  </a:cubicBezTo>
                  <a:cubicBezTo>
                    <a:pt x="13" y="3"/>
                    <a:pt x="14" y="3"/>
                    <a:pt x="14" y="3"/>
                  </a:cubicBezTo>
                  <a:moveTo>
                    <a:pt x="14" y="3"/>
                  </a:moveTo>
                  <a:cubicBezTo>
                    <a:pt x="14" y="3"/>
                    <a:pt x="14" y="3"/>
                    <a:pt x="14" y="3"/>
                  </a:cubicBezTo>
                  <a:cubicBezTo>
                    <a:pt x="14" y="3"/>
                    <a:pt x="14" y="3"/>
                    <a:pt x="14" y="3"/>
                  </a:cubicBezTo>
                  <a:moveTo>
                    <a:pt x="15" y="3"/>
                  </a:moveTo>
                  <a:cubicBezTo>
                    <a:pt x="14" y="3"/>
                    <a:pt x="14" y="3"/>
                    <a:pt x="14" y="3"/>
                  </a:cubicBezTo>
                  <a:cubicBezTo>
                    <a:pt x="14" y="3"/>
                    <a:pt x="14" y="3"/>
                    <a:pt x="15" y="3"/>
                  </a:cubicBezTo>
                  <a:moveTo>
                    <a:pt x="15" y="3"/>
                  </a:moveTo>
                  <a:cubicBezTo>
                    <a:pt x="15" y="3"/>
                    <a:pt x="15" y="3"/>
                    <a:pt x="15" y="3"/>
                  </a:cubicBezTo>
                  <a:cubicBezTo>
                    <a:pt x="15" y="3"/>
                    <a:pt x="15" y="3"/>
                    <a:pt x="15" y="3"/>
                  </a:cubicBezTo>
                  <a:moveTo>
                    <a:pt x="15" y="3"/>
                  </a:moveTo>
                  <a:cubicBezTo>
                    <a:pt x="15" y="3"/>
                    <a:pt x="15" y="3"/>
                    <a:pt x="15" y="3"/>
                  </a:cubicBezTo>
                  <a:cubicBezTo>
                    <a:pt x="15" y="3"/>
                    <a:pt x="15" y="3"/>
                    <a:pt x="15" y="3"/>
                  </a:cubicBezTo>
                  <a:moveTo>
                    <a:pt x="16" y="3"/>
                  </a:moveTo>
                  <a:cubicBezTo>
                    <a:pt x="16" y="3"/>
                    <a:pt x="16" y="3"/>
                    <a:pt x="16" y="3"/>
                  </a:cubicBezTo>
                  <a:cubicBezTo>
                    <a:pt x="16" y="3"/>
                    <a:pt x="16" y="3"/>
                    <a:pt x="16" y="3"/>
                  </a:cubicBezTo>
                  <a:moveTo>
                    <a:pt x="17" y="3"/>
                  </a:moveTo>
                  <a:cubicBezTo>
                    <a:pt x="17" y="3"/>
                    <a:pt x="17" y="3"/>
                    <a:pt x="17" y="3"/>
                  </a:cubicBezTo>
                  <a:cubicBezTo>
                    <a:pt x="17" y="3"/>
                    <a:pt x="17" y="3"/>
                    <a:pt x="17" y="3"/>
                  </a:cubicBezTo>
                  <a:moveTo>
                    <a:pt x="17" y="3"/>
                  </a:moveTo>
                  <a:cubicBezTo>
                    <a:pt x="17" y="3"/>
                    <a:pt x="17" y="3"/>
                    <a:pt x="17" y="3"/>
                  </a:cubicBezTo>
                  <a:cubicBezTo>
                    <a:pt x="17" y="3"/>
                    <a:pt x="17" y="3"/>
                    <a:pt x="17" y="3"/>
                  </a:cubicBezTo>
                  <a:moveTo>
                    <a:pt x="18" y="3"/>
                  </a:moveTo>
                  <a:cubicBezTo>
                    <a:pt x="18" y="3"/>
                    <a:pt x="18" y="3"/>
                    <a:pt x="18" y="3"/>
                  </a:cubicBezTo>
                  <a:cubicBezTo>
                    <a:pt x="18" y="3"/>
                    <a:pt x="18" y="3"/>
                    <a:pt x="18" y="3"/>
                  </a:cubicBezTo>
                  <a:moveTo>
                    <a:pt x="18" y="3"/>
                  </a:moveTo>
                  <a:cubicBezTo>
                    <a:pt x="18" y="3"/>
                    <a:pt x="18" y="3"/>
                    <a:pt x="18" y="3"/>
                  </a:cubicBezTo>
                  <a:cubicBezTo>
                    <a:pt x="18" y="3"/>
                    <a:pt x="18" y="3"/>
                    <a:pt x="18" y="3"/>
                  </a:cubicBezTo>
                  <a:moveTo>
                    <a:pt x="19" y="3"/>
                  </a:moveTo>
                  <a:cubicBezTo>
                    <a:pt x="19" y="3"/>
                    <a:pt x="19" y="3"/>
                    <a:pt x="19" y="3"/>
                  </a:cubicBezTo>
                  <a:cubicBezTo>
                    <a:pt x="19" y="3"/>
                    <a:pt x="19" y="3"/>
                    <a:pt x="19" y="3"/>
                  </a:cubicBezTo>
                  <a:moveTo>
                    <a:pt x="19" y="3"/>
                  </a:moveTo>
                  <a:cubicBezTo>
                    <a:pt x="19" y="3"/>
                    <a:pt x="19" y="3"/>
                    <a:pt x="19" y="3"/>
                  </a:cubicBezTo>
                  <a:cubicBezTo>
                    <a:pt x="19" y="3"/>
                    <a:pt x="19" y="3"/>
                    <a:pt x="19" y="3"/>
                  </a:cubicBezTo>
                  <a:moveTo>
                    <a:pt x="20" y="3"/>
                  </a:moveTo>
                  <a:cubicBezTo>
                    <a:pt x="20" y="3"/>
                    <a:pt x="20" y="3"/>
                    <a:pt x="20" y="3"/>
                  </a:cubicBezTo>
                  <a:cubicBezTo>
                    <a:pt x="20" y="3"/>
                    <a:pt x="20" y="3"/>
                    <a:pt x="20" y="3"/>
                  </a:cubicBezTo>
                  <a:moveTo>
                    <a:pt x="20" y="3"/>
                  </a:moveTo>
                  <a:cubicBezTo>
                    <a:pt x="20" y="3"/>
                    <a:pt x="20" y="3"/>
                    <a:pt x="20" y="3"/>
                  </a:cubicBezTo>
                  <a:cubicBezTo>
                    <a:pt x="20" y="3"/>
                    <a:pt x="20" y="3"/>
                    <a:pt x="20" y="3"/>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2" y="2"/>
                  </a:moveTo>
                  <a:cubicBezTo>
                    <a:pt x="22" y="2"/>
                    <a:pt x="22" y="2"/>
                    <a:pt x="22" y="2"/>
                  </a:cubicBezTo>
                  <a:cubicBezTo>
                    <a:pt x="22" y="2"/>
                    <a:pt x="22" y="2"/>
                    <a:pt x="22" y="2"/>
                  </a:cubicBezTo>
                  <a:moveTo>
                    <a:pt x="22" y="2"/>
                  </a:moveTo>
                  <a:cubicBezTo>
                    <a:pt x="22" y="2"/>
                    <a:pt x="22" y="2"/>
                    <a:pt x="22" y="2"/>
                  </a:cubicBezTo>
                  <a:cubicBezTo>
                    <a:pt x="22" y="2"/>
                    <a:pt x="22" y="2"/>
                    <a:pt x="22" y="2"/>
                  </a:cubicBezTo>
                  <a:moveTo>
                    <a:pt x="23" y="2"/>
                  </a:moveTo>
                  <a:cubicBezTo>
                    <a:pt x="23" y="2"/>
                    <a:pt x="23" y="2"/>
                    <a:pt x="23" y="2"/>
                  </a:cubicBezTo>
                  <a:cubicBezTo>
                    <a:pt x="23" y="2"/>
                    <a:pt x="23" y="2"/>
                    <a:pt x="23" y="2"/>
                  </a:cubicBezTo>
                  <a:moveTo>
                    <a:pt x="23" y="2"/>
                  </a:moveTo>
                  <a:cubicBezTo>
                    <a:pt x="23" y="2"/>
                    <a:pt x="23" y="2"/>
                    <a:pt x="23" y="2"/>
                  </a:cubicBezTo>
                  <a:cubicBezTo>
                    <a:pt x="23" y="2"/>
                    <a:pt x="23" y="2"/>
                    <a:pt x="23" y="2"/>
                  </a:cubicBezTo>
                  <a:moveTo>
                    <a:pt x="24" y="2"/>
                  </a:moveTo>
                  <a:cubicBezTo>
                    <a:pt x="24" y="2"/>
                    <a:pt x="24" y="2"/>
                    <a:pt x="24" y="2"/>
                  </a:cubicBezTo>
                  <a:cubicBezTo>
                    <a:pt x="24" y="2"/>
                    <a:pt x="24" y="2"/>
                    <a:pt x="24" y="2"/>
                  </a:cubicBezTo>
                  <a:moveTo>
                    <a:pt x="24" y="2"/>
                  </a:moveTo>
                  <a:cubicBezTo>
                    <a:pt x="24" y="2"/>
                    <a:pt x="24" y="2"/>
                    <a:pt x="24" y="2"/>
                  </a:cubicBezTo>
                  <a:cubicBezTo>
                    <a:pt x="24" y="2"/>
                    <a:pt x="24" y="2"/>
                    <a:pt x="24" y="2"/>
                  </a:cubicBezTo>
                  <a:moveTo>
                    <a:pt x="25" y="2"/>
                  </a:moveTo>
                  <a:cubicBezTo>
                    <a:pt x="25" y="2"/>
                    <a:pt x="25" y="2"/>
                    <a:pt x="25" y="2"/>
                  </a:cubicBezTo>
                  <a:cubicBezTo>
                    <a:pt x="25" y="2"/>
                    <a:pt x="25" y="2"/>
                    <a:pt x="25" y="2"/>
                  </a:cubicBezTo>
                  <a:moveTo>
                    <a:pt x="25" y="2"/>
                  </a:moveTo>
                  <a:cubicBezTo>
                    <a:pt x="25" y="2"/>
                    <a:pt x="25" y="2"/>
                    <a:pt x="25" y="2"/>
                  </a:cubicBezTo>
                  <a:cubicBezTo>
                    <a:pt x="25" y="2"/>
                    <a:pt x="25" y="2"/>
                    <a:pt x="25" y="2"/>
                  </a:cubicBezTo>
                  <a:moveTo>
                    <a:pt x="26" y="2"/>
                  </a:moveTo>
                  <a:cubicBezTo>
                    <a:pt x="26" y="2"/>
                    <a:pt x="26" y="2"/>
                    <a:pt x="26" y="2"/>
                  </a:cubicBezTo>
                  <a:cubicBezTo>
                    <a:pt x="26" y="2"/>
                    <a:pt x="26" y="2"/>
                    <a:pt x="26" y="2"/>
                  </a:cubicBezTo>
                  <a:moveTo>
                    <a:pt x="26" y="2"/>
                  </a:moveTo>
                  <a:cubicBezTo>
                    <a:pt x="26" y="2"/>
                    <a:pt x="26" y="2"/>
                    <a:pt x="26" y="2"/>
                  </a:cubicBezTo>
                  <a:cubicBezTo>
                    <a:pt x="26" y="2"/>
                    <a:pt x="26" y="2"/>
                    <a:pt x="26" y="2"/>
                  </a:cubicBezTo>
                  <a:moveTo>
                    <a:pt x="27" y="2"/>
                  </a:moveTo>
                  <a:cubicBezTo>
                    <a:pt x="27" y="2"/>
                    <a:pt x="27" y="2"/>
                    <a:pt x="26" y="2"/>
                  </a:cubicBezTo>
                  <a:cubicBezTo>
                    <a:pt x="27" y="2"/>
                    <a:pt x="27" y="2"/>
                    <a:pt x="27" y="2"/>
                  </a:cubicBezTo>
                  <a:moveTo>
                    <a:pt x="27" y="2"/>
                  </a:moveTo>
                  <a:cubicBezTo>
                    <a:pt x="27" y="2"/>
                    <a:pt x="27" y="2"/>
                    <a:pt x="27" y="2"/>
                  </a:cubicBezTo>
                  <a:cubicBezTo>
                    <a:pt x="27" y="2"/>
                    <a:pt x="27" y="2"/>
                    <a:pt x="27" y="2"/>
                  </a:cubicBezTo>
                  <a:moveTo>
                    <a:pt x="28" y="2"/>
                  </a:moveTo>
                  <a:cubicBezTo>
                    <a:pt x="28" y="2"/>
                    <a:pt x="28" y="2"/>
                    <a:pt x="27" y="2"/>
                  </a:cubicBezTo>
                  <a:cubicBezTo>
                    <a:pt x="28" y="2"/>
                    <a:pt x="28" y="2"/>
                    <a:pt x="28" y="2"/>
                  </a:cubicBezTo>
                  <a:moveTo>
                    <a:pt x="28" y="2"/>
                  </a:moveTo>
                  <a:cubicBezTo>
                    <a:pt x="28" y="2"/>
                    <a:pt x="28" y="2"/>
                    <a:pt x="28" y="2"/>
                  </a:cubicBezTo>
                  <a:cubicBezTo>
                    <a:pt x="28" y="2"/>
                    <a:pt x="28" y="2"/>
                    <a:pt x="28" y="2"/>
                  </a:cubicBezTo>
                  <a:moveTo>
                    <a:pt x="29" y="2"/>
                  </a:moveTo>
                  <a:cubicBezTo>
                    <a:pt x="29" y="2"/>
                    <a:pt x="29" y="2"/>
                    <a:pt x="28" y="2"/>
                  </a:cubicBezTo>
                  <a:cubicBezTo>
                    <a:pt x="29" y="2"/>
                    <a:pt x="29" y="2"/>
                    <a:pt x="29" y="2"/>
                  </a:cubicBezTo>
                  <a:moveTo>
                    <a:pt x="29" y="2"/>
                  </a:moveTo>
                  <a:cubicBezTo>
                    <a:pt x="29" y="2"/>
                    <a:pt x="29" y="2"/>
                    <a:pt x="29" y="2"/>
                  </a:cubicBezTo>
                  <a:cubicBezTo>
                    <a:pt x="29" y="2"/>
                    <a:pt x="29" y="2"/>
                    <a:pt x="29" y="2"/>
                  </a:cubicBezTo>
                  <a:moveTo>
                    <a:pt x="29" y="2"/>
                  </a:moveTo>
                  <a:cubicBezTo>
                    <a:pt x="29" y="2"/>
                    <a:pt x="29" y="2"/>
                    <a:pt x="29" y="2"/>
                  </a:cubicBezTo>
                  <a:cubicBezTo>
                    <a:pt x="29" y="2"/>
                    <a:pt x="29" y="2"/>
                    <a:pt x="29" y="2"/>
                  </a:cubicBezTo>
                  <a:moveTo>
                    <a:pt x="30" y="2"/>
                  </a:moveTo>
                  <a:cubicBezTo>
                    <a:pt x="30" y="2"/>
                    <a:pt x="30" y="2"/>
                    <a:pt x="30" y="2"/>
                  </a:cubicBezTo>
                  <a:cubicBezTo>
                    <a:pt x="30" y="2"/>
                    <a:pt x="30" y="2"/>
                    <a:pt x="30" y="2"/>
                  </a:cubicBezTo>
                  <a:moveTo>
                    <a:pt x="34" y="1"/>
                  </a:moveTo>
                  <a:cubicBezTo>
                    <a:pt x="34" y="1"/>
                    <a:pt x="34" y="1"/>
                    <a:pt x="34" y="1"/>
                  </a:cubicBezTo>
                  <a:cubicBezTo>
                    <a:pt x="34" y="1"/>
                    <a:pt x="34" y="1"/>
                    <a:pt x="34" y="1"/>
                  </a:cubicBezTo>
                  <a:moveTo>
                    <a:pt x="35" y="1"/>
                  </a:moveTo>
                  <a:cubicBezTo>
                    <a:pt x="35" y="1"/>
                    <a:pt x="35" y="1"/>
                    <a:pt x="35" y="1"/>
                  </a:cubicBezTo>
                  <a:cubicBezTo>
                    <a:pt x="35" y="1"/>
                    <a:pt x="35" y="1"/>
                    <a:pt x="35" y="1"/>
                  </a:cubicBezTo>
                  <a:moveTo>
                    <a:pt x="35" y="1"/>
                  </a:moveTo>
                  <a:cubicBezTo>
                    <a:pt x="35" y="1"/>
                    <a:pt x="35" y="1"/>
                    <a:pt x="35" y="1"/>
                  </a:cubicBezTo>
                  <a:cubicBezTo>
                    <a:pt x="35" y="1"/>
                    <a:pt x="35" y="1"/>
                    <a:pt x="35" y="1"/>
                  </a:cubicBezTo>
                  <a:moveTo>
                    <a:pt x="36" y="1"/>
                  </a:moveTo>
                  <a:cubicBezTo>
                    <a:pt x="36" y="1"/>
                    <a:pt x="36" y="1"/>
                    <a:pt x="36" y="1"/>
                  </a:cubicBezTo>
                  <a:cubicBezTo>
                    <a:pt x="36" y="1"/>
                    <a:pt x="36" y="1"/>
                    <a:pt x="36" y="1"/>
                  </a:cubicBezTo>
                  <a:moveTo>
                    <a:pt x="36" y="1"/>
                  </a:moveTo>
                  <a:cubicBezTo>
                    <a:pt x="36" y="1"/>
                    <a:pt x="36" y="1"/>
                    <a:pt x="36" y="1"/>
                  </a:cubicBezTo>
                  <a:cubicBezTo>
                    <a:pt x="36" y="1"/>
                    <a:pt x="36" y="1"/>
                    <a:pt x="36" y="1"/>
                  </a:cubicBezTo>
                  <a:moveTo>
                    <a:pt x="37" y="1"/>
                  </a:moveTo>
                  <a:cubicBezTo>
                    <a:pt x="37" y="1"/>
                    <a:pt x="37" y="1"/>
                    <a:pt x="37" y="1"/>
                  </a:cubicBezTo>
                  <a:cubicBezTo>
                    <a:pt x="37" y="1"/>
                    <a:pt x="37" y="1"/>
                    <a:pt x="37" y="1"/>
                  </a:cubicBezTo>
                  <a:moveTo>
                    <a:pt x="37" y="1"/>
                  </a:moveTo>
                  <a:cubicBezTo>
                    <a:pt x="37" y="1"/>
                    <a:pt x="37" y="1"/>
                    <a:pt x="37" y="1"/>
                  </a:cubicBezTo>
                  <a:cubicBezTo>
                    <a:pt x="37" y="1"/>
                    <a:pt x="37" y="1"/>
                    <a:pt x="37" y="1"/>
                  </a:cubicBezTo>
                  <a:moveTo>
                    <a:pt x="38" y="1"/>
                  </a:moveTo>
                  <a:cubicBezTo>
                    <a:pt x="38" y="1"/>
                    <a:pt x="38" y="1"/>
                    <a:pt x="38" y="1"/>
                  </a:cubicBezTo>
                  <a:cubicBezTo>
                    <a:pt x="38" y="1"/>
                    <a:pt x="38" y="1"/>
                    <a:pt x="38" y="1"/>
                  </a:cubicBezTo>
                  <a:moveTo>
                    <a:pt x="38" y="1"/>
                  </a:moveTo>
                  <a:cubicBezTo>
                    <a:pt x="38" y="1"/>
                    <a:pt x="38" y="1"/>
                    <a:pt x="38" y="1"/>
                  </a:cubicBezTo>
                  <a:cubicBezTo>
                    <a:pt x="38" y="1"/>
                    <a:pt x="38" y="1"/>
                    <a:pt x="38" y="1"/>
                  </a:cubicBezTo>
                  <a:moveTo>
                    <a:pt x="39" y="1"/>
                  </a:moveTo>
                  <a:cubicBezTo>
                    <a:pt x="39" y="1"/>
                    <a:pt x="39" y="1"/>
                    <a:pt x="39" y="1"/>
                  </a:cubicBezTo>
                  <a:cubicBezTo>
                    <a:pt x="39" y="1"/>
                    <a:pt x="39" y="1"/>
                    <a:pt x="39" y="1"/>
                  </a:cubicBezTo>
                  <a:moveTo>
                    <a:pt x="39" y="1"/>
                  </a:moveTo>
                  <a:cubicBezTo>
                    <a:pt x="39" y="1"/>
                    <a:pt x="39" y="1"/>
                    <a:pt x="39" y="1"/>
                  </a:cubicBezTo>
                  <a:cubicBezTo>
                    <a:pt x="39" y="1"/>
                    <a:pt x="39" y="1"/>
                    <a:pt x="39" y="1"/>
                  </a:cubicBezTo>
                  <a:moveTo>
                    <a:pt x="40" y="1"/>
                  </a:moveTo>
                  <a:cubicBezTo>
                    <a:pt x="40" y="1"/>
                    <a:pt x="40" y="1"/>
                    <a:pt x="40" y="1"/>
                  </a:cubicBezTo>
                  <a:cubicBezTo>
                    <a:pt x="40" y="1"/>
                    <a:pt x="40" y="1"/>
                    <a:pt x="40" y="1"/>
                  </a:cubicBezTo>
                  <a:moveTo>
                    <a:pt x="40" y="1"/>
                  </a:moveTo>
                  <a:cubicBezTo>
                    <a:pt x="40" y="1"/>
                    <a:pt x="40" y="1"/>
                    <a:pt x="40" y="1"/>
                  </a:cubicBezTo>
                  <a:cubicBezTo>
                    <a:pt x="40" y="1"/>
                    <a:pt x="40" y="1"/>
                    <a:pt x="40" y="1"/>
                  </a:cubicBezTo>
                  <a:moveTo>
                    <a:pt x="41" y="1"/>
                  </a:moveTo>
                  <a:cubicBezTo>
                    <a:pt x="41" y="1"/>
                    <a:pt x="41" y="1"/>
                    <a:pt x="41" y="1"/>
                  </a:cubicBezTo>
                  <a:cubicBezTo>
                    <a:pt x="41" y="1"/>
                    <a:pt x="41" y="1"/>
                    <a:pt x="41" y="1"/>
                  </a:cubicBezTo>
                  <a:moveTo>
                    <a:pt x="41" y="0"/>
                  </a:moveTo>
                  <a:cubicBezTo>
                    <a:pt x="41" y="0"/>
                    <a:pt x="41" y="0"/>
                    <a:pt x="41" y="0"/>
                  </a:cubicBezTo>
                  <a:cubicBezTo>
                    <a:pt x="41" y="0"/>
                    <a:pt x="41" y="0"/>
                    <a:pt x="41" y="0"/>
                  </a:cubicBezTo>
                  <a:moveTo>
                    <a:pt x="42" y="0"/>
                  </a:moveTo>
                  <a:cubicBezTo>
                    <a:pt x="42" y="0"/>
                    <a:pt x="41" y="0"/>
                    <a:pt x="41" y="0"/>
                  </a:cubicBezTo>
                  <a:cubicBezTo>
                    <a:pt x="41" y="0"/>
                    <a:pt x="42" y="0"/>
                    <a:pt x="42" y="0"/>
                  </a:cubicBezTo>
                  <a:moveTo>
                    <a:pt x="42" y="0"/>
                  </a:moveTo>
                  <a:cubicBezTo>
                    <a:pt x="42" y="0"/>
                    <a:pt x="42" y="0"/>
                    <a:pt x="42" y="0"/>
                  </a:cubicBezTo>
                  <a:cubicBezTo>
                    <a:pt x="42" y="0"/>
                    <a:pt x="42" y="0"/>
                    <a:pt x="42" y="0"/>
                  </a:cubicBezTo>
                  <a:moveTo>
                    <a:pt x="42" y="0"/>
                  </a:moveTo>
                  <a:cubicBezTo>
                    <a:pt x="42" y="0"/>
                    <a:pt x="42" y="0"/>
                    <a:pt x="42" y="0"/>
                  </a:cubicBezTo>
                  <a:cubicBezTo>
                    <a:pt x="42" y="0"/>
                    <a:pt x="42" y="0"/>
                    <a:pt x="42" y="0"/>
                  </a:cubicBezTo>
                </a:path>
              </a:pathLst>
            </a:custGeom>
            <a:solidFill>
              <a:srgbClr val="CEE6F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3" name="Freeform 146">
              <a:extLst>
                <a:ext uri="{FF2B5EF4-FFF2-40B4-BE49-F238E27FC236}">
                  <a16:creationId xmlns:a16="http://schemas.microsoft.com/office/drawing/2014/main" id="{732BB0F9-C4BC-3F45-8971-5BBB938C8AD5}"/>
                </a:ext>
              </a:extLst>
            </p:cNvPr>
            <p:cNvSpPr/>
            <p:nvPr/>
          </p:nvSpPr>
          <p:spPr bwMode="auto">
            <a:xfrm>
              <a:off x="3457575" y="2546350"/>
              <a:ext cx="809625" cy="973138"/>
            </a:xfrm>
            <a:custGeom>
              <a:avLst/>
              <a:gdLst>
                <a:gd name="T0" fmla="*/ 126 w 472"/>
                <a:gd name="T1" fmla="*/ 71 h 567"/>
                <a:gd name="T2" fmla="*/ 68 w 472"/>
                <a:gd name="T3" fmla="*/ 88 h 567"/>
                <a:gd name="T4" fmla="*/ 4 w 472"/>
                <a:gd name="T5" fmla="*/ 149 h 567"/>
                <a:gd name="T6" fmla="*/ 51 w 472"/>
                <a:gd name="T7" fmla="*/ 490 h 567"/>
                <a:gd name="T8" fmla="*/ 157 w 472"/>
                <a:gd name="T9" fmla="*/ 567 h 567"/>
                <a:gd name="T10" fmla="*/ 158 w 472"/>
                <a:gd name="T11" fmla="*/ 567 h 567"/>
                <a:gd name="T12" fmla="*/ 158 w 472"/>
                <a:gd name="T13" fmla="*/ 567 h 567"/>
                <a:gd name="T14" fmla="*/ 159 w 472"/>
                <a:gd name="T15" fmla="*/ 567 h 567"/>
                <a:gd name="T16" fmla="*/ 160 w 472"/>
                <a:gd name="T17" fmla="*/ 567 h 567"/>
                <a:gd name="T18" fmla="*/ 161 w 472"/>
                <a:gd name="T19" fmla="*/ 567 h 567"/>
                <a:gd name="T20" fmla="*/ 161 w 472"/>
                <a:gd name="T21" fmla="*/ 567 h 567"/>
                <a:gd name="T22" fmla="*/ 162 w 472"/>
                <a:gd name="T23" fmla="*/ 567 h 567"/>
                <a:gd name="T24" fmla="*/ 163 w 472"/>
                <a:gd name="T25" fmla="*/ 567 h 567"/>
                <a:gd name="T26" fmla="*/ 164 w 472"/>
                <a:gd name="T27" fmla="*/ 567 h 567"/>
                <a:gd name="T28" fmla="*/ 164 w 472"/>
                <a:gd name="T29" fmla="*/ 567 h 567"/>
                <a:gd name="T30" fmla="*/ 165 w 472"/>
                <a:gd name="T31" fmla="*/ 567 h 567"/>
                <a:gd name="T32" fmla="*/ 166 w 472"/>
                <a:gd name="T33" fmla="*/ 567 h 567"/>
                <a:gd name="T34" fmla="*/ 167 w 472"/>
                <a:gd name="T35" fmla="*/ 567 h 567"/>
                <a:gd name="T36" fmla="*/ 167 w 472"/>
                <a:gd name="T37" fmla="*/ 567 h 567"/>
                <a:gd name="T38" fmla="*/ 168 w 472"/>
                <a:gd name="T39" fmla="*/ 567 h 567"/>
                <a:gd name="T40" fmla="*/ 169 w 472"/>
                <a:gd name="T41" fmla="*/ 567 h 567"/>
                <a:gd name="T42" fmla="*/ 170 w 472"/>
                <a:gd name="T43" fmla="*/ 567 h 567"/>
                <a:gd name="T44" fmla="*/ 170 w 472"/>
                <a:gd name="T45" fmla="*/ 567 h 567"/>
                <a:gd name="T46" fmla="*/ 171 w 472"/>
                <a:gd name="T47" fmla="*/ 567 h 567"/>
                <a:gd name="T48" fmla="*/ 172 w 472"/>
                <a:gd name="T49" fmla="*/ 567 h 567"/>
                <a:gd name="T50" fmla="*/ 172 w 472"/>
                <a:gd name="T51" fmla="*/ 567 h 567"/>
                <a:gd name="T52" fmla="*/ 174 w 472"/>
                <a:gd name="T53" fmla="*/ 567 h 567"/>
                <a:gd name="T54" fmla="*/ 174 w 472"/>
                <a:gd name="T55" fmla="*/ 567 h 567"/>
                <a:gd name="T56" fmla="*/ 175 w 472"/>
                <a:gd name="T57" fmla="*/ 567 h 567"/>
                <a:gd name="T58" fmla="*/ 176 w 472"/>
                <a:gd name="T59" fmla="*/ 567 h 567"/>
                <a:gd name="T60" fmla="*/ 177 w 472"/>
                <a:gd name="T61" fmla="*/ 567 h 567"/>
                <a:gd name="T62" fmla="*/ 177 w 472"/>
                <a:gd name="T63" fmla="*/ 567 h 567"/>
                <a:gd name="T64" fmla="*/ 178 w 472"/>
                <a:gd name="T65" fmla="*/ 566 h 567"/>
                <a:gd name="T66" fmla="*/ 179 w 472"/>
                <a:gd name="T67" fmla="*/ 566 h 567"/>
                <a:gd name="T68" fmla="*/ 180 w 472"/>
                <a:gd name="T69" fmla="*/ 566 h 567"/>
                <a:gd name="T70" fmla="*/ 180 w 472"/>
                <a:gd name="T71" fmla="*/ 566 h 567"/>
                <a:gd name="T72" fmla="*/ 181 w 472"/>
                <a:gd name="T73" fmla="*/ 566 h 567"/>
                <a:gd name="T74" fmla="*/ 182 w 472"/>
                <a:gd name="T75" fmla="*/ 566 h 567"/>
                <a:gd name="T76" fmla="*/ 183 w 472"/>
                <a:gd name="T77" fmla="*/ 566 h 567"/>
                <a:gd name="T78" fmla="*/ 183 w 472"/>
                <a:gd name="T79" fmla="*/ 566 h 567"/>
                <a:gd name="T80" fmla="*/ 184 w 472"/>
                <a:gd name="T81" fmla="*/ 566 h 567"/>
                <a:gd name="T82" fmla="*/ 185 w 472"/>
                <a:gd name="T83" fmla="*/ 566 h 567"/>
                <a:gd name="T84" fmla="*/ 185 w 472"/>
                <a:gd name="T85" fmla="*/ 566 h 567"/>
                <a:gd name="T86" fmla="*/ 186 w 472"/>
                <a:gd name="T87" fmla="*/ 566 h 567"/>
                <a:gd name="T88" fmla="*/ 187 w 472"/>
                <a:gd name="T89" fmla="*/ 566 h 567"/>
                <a:gd name="T90" fmla="*/ 191 w 472"/>
                <a:gd name="T91" fmla="*/ 565 h 567"/>
                <a:gd name="T92" fmla="*/ 192 w 472"/>
                <a:gd name="T93" fmla="*/ 565 h 567"/>
                <a:gd name="T94" fmla="*/ 193 w 472"/>
                <a:gd name="T95" fmla="*/ 565 h 567"/>
                <a:gd name="T96" fmla="*/ 194 w 472"/>
                <a:gd name="T97" fmla="*/ 565 h 567"/>
                <a:gd name="T98" fmla="*/ 194 w 472"/>
                <a:gd name="T99" fmla="*/ 565 h 567"/>
                <a:gd name="T100" fmla="*/ 195 w 472"/>
                <a:gd name="T101" fmla="*/ 565 h 567"/>
                <a:gd name="T102" fmla="*/ 196 w 472"/>
                <a:gd name="T103" fmla="*/ 565 h 567"/>
                <a:gd name="T104" fmla="*/ 197 w 472"/>
                <a:gd name="T105" fmla="*/ 565 h 567"/>
                <a:gd name="T106" fmla="*/ 197 w 472"/>
                <a:gd name="T107" fmla="*/ 565 h 567"/>
                <a:gd name="T108" fmla="*/ 198 w 472"/>
                <a:gd name="T109" fmla="*/ 564 h 567"/>
                <a:gd name="T110" fmla="*/ 199 w 472"/>
                <a:gd name="T111" fmla="*/ 564 h 567"/>
                <a:gd name="T112" fmla="*/ 199 w 472"/>
                <a:gd name="T113" fmla="*/ 564 h 567"/>
                <a:gd name="T114" fmla="*/ 311 w 472"/>
                <a:gd name="T115" fmla="*/ 108 h 567"/>
                <a:gd name="T116" fmla="*/ 225 w 472"/>
                <a:gd name="T117" fmla="*/ 51 h 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72" h="567">
                  <a:moveTo>
                    <a:pt x="156" y="0"/>
                  </a:moveTo>
                  <a:cubicBezTo>
                    <a:pt x="154" y="0"/>
                    <a:pt x="151" y="0"/>
                    <a:pt x="149" y="0"/>
                  </a:cubicBezTo>
                  <a:cubicBezTo>
                    <a:pt x="115" y="7"/>
                    <a:pt x="105" y="46"/>
                    <a:pt x="126" y="71"/>
                  </a:cubicBezTo>
                  <a:cubicBezTo>
                    <a:pt x="118" y="71"/>
                    <a:pt x="107" y="69"/>
                    <a:pt x="98" y="69"/>
                  </a:cubicBezTo>
                  <a:cubicBezTo>
                    <a:pt x="93" y="69"/>
                    <a:pt x="88" y="70"/>
                    <a:pt x="84" y="71"/>
                  </a:cubicBezTo>
                  <a:cubicBezTo>
                    <a:pt x="70" y="71"/>
                    <a:pt x="74" y="84"/>
                    <a:pt x="68" y="88"/>
                  </a:cubicBezTo>
                  <a:cubicBezTo>
                    <a:pt x="67" y="89"/>
                    <a:pt x="64" y="90"/>
                    <a:pt x="60" y="90"/>
                  </a:cubicBezTo>
                  <a:cubicBezTo>
                    <a:pt x="53" y="90"/>
                    <a:pt x="44" y="88"/>
                    <a:pt x="40" y="88"/>
                  </a:cubicBezTo>
                  <a:cubicBezTo>
                    <a:pt x="2" y="88"/>
                    <a:pt x="4" y="121"/>
                    <a:pt x="4" y="149"/>
                  </a:cubicBezTo>
                  <a:cubicBezTo>
                    <a:pt x="4" y="230"/>
                    <a:pt x="4" y="312"/>
                    <a:pt x="4" y="393"/>
                  </a:cubicBezTo>
                  <a:cubicBezTo>
                    <a:pt x="4" y="418"/>
                    <a:pt x="0" y="440"/>
                    <a:pt x="19" y="458"/>
                  </a:cubicBezTo>
                  <a:cubicBezTo>
                    <a:pt x="30" y="469"/>
                    <a:pt x="40" y="480"/>
                    <a:pt x="51" y="490"/>
                  </a:cubicBezTo>
                  <a:cubicBezTo>
                    <a:pt x="58" y="497"/>
                    <a:pt x="87" y="527"/>
                    <a:pt x="125" y="566"/>
                  </a:cubicBezTo>
                  <a:cubicBezTo>
                    <a:pt x="135" y="567"/>
                    <a:pt x="146" y="567"/>
                    <a:pt x="157" y="567"/>
                  </a:cubicBezTo>
                  <a:cubicBezTo>
                    <a:pt x="157" y="567"/>
                    <a:pt x="157" y="567"/>
                    <a:pt x="157" y="567"/>
                  </a:cubicBezTo>
                  <a:cubicBezTo>
                    <a:pt x="157" y="567"/>
                    <a:pt x="157" y="567"/>
                    <a:pt x="157" y="567"/>
                  </a:cubicBezTo>
                  <a:cubicBezTo>
                    <a:pt x="157" y="567"/>
                    <a:pt x="157" y="567"/>
                    <a:pt x="157" y="567"/>
                  </a:cubicBezTo>
                  <a:cubicBezTo>
                    <a:pt x="157" y="567"/>
                    <a:pt x="157" y="567"/>
                    <a:pt x="158" y="567"/>
                  </a:cubicBezTo>
                  <a:cubicBezTo>
                    <a:pt x="158" y="567"/>
                    <a:pt x="158" y="567"/>
                    <a:pt x="158" y="567"/>
                  </a:cubicBezTo>
                  <a:cubicBezTo>
                    <a:pt x="158" y="567"/>
                    <a:pt x="158" y="567"/>
                    <a:pt x="158" y="567"/>
                  </a:cubicBezTo>
                  <a:cubicBezTo>
                    <a:pt x="158" y="567"/>
                    <a:pt x="158" y="567"/>
                    <a:pt x="158" y="567"/>
                  </a:cubicBezTo>
                  <a:cubicBezTo>
                    <a:pt x="158" y="567"/>
                    <a:pt x="158" y="567"/>
                    <a:pt x="159" y="567"/>
                  </a:cubicBezTo>
                  <a:cubicBezTo>
                    <a:pt x="159" y="567"/>
                    <a:pt x="159" y="567"/>
                    <a:pt x="159" y="567"/>
                  </a:cubicBezTo>
                  <a:cubicBezTo>
                    <a:pt x="159" y="567"/>
                    <a:pt x="159" y="567"/>
                    <a:pt x="159" y="567"/>
                  </a:cubicBezTo>
                  <a:cubicBezTo>
                    <a:pt x="159" y="567"/>
                    <a:pt x="159" y="567"/>
                    <a:pt x="159" y="567"/>
                  </a:cubicBezTo>
                  <a:cubicBezTo>
                    <a:pt x="159" y="567"/>
                    <a:pt x="159" y="567"/>
                    <a:pt x="160" y="567"/>
                  </a:cubicBezTo>
                  <a:cubicBezTo>
                    <a:pt x="160" y="567"/>
                    <a:pt x="160" y="567"/>
                    <a:pt x="160" y="567"/>
                  </a:cubicBezTo>
                  <a:cubicBezTo>
                    <a:pt x="160" y="567"/>
                    <a:pt x="160" y="567"/>
                    <a:pt x="160" y="567"/>
                  </a:cubicBezTo>
                  <a:cubicBezTo>
                    <a:pt x="160" y="567"/>
                    <a:pt x="160" y="567"/>
                    <a:pt x="160" y="567"/>
                  </a:cubicBezTo>
                  <a:cubicBezTo>
                    <a:pt x="160" y="567"/>
                    <a:pt x="160" y="567"/>
                    <a:pt x="161" y="567"/>
                  </a:cubicBezTo>
                  <a:cubicBezTo>
                    <a:pt x="161" y="567"/>
                    <a:pt x="161" y="567"/>
                    <a:pt x="161" y="567"/>
                  </a:cubicBezTo>
                  <a:cubicBezTo>
                    <a:pt x="161" y="567"/>
                    <a:pt x="161" y="567"/>
                    <a:pt x="161" y="567"/>
                  </a:cubicBezTo>
                  <a:cubicBezTo>
                    <a:pt x="161" y="567"/>
                    <a:pt x="161" y="567"/>
                    <a:pt x="161" y="567"/>
                  </a:cubicBezTo>
                  <a:cubicBezTo>
                    <a:pt x="161" y="567"/>
                    <a:pt x="161" y="567"/>
                    <a:pt x="162" y="567"/>
                  </a:cubicBezTo>
                  <a:cubicBezTo>
                    <a:pt x="162" y="567"/>
                    <a:pt x="162" y="567"/>
                    <a:pt x="162" y="567"/>
                  </a:cubicBezTo>
                  <a:cubicBezTo>
                    <a:pt x="162" y="567"/>
                    <a:pt x="162" y="567"/>
                    <a:pt x="162" y="567"/>
                  </a:cubicBezTo>
                  <a:cubicBezTo>
                    <a:pt x="162" y="567"/>
                    <a:pt x="162" y="567"/>
                    <a:pt x="162" y="567"/>
                  </a:cubicBezTo>
                  <a:cubicBezTo>
                    <a:pt x="162" y="567"/>
                    <a:pt x="162" y="567"/>
                    <a:pt x="163" y="567"/>
                  </a:cubicBezTo>
                  <a:cubicBezTo>
                    <a:pt x="163" y="567"/>
                    <a:pt x="163" y="567"/>
                    <a:pt x="163" y="567"/>
                  </a:cubicBezTo>
                  <a:cubicBezTo>
                    <a:pt x="163" y="567"/>
                    <a:pt x="163" y="567"/>
                    <a:pt x="163" y="567"/>
                  </a:cubicBezTo>
                  <a:cubicBezTo>
                    <a:pt x="163" y="567"/>
                    <a:pt x="163" y="567"/>
                    <a:pt x="163" y="567"/>
                  </a:cubicBezTo>
                  <a:cubicBezTo>
                    <a:pt x="163" y="567"/>
                    <a:pt x="163" y="567"/>
                    <a:pt x="164" y="567"/>
                  </a:cubicBezTo>
                  <a:cubicBezTo>
                    <a:pt x="164" y="567"/>
                    <a:pt x="164" y="567"/>
                    <a:pt x="164" y="567"/>
                  </a:cubicBezTo>
                  <a:cubicBezTo>
                    <a:pt x="164" y="567"/>
                    <a:pt x="164" y="567"/>
                    <a:pt x="164" y="567"/>
                  </a:cubicBezTo>
                  <a:cubicBezTo>
                    <a:pt x="164" y="567"/>
                    <a:pt x="164" y="567"/>
                    <a:pt x="164" y="567"/>
                  </a:cubicBezTo>
                  <a:cubicBezTo>
                    <a:pt x="164" y="567"/>
                    <a:pt x="165" y="567"/>
                    <a:pt x="165" y="567"/>
                  </a:cubicBezTo>
                  <a:cubicBezTo>
                    <a:pt x="165" y="567"/>
                    <a:pt x="165" y="567"/>
                    <a:pt x="165" y="567"/>
                  </a:cubicBezTo>
                  <a:cubicBezTo>
                    <a:pt x="165" y="567"/>
                    <a:pt x="165" y="567"/>
                    <a:pt x="165" y="567"/>
                  </a:cubicBezTo>
                  <a:cubicBezTo>
                    <a:pt x="165" y="567"/>
                    <a:pt x="165" y="567"/>
                    <a:pt x="165" y="567"/>
                  </a:cubicBezTo>
                  <a:cubicBezTo>
                    <a:pt x="165" y="567"/>
                    <a:pt x="166" y="567"/>
                    <a:pt x="166" y="567"/>
                  </a:cubicBezTo>
                  <a:cubicBezTo>
                    <a:pt x="166" y="567"/>
                    <a:pt x="166" y="567"/>
                    <a:pt x="166" y="567"/>
                  </a:cubicBezTo>
                  <a:cubicBezTo>
                    <a:pt x="166" y="567"/>
                    <a:pt x="166" y="567"/>
                    <a:pt x="166" y="567"/>
                  </a:cubicBezTo>
                  <a:cubicBezTo>
                    <a:pt x="166" y="567"/>
                    <a:pt x="166" y="567"/>
                    <a:pt x="166" y="567"/>
                  </a:cubicBezTo>
                  <a:cubicBezTo>
                    <a:pt x="166" y="567"/>
                    <a:pt x="167" y="567"/>
                    <a:pt x="167" y="567"/>
                  </a:cubicBezTo>
                  <a:cubicBezTo>
                    <a:pt x="167" y="567"/>
                    <a:pt x="167" y="567"/>
                    <a:pt x="167" y="567"/>
                  </a:cubicBezTo>
                  <a:cubicBezTo>
                    <a:pt x="167" y="567"/>
                    <a:pt x="167" y="567"/>
                    <a:pt x="167" y="567"/>
                  </a:cubicBezTo>
                  <a:cubicBezTo>
                    <a:pt x="167" y="567"/>
                    <a:pt x="167" y="567"/>
                    <a:pt x="167" y="567"/>
                  </a:cubicBezTo>
                  <a:cubicBezTo>
                    <a:pt x="167" y="567"/>
                    <a:pt x="168" y="567"/>
                    <a:pt x="168" y="567"/>
                  </a:cubicBezTo>
                  <a:cubicBezTo>
                    <a:pt x="168" y="567"/>
                    <a:pt x="168" y="567"/>
                    <a:pt x="168" y="567"/>
                  </a:cubicBezTo>
                  <a:cubicBezTo>
                    <a:pt x="168" y="567"/>
                    <a:pt x="168" y="567"/>
                    <a:pt x="168" y="567"/>
                  </a:cubicBezTo>
                  <a:cubicBezTo>
                    <a:pt x="168" y="567"/>
                    <a:pt x="168" y="567"/>
                    <a:pt x="168" y="567"/>
                  </a:cubicBezTo>
                  <a:cubicBezTo>
                    <a:pt x="168" y="567"/>
                    <a:pt x="169" y="567"/>
                    <a:pt x="169" y="567"/>
                  </a:cubicBezTo>
                  <a:cubicBezTo>
                    <a:pt x="169" y="567"/>
                    <a:pt x="169" y="567"/>
                    <a:pt x="169" y="567"/>
                  </a:cubicBezTo>
                  <a:cubicBezTo>
                    <a:pt x="169" y="567"/>
                    <a:pt x="169" y="567"/>
                    <a:pt x="169" y="567"/>
                  </a:cubicBezTo>
                  <a:cubicBezTo>
                    <a:pt x="169" y="567"/>
                    <a:pt x="169" y="567"/>
                    <a:pt x="169" y="567"/>
                  </a:cubicBezTo>
                  <a:cubicBezTo>
                    <a:pt x="169" y="567"/>
                    <a:pt x="170" y="567"/>
                    <a:pt x="170" y="567"/>
                  </a:cubicBezTo>
                  <a:cubicBezTo>
                    <a:pt x="170" y="567"/>
                    <a:pt x="170" y="567"/>
                    <a:pt x="170" y="567"/>
                  </a:cubicBezTo>
                  <a:cubicBezTo>
                    <a:pt x="170" y="567"/>
                    <a:pt x="170" y="567"/>
                    <a:pt x="170" y="567"/>
                  </a:cubicBezTo>
                  <a:cubicBezTo>
                    <a:pt x="170" y="567"/>
                    <a:pt x="170" y="567"/>
                    <a:pt x="170" y="567"/>
                  </a:cubicBezTo>
                  <a:cubicBezTo>
                    <a:pt x="170" y="567"/>
                    <a:pt x="170" y="567"/>
                    <a:pt x="171" y="567"/>
                  </a:cubicBezTo>
                  <a:cubicBezTo>
                    <a:pt x="171" y="567"/>
                    <a:pt x="171" y="567"/>
                    <a:pt x="171" y="567"/>
                  </a:cubicBezTo>
                  <a:cubicBezTo>
                    <a:pt x="171" y="567"/>
                    <a:pt x="171" y="567"/>
                    <a:pt x="171" y="567"/>
                  </a:cubicBezTo>
                  <a:cubicBezTo>
                    <a:pt x="171" y="567"/>
                    <a:pt x="171" y="567"/>
                    <a:pt x="171" y="567"/>
                  </a:cubicBezTo>
                  <a:cubicBezTo>
                    <a:pt x="171" y="567"/>
                    <a:pt x="171" y="567"/>
                    <a:pt x="172" y="567"/>
                  </a:cubicBezTo>
                  <a:cubicBezTo>
                    <a:pt x="172" y="567"/>
                    <a:pt x="172" y="567"/>
                    <a:pt x="172" y="567"/>
                  </a:cubicBezTo>
                  <a:cubicBezTo>
                    <a:pt x="172" y="567"/>
                    <a:pt x="172" y="567"/>
                    <a:pt x="172" y="567"/>
                  </a:cubicBezTo>
                  <a:cubicBezTo>
                    <a:pt x="172" y="567"/>
                    <a:pt x="172" y="567"/>
                    <a:pt x="172" y="567"/>
                  </a:cubicBezTo>
                  <a:cubicBezTo>
                    <a:pt x="172" y="567"/>
                    <a:pt x="172" y="567"/>
                    <a:pt x="172" y="567"/>
                  </a:cubicBezTo>
                  <a:cubicBezTo>
                    <a:pt x="173" y="567"/>
                    <a:pt x="173" y="567"/>
                    <a:pt x="173" y="567"/>
                  </a:cubicBezTo>
                  <a:cubicBezTo>
                    <a:pt x="173" y="567"/>
                    <a:pt x="173" y="567"/>
                    <a:pt x="173" y="567"/>
                  </a:cubicBezTo>
                  <a:cubicBezTo>
                    <a:pt x="173" y="567"/>
                    <a:pt x="174" y="567"/>
                    <a:pt x="174" y="567"/>
                  </a:cubicBezTo>
                  <a:cubicBezTo>
                    <a:pt x="174" y="567"/>
                    <a:pt x="174" y="567"/>
                    <a:pt x="174" y="567"/>
                  </a:cubicBezTo>
                  <a:cubicBezTo>
                    <a:pt x="174" y="567"/>
                    <a:pt x="174" y="567"/>
                    <a:pt x="174" y="567"/>
                  </a:cubicBezTo>
                  <a:cubicBezTo>
                    <a:pt x="174" y="567"/>
                    <a:pt x="174" y="567"/>
                    <a:pt x="174" y="567"/>
                  </a:cubicBezTo>
                  <a:cubicBezTo>
                    <a:pt x="174" y="567"/>
                    <a:pt x="175" y="567"/>
                    <a:pt x="175" y="567"/>
                  </a:cubicBezTo>
                  <a:cubicBezTo>
                    <a:pt x="175" y="567"/>
                    <a:pt x="175" y="567"/>
                    <a:pt x="175" y="567"/>
                  </a:cubicBezTo>
                  <a:cubicBezTo>
                    <a:pt x="175" y="567"/>
                    <a:pt x="175" y="567"/>
                    <a:pt x="175" y="567"/>
                  </a:cubicBezTo>
                  <a:cubicBezTo>
                    <a:pt x="175" y="567"/>
                    <a:pt x="175" y="567"/>
                    <a:pt x="175" y="567"/>
                  </a:cubicBezTo>
                  <a:cubicBezTo>
                    <a:pt x="175" y="567"/>
                    <a:pt x="175" y="567"/>
                    <a:pt x="176" y="567"/>
                  </a:cubicBezTo>
                  <a:cubicBezTo>
                    <a:pt x="176" y="567"/>
                    <a:pt x="176" y="567"/>
                    <a:pt x="176" y="567"/>
                  </a:cubicBezTo>
                  <a:cubicBezTo>
                    <a:pt x="176" y="567"/>
                    <a:pt x="176" y="567"/>
                    <a:pt x="176" y="567"/>
                  </a:cubicBezTo>
                  <a:cubicBezTo>
                    <a:pt x="176" y="567"/>
                    <a:pt x="176" y="567"/>
                    <a:pt x="176" y="567"/>
                  </a:cubicBezTo>
                  <a:cubicBezTo>
                    <a:pt x="176" y="567"/>
                    <a:pt x="176" y="567"/>
                    <a:pt x="177" y="567"/>
                  </a:cubicBezTo>
                  <a:cubicBezTo>
                    <a:pt x="177" y="567"/>
                    <a:pt x="177" y="567"/>
                    <a:pt x="177" y="567"/>
                  </a:cubicBezTo>
                  <a:cubicBezTo>
                    <a:pt x="177" y="567"/>
                    <a:pt x="177" y="567"/>
                    <a:pt x="177" y="567"/>
                  </a:cubicBezTo>
                  <a:cubicBezTo>
                    <a:pt x="177" y="567"/>
                    <a:pt x="177" y="567"/>
                    <a:pt x="177" y="567"/>
                  </a:cubicBezTo>
                  <a:cubicBezTo>
                    <a:pt x="177" y="566"/>
                    <a:pt x="177" y="566"/>
                    <a:pt x="178" y="566"/>
                  </a:cubicBezTo>
                  <a:cubicBezTo>
                    <a:pt x="178" y="566"/>
                    <a:pt x="178" y="566"/>
                    <a:pt x="178" y="566"/>
                  </a:cubicBezTo>
                  <a:cubicBezTo>
                    <a:pt x="178" y="566"/>
                    <a:pt x="178" y="566"/>
                    <a:pt x="178" y="566"/>
                  </a:cubicBezTo>
                  <a:cubicBezTo>
                    <a:pt x="178" y="566"/>
                    <a:pt x="178" y="566"/>
                    <a:pt x="178" y="566"/>
                  </a:cubicBezTo>
                  <a:cubicBezTo>
                    <a:pt x="178" y="566"/>
                    <a:pt x="178" y="566"/>
                    <a:pt x="179" y="566"/>
                  </a:cubicBezTo>
                  <a:cubicBezTo>
                    <a:pt x="179" y="566"/>
                    <a:pt x="179" y="566"/>
                    <a:pt x="179" y="566"/>
                  </a:cubicBezTo>
                  <a:cubicBezTo>
                    <a:pt x="179" y="566"/>
                    <a:pt x="179" y="566"/>
                    <a:pt x="179" y="566"/>
                  </a:cubicBezTo>
                  <a:cubicBezTo>
                    <a:pt x="179" y="566"/>
                    <a:pt x="179" y="566"/>
                    <a:pt x="179" y="566"/>
                  </a:cubicBezTo>
                  <a:cubicBezTo>
                    <a:pt x="179" y="566"/>
                    <a:pt x="179" y="566"/>
                    <a:pt x="180" y="566"/>
                  </a:cubicBezTo>
                  <a:cubicBezTo>
                    <a:pt x="180" y="566"/>
                    <a:pt x="180" y="566"/>
                    <a:pt x="180" y="566"/>
                  </a:cubicBezTo>
                  <a:cubicBezTo>
                    <a:pt x="180" y="566"/>
                    <a:pt x="180" y="566"/>
                    <a:pt x="180" y="566"/>
                  </a:cubicBezTo>
                  <a:cubicBezTo>
                    <a:pt x="180" y="566"/>
                    <a:pt x="180" y="566"/>
                    <a:pt x="180" y="566"/>
                  </a:cubicBezTo>
                  <a:cubicBezTo>
                    <a:pt x="180" y="566"/>
                    <a:pt x="180" y="566"/>
                    <a:pt x="181" y="566"/>
                  </a:cubicBezTo>
                  <a:cubicBezTo>
                    <a:pt x="181" y="566"/>
                    <a:pt x="181" y="566"/>
                    <a:pt x="181" y="566"/>
                  </a:cubicBezTo>
                  <a:cubicBezTo>
                    <a:pt x="181" y="566"/>
                    <a:pt x="181" y="566"/>
                    <a:pt x="181" y="566"/>
                  </a:cubicBezTo>
                  <a:cubicBezTo>
                    <a:pt x="181" y="566"/>
                    <a:pt x="181" y="566"/>
                    <a:pt x="181" y="566"/>
                  </a:cubicBezTo>
                  <a:cubicBezTo>
                    <a:pt x="181" y="566"/>
                    <a:pt x="181" y="566"/>
                    <a:pt x="182" y="566"/>
                  </a:cubicBezTo>
                  <a:cubicBezTo>
                    <a:pt x="182" y="566"/>
                    <a:pt x="182" y="566"/>
                    <a:pt x="182" y="566"/>
                  </a:cubicBezTo>
                  <a:cubicBezTo>
                    <a:pt x="182" y="566"/>
                    <a:pt x="182" y="566"/>
                    <a:pt x="182" y="566"/>
                  </a:cubicBezTo>
                  <a:cubicBezTo>
                    <a:pt x="182" y="566"/>
                    <a:pt x="182" y="566"/>
                    <a:pt x="182" y="566"/>
                  </a:cubicBezTo>
                  <a:cubicBezTo>
                    <a:pt x="182" y="566"/>
                    <a:pt x="182" y="566"/>
                    <a:pt x="183" y="566"/>
                  </a:cubicBezTo>
                  <a:cubicBezTo>
                    <a:pt x="183" y="566"/>
                    <a:pt x="183" y="566"/>
                    <a:pt x="183" y="566"/>
                  </a:cubicBezTo>
                  <a:cubicBezTo>
                    <a:pt x="183" y="566"/>
                    <a:pt x="183" y="566"/>
                    <a:pt x="183" y="566"/>
                  </a:cubicBezTo>
                  <a:cubicBezTo>
                    <a:pt x="183" y="566"/>
                    <a:pt x="183" y="566"/>
                    <a:pt x="183" y="566"/>
                  </a:cubicBezTo>
                  <a:cubicBezTo>
                    <a:pt x="183" y="566"/>
                    <a:pt x="183" y="566"/>
                    <a:pt x="183" y="566"/>
                  </a:cubicBezTo>
                  <a:cubicBezTo>
                    <a:pt x="184" y="566"/>
                    <a:pt x="184" y="566"/>
                    <a:pt x="184" y="566"/>
                  </a:cubicBezTo>
                  <a:cubicBezTo>
                    <a:pt x="184" y="566"/>
                    <a:pt x="184" y="566"/>
                    <a:pt x="184" y="566"/>
                  </a:cubicBezTo>
                  <a:cubicBezTo>
                    <a:pt x="184" y="566"/>
                    <a:pt x="184" y="566"/>
                    <a:pt x="184" y="566"/>
                  </a:cubicBezTo>
                  <a:cubicBezTo>
                    <a:pt x="184" y="566"/>
                    <a:pt x="184" y="566"/>
                    <a:pt x="184" y="566"/>
                  </a:cubicBezTo>
                  <a:cubicBezTo>
                    <a:pt x="185" y="566"/>
                    <a:pt x="185" y="566"/>
                    <a:pt x="185" y="566"/>
                  </a:cubicBezTo>
                  <a:cubicBezTo>
                    <a:pt x="185" y="566"/>
                    <a:pt x="185" y="566"/>
                    <a:pt x="185" y="566"/>
                  </a:cubicBezTo>
                  <a:cubicBezTo>
                    <a:pt x="185" y="566"/>
                    <a:pt x="185" y="566"/>
                    <a:pt x="185" y="566"/>
                  </a:cubicBezTo>
                  <a:cubicBezTo>
                    <a:pt x="185" y="566"/>
                    <a:pt x="185" y="566"/>
                    <a:pt x="185" y="566"/>
                  </a:cubicBezTo>
                  <a:cubicBezTo>
                    <a:pt x="186" y="566"/>
                    <a:pt x="186" y="566"/>
                    <a:pt x="186" y="566"/>
                  </a:cubicBezTo>
                  <a:cubicBezTo>
                    <a:pt x="186" y="566"/>
                    <a:pt x="186" y="566"/>
                    <a:pt x="186" y="566"/>
                  </a:cubicBezTo>
                  <a:cubicBezTo>
                    <a:pt x="186" y="566"/>
                    <a:pt x="186" y="566"/>
                    <a:pt x="186" y="566"/>
                  </a:cubicBezTo>
                  <a:cubicBezTo>
                    <a:pt x="186" y="566"/>
                    <a:pt x="186" y="566"/>
                    <a:pt x="186" y="566"/>
                  </a:cubicBezTo>
                  <a:cubicBezTo>
                    <a:pt x="186" y="566"/>
                    <a:pt x="186" y="566"/>
                    <a:pt x="186" y="566"/>
                  </a:cubicBezTo>
                  <a:cubicBezTo>
                    <a:pt x="187" y="566"/>
                    <a:pt x="187" y="566"/>
                    <a:pt x="187" y="566"/>
                  </a:cubicBezTo>
                  <a:cubicBezTo>
                    <a:pt x="187" y="566"/>
                    <a:pt x="187" y="566"/>
                    <a:pt x="187" y="566"/>
                  </a:cubicBezTo>
                  <a:cubicBezTo>
                    <a:pt x="188" y="566"/>
                    <a:pt x="190" y="565"/>
                    <a:pt x="191" y="565"/>
                  </a:cubicBezTo>
                  <a:cubicBezTo>
                    <a:pt x="191" y="565"/>
                    <a:pt x="191" y="565"/>
                    <a:pt x="191" y="565"/>
                  </a:cubicBezTo>
                  <a:cubicBezTo>
                    <a:pt x="191" y="565"/>
                    <a:pt x="192" y="565"/>
                    <a:pt x="192" y="565"/>
                  </a:cubicBezTo>
                  <a:cubicBezTo>
                    <a:pt x="192" y="565"/>
                    <a:pt x="192" y="565"/>
                    <a:pt x="192" y="565"/>
                  </a:cubicBezTo>
                  <a:cubicBezTo>
                    <a:pt x="192" y="565"/>
                    <a:pt x="192" y="565"/>
                    <a:pt x="192" y="565"/>
                  </a:cubicBezTo>
                  <a:cubicBezTo>
                    <a:pt x="192" y="565"/>
                    <a:pt x="192" y="565"/>
                    <a:pt x="192" y="565"/>
                  </a:cubicBezTo>
                  <a:cubicBezTo>
                    <a:pt x="192" y="565"/>
                    <a:pt x="193" y="565"/>
                    <a:pt x="193" y="565"/>
                  </a:cubicBezTo>
                  <a:cubicBezTo>
                    <a:pt x="193" y="565"/>
                    <a:pt x="193" y="565"/>
                    <a:pt x="193" y="565"/>
                  </a:cubicBezTo>
                  <a:cubicBezTo>
                    <a:pt x="193" y="565"/>
                    <a:pt x="193" y="565"/>
                    <a:pt x="193" y="565"/>
                  </a:cubicBezTo>
                  <a:cubicBezTo>
                    <a:pt x="193" y="565"/>
                    <a:pt x="193" y="565"/>
                    <a:pt x="193" y="565"/>
                  </a:cubicBezTo>
                  <a:cubicBezTo>
                    <a:pt x="193" y="565"/>
                    <a:pt x="194" y="565"/>
                    <a:pt x="194" y="565"/>
                  </a:cubicBezTo>
                  <a:cubicBezTo>
                    <a:pt x="194" y="565"/>
                    <a:pt x="194" y="565"/>
                    <a:pt x="194" y="565"/>
                  </a:cubicBezTo>
                  <a:cubicBezTo>
                    <a:pt x="194" y="565"/>
                    <a:pt x="194" y="565"/>
                    <a:pt x="194" y="565"/>
                  </a:cubicBezTo>
                  <a:cubicBezTo>
                    <a:pt x="194" y="565"/>
                    <a:pt x="194" y="565"/>
                    <a:pt x="194" y="565"/>
                  </a:cubicBezTo>
                  <a:cubicBezTo>
                    <a:pt x="194" y="565"/>
                    <a:pt x="194" y="565"/>
                    <a:pt x="195" y="565"/>
                  </a:cubicBezTo>
                  <a:cubicBezTo>
                    <a:pt x="195" y="565"/>
                    <a:pt x="195" y="565"/>
                    <a:pt x="195" y="565"/>
                  </a:cubicBezTo>
                  <a:cubicBezTo>
                    <a:pt x="195" y="565"/>
                    <a:pt x="195" y="565"/>
                    <a:pt x="195" y="565"/>
                  </a:cubicBezTo>
                  <a:cubicBezTo>
                    <a:pt x="195" y="565"/>
                    <a:pt x="195" y="565"/>
                    <a:pt x="195" y="565"/>
                  </a:cubicBezTo>
                  <a:cubicBezTo>
                    <a:pt x="195" y="565"/>
                    <a:pt x="195" y="565"/>
                    <a:pt x="196" y="565"/>
                  </a:cubicBezTo>
                  <a:cubicBezTo>
                    <a:pt x="196" y="565"/>
                    <a:pt x="196" y="565"/>
                    <a:pt x="196" y="565"/>
                  </a:cubicBezTo>
                  <a:cubicBezTo>
                    <a:pt x="196" y="565"/>
                    <a:pt x="196" y="565"/>
                    <a:pt x="196" y="565"/>
                  </a:cubicBezTo>
                  <a:cubicBezTo>
                    <a:pt x="196" y="565"/>
                    <a:pt x="196" y="565"/>
                    <a:pt x="196" y="565"/>
                  </a:cubicBezTo>
                  <a:cubicBezTo>
                    <a:pt x="196" y="565"/>
                    <a:pt x="196" y="565"/>
                    <a:pt x="197" y="565"/>
                  </a:cubicBezTo>
                  <a:cubicBezTo>
                    <a:pt x="197" y="565"/>
                    <a:pt x="197" y="565"/>
                    <a:pt x="197" y="565"/>
                  </a:cubicBezTo>
                  <a:cubicBezTo>
                    <a:pt x="197" y="565"/>
                    <a:pt x="197" y="565"/>
                    <a:pt x="197" y="565"/>
                  </a:cubicBezTo>
                  <a:cubicBezTo>
                    <a:pt x="197" y="565"/>
                    <a:pt x="197" y="565"/>
                    <a:pt x="197" y="565"/>
                  </a:cubicBezTo>
                  <a:cubicBezTo>
                    <a:pt x="197" y="565"/>
                    <a:pt x="197" y="565"/>
                    <a:pt x="198" y="565"/>
                  </a:cubicBezTo>
                  <a:cubicBezTo>
                    <a:pt x="198" y="565"/>
                    <a:pt x="198" y="565"/>
                    <a:pt x="198" y="565"/>
                  </a:cubicBezTo>
                  <a:cubicBezTo>
                    <a:pt x="198" y="565"/>
                    <a:pt x="198" y="565"/>
                    <a:pt x="198" y="564"/>
                  </a:cubicBezTo>
                  <a:cubicBezTo>
                    <a:pt x="198" y="564"/>
                    <a:pt x="198" y="564"/>
                    <a:pt x="198" y="564"/>
                  </a:cubicBezTo>
                  <a:cubicBezTo>
                    <a:pt x="198" y="564"/>
                    <a:pt x="198" y="564"/>
                    <a:pt x="198" y="564"/>
                  </a:cubicBezTo>
                  <a:cubicBezTo>
                    <a:pt x="198" y="564"/>
                    <a:pt x="199" y="564"/>
                    <a:pt x="199" y="564"/>
                  </a:cubicBezTo>
                  <a:cubicBezTo>
                    <a:pt x="199" y="564"/>
                    <a:pt x="199" y="564"/>
                    <a:pt x="199" y="564"/>
                  </a:cubicBezTo>
                  <a:cubicBezTo>
                    <a:pt x="199" y="564"/>
                    <a:pt x="199" y="564"/>
                    <a:pt x="199" y="564"/>
                  </a:cubicBezTo>
                  <a:cubicBezTo>
                    <a:pt x="199" y="564"/>
                    <a:pt x="199" y="564"/>
                    <a:pt x="199" y="564"/>
                  </a:cubicBezTo>
                  <a:cubicBezTo>
                    <a:pt x="199" y="564"/>
                    <a:pt x="199" y="564"/>
                    <a:pt x="199" y="564"/>
                  </a:cubicBezTo>
                  <a:cubicBezTo>
                    <a:pt x="349" y="544"/>
                    <a:pt x="465" y="420"/>
                    <a:pt x="472" y="267"/>
                  </a:cubicBezTo>
                  <a:cubicBezTo>
                    <a:pt x="398" y="193"/>
                    <a:pt x="330" y="126"/>
                    <a:pt x="311" y="108"/>
                  </a:cubicBezTo>
                  <a:cubicBezTo>
                    <a:pt x="302" y="98"/>
                    <a:pt x="292" y="88"/>
                    <a:pt x="278" y="88"/>
                  </a:cubicBezTo>
                  <a:cubicBezTo>
                    <a:pt x="264" y="87"/>
                    <a:pt x="263" y="89"/>
                    <a:pt x="254" y="80"/>
                  </a:cubicBezTo>
                  <a:cubicBezTo>
                    <a:pt x="245" y="70"/>
                    <a:pt x="235" y="60"/>
                    <a:pt x="225" y="51"/>
                  </a:cubicBezTo>
                  <a:cubicBezTo>
                    <a:pt x="215" y="41"/>
                    <a:pt x="206" y="31"/>
                    <a:pt x="196" y="22"/>
                  </a:cubicBezTo>
                  <a:cubicBezTo>
                    <a:pt x="185" y="10"/>
                    <a:pt x="172" y="0"/>
                    <a:pt x="156"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4" name="Freeform 147">
              <a:extLst>
                <a:ext uri="{FF2B5EF4-FFF2-40B4-BE49-F238E27FC236}">
                  <a16:creationId xmlns:a16="http://schemas.microsoft.com/office/drawing/2014/main" id="{D7E27B69-0EC7-3B4B-AE88-DFD1D35C95EB}"/>
                </a:ext>
              </a:extLst>
            </p:cNvPr>
            <p:cNvSpPr>
              <a:spLocks noEditPoints="1"/>
            </p:cNvSpPr>
            <p:nvPr/>
          </p:nvSpPr>
          <p:spPr bwMode="auto">
            <a:xfrm>
              <a:off x="3463925" y="2546350"/>
              <a:ext cx="523875" cy="792163"/>
            </a:xfrm>
            <a:custGeom>
              <a:avLst/>
              <a:gdLst>
                <a:gd name="T0" fmla="*/ 274 w 305"/>
                <a:gd name="T1" fmla="*/ 88 h 462"/>
                <a:gd name="T2" fmla="*/ 238 w 305"/>
                <a:gd name="T3" fmla="*/ 88 h 462"/>
                <a:gd name="T4" fmla="*/ 238 w 305"/>
                <a:gd name="T5" fmla="*/ 85 h 462"/>
                <a:gd name="T6" fmla="*/ 224 w 305"/>
                <a:gd name="T7" fmla="*/ 71 h 462"/>
                <a:gd name="T8" fmla="*/ 182 w 305"/>
                <a:gd name="T9" fmla="*/ 71 h 462"/>
                <a:gd name="T10" fmla="*/ 194 w 305"/>
                <a:gd name="T11" fmla="*/ 42 h 462"/>
                <a:gd name="T12" fmla="*/ 152 w 305"/>
                <a:gd name="T13" fmla="*/ 0 h 462"/>
                <a:gd name="T14" fmla="*/ 110 w 305"/>
                <a:gd name="T15" fmla="*/ 42 h 462"/>
                <a:gd name="T16" fmla="*/ 122 w 305"/>
                <a:gd name="T17" fmla="*/ 71 h 462"/>
                <a:gd name="T18" fmla="*/ 80 w 305"/>
                <a:gd name="T19" fmla="*/ 71 h 462"/>
                <a:gd name="T20" fmla="*/ 64 w 305"/>
                <a:gd name="T21" fmla="*/ 85 h 462"/>
                <a:gd name="T22" fmla="*/ 64 w 305"/>
                <a:gd name="T23" fmla="*/ 88 h 462"/>
                <a:gd name="T24" fmla="*/ 32 w 305"/>
                <a:gd name="T25" fmla="*/ 88 h 462"/>
                <a:gd name="T26" fmla="*/ 0 w 305"/>
                <a:gd name="T27" fmla="*/ 119 h 462"/>
                <a:gd name="T28" fmla="*/ 0 w 305"/>
                <a:gd name="T29" fmla="*/ 430 h 462"/>
                <a:gd name="T30" fmla="*/ 32 w 305"/>
                <a:gd name="T31" fmla="*/ 462 h 462"/>
                <a:gd name="T32" fmla="*/ 274 w 305"/>
                <a:gd name="T33" fmla="*/ 462 h 462"/>
                <a:gd name="T34" fmla="*/ 305 w 305"/>
                <a:gd name="T35" fmla="*/ 430 h 462"/>
                <a:gd name="T36" fmla="*/ 305 w 305"/>
                <a:gd name="T37" fmla="*/ 119 h 462"/>
                <a:gd name="T38" fmla="*/ 274 w 305"/>
                <a:gd name="T39" fmla="*/ 88 h 462"/>
                <a:gd name="T40" fmla="*/ 152 w 305"/>
                <a:gd name="T41" fmla="*/ 25 h 462"/>
                <a:gd name="T42" fmla="*/ 169 w 305"/>
                <a:gd name="T43" fmla="*/ 42 h 462"/>
                <a:gd name="T44" fmla="*/ 152 w 305"/>
                <a:gd name="T45" fmla="*/ 59 h 462"/>
                <a:gd name="T46" fmla="*/ 136 w 305"/>
                <a:gd name="T47" fmla="*/ 42 h 462"/>
                <a:gd name="T48" fmla="*/ 152 w 305"/>
                <a:gd name="T49" fmla="*/ 25 h 462"/>
                <a:gd name="T50" fmla="*/ 267 w 305"/>
                <a:gd name="T51" fmla="*/ 424 h 462"/>
                <a:gd name="T52" fmla="*/ 38 w 305"/>
                <a:gd name="T53" fmla="*/ 424 h 462"/>
                <a:gd name="T54" fmla="*/ 38 w 305"/>
                <a:gd name="T55" fmla="*/ 126 h 462"/>
                <a:gd name="T56" fmla="*/ 64 w 305"/>
                <a:gd name="T57" fmla="*/ 126 h 462"/>
                <a:gd name="T58" fmla="*/ 64 w 305"/>
                <a:gd name="T59" fmla="*/ 128 h 462"/>
                <a:gd name="T60" fmla="*/ 80 w 305"/>
                <a:gd name="T61" fmla="*/ 140 h 462"/>
                <a:gd name="T62" fmla="*/ 224 w 305"/>
                <a:gd name="T63" fmla="*/ 140 h 462"/>
                <a:gd name="T64" fmla="*/ 238 w 305"/>
                <a:gd name="T65" fmla="*/ 128 h 462"/>
                <a:gd name="T66" fmla="*/ 238 w 305"/>
                <a:gd name="T67" fmla="*/ 126 h 462"/>
                <a:gd name="T68" fmla="*/ 267 w 305"/>
                <a:gd name="T69" fmla="*/ 126 h 462"/>
                <a:gd name="T70" fmla="*/ 267 w 305"/>
                <a:gd name="T71" fmla="*/ 424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05" h="462">
                  <a:moveTo>
                    <a:pt x="274" y="88"/>
                  </a:moveTo>
                  <a:cubicBezTo>
                    <a:pt x="238" y="88"/>
                    <a:pt x="238" y="88"/>
                    <a:pt x="238" y="88"/>
                  </a:cubicBezTo>
                  <a:cubicBezTo>
                    <a:pt x="238" y="85"/>
                    <a:pt x="238" y="85"/>
                    <a:pt x="238" y="85"/>
                  </a:cubicBezTo>
                  <a:cubicBezTo>
                    <a:pt x="238" y="78"/>
                    <a:pt x="232" y="71"/>
                    <a:pt x="224" y="71"/>
                  </a:cubicBezTo>
                  <a:cubicBezTo>
                    <a:pt x="182" y="71"/>
                    <a:pt x="182" y="71"/>
                    <a:pt x="182" y="71"/>
                  </a:cubicBezTo>
                  <a:cubicBezTo>
                    <a:pt x="190" y="62"/>
                    <a:pt x="194" y="53"/>
                    <a:pt x="194" y="42"/>
                  </a:cubicBezTo>
                  <a:cubicBezTo>
                    <a:pt x="194" y="18"/>
                    <a:pt x="176" y="0"/>
                    <a:pt x="152" y="0"/>
                  </a:cubicBezTo>
                  <a:cubicBezTo>
                    <a:pt x="129" y="0"/>
                    <a:pt x="110" y="18"/>
                    <a:pt x="110" y="42"/>
                  </a:cubicBezTo>
                  <a:cubicBezTo>
                    <a:pt x="110" y="53"/>
                    <a:pt x="115" y="62"/>
                    <a:pt x="122" y="71"/>
                  </a:cubicBezTo>
                  <a:cubicBezTo>
                    <a:pt x="80" y="71"/>
                    <a:pt x="80" y="71"/>
                    <a:pt x="80" y="71"/>
                  </a:cubicBezTo>
                  <a:cubicBezTo>
                    <a:pt x="73" y="71"/>
                    <a:pt x="64" y="78"/>
                    <a:pt x="64" y="85"/>
                  </a:cubicBezTo>
                  <a:cubicBezTo>
                    <a:pt x="64" y="88"/>
                    <a:pt x="64" y="88"/>
                    <a:pt x="64" y="88"/>
                  </a:cubicBezTo>
                  <a:cubicBezTo>
                    <a:pt x="32" y="88"/>
                    <a:pt x="32" y="88"/>
                    <a:pt x="32" y="88"/>
                  </a:cubicBezTo>
                  <a:cubicBezTo>
                    <a:pt x="15" y="88"/>
                    <a:pt x="0" y="101"/>
                    <a:pt x="0" y="119"/>
                  </a:cubicBezTo>
                  <a:cubicBezTo>
                    <a:pt x="0" y="430"/>
                    <a:pt x="0" y="430"/>
                    <a:pt x="0" y="430"/>
                  </a:cubicBezTo>
                  <a:cubicBezTo>
                    <a:pt x="0" y="448"/>
                    <a:pt x="15" y="462"/>
                    <a:pt x="32" y="462"/>
                  </a:cubicBezTo>
                  <a:cubicBezTo>
                    <a:pt x="274" y="462"/>
                    <a:pt x="274" y="462"/>
                    <a:pt x="274" y="462"/>
                  </a:cubicBezTo>
                  <a:cubicBezTo>
                    <a:pt x="291" y="462"/>
                    <a:pt x="305" y="448"/>
                    <a:pt x="305" y="430"/>
                  </a:cubicBezTo>
                  <a:cubicBezTo>
                    <a:pt x="305" y="119"/>
                    <a:pt x="305" y="119"/>
                    <a:pt x="305" y="119"/>
                  </a:cubicBezTo>
                  <a:cubicBezTo>
                    <a:pt x="305" y="101"/>
                    <a:pt x="291" y="88"/>
                    <a:pt x="274" y="88"/>
                  </a:cubicBezTo>
                  <a:close/>
                  <a:moveTo>
                    <a:pt x="152" y="25"/>
                  </a:moveTo>
                  <a:cubicBezTo>
                    <a:pt x="162" y="25"/>
                    <a:pt x="169" y="33"/>
                    <a:pt x="169" y="42"/>
                  </a:cubicBezTo>
                  <a:cubicBezTo>
                    <a:pt x="169" y="51"/>
                    <a:pt x="162" y="59"/>
                    <a:pt x="152" y="59"/>
                  </a:cubicBezTo>
                  <a:cubicBezTo>
                    <a:pt x="143" y="59"/>
                    <a:pt x="136" y="51"/>
                    <a:pt x="136" y="42"/>
                  </a:cubicBezTo>
                  <a:cubicBezTo>
                    <a:pt x="136" y="33"/>
                    <a:pt x="143" y="25"/>
                    <a:pt x="152" y="25"/>
                  </a:cubicBezTo>
                  <a:close/>
                  <a:moveTo>
                    <a:pt x="267" y="424"/>
                  </a:moveTo>
                  <a:cubicBezTo>
                    <a:pt x="38" y="424"/>
                    <a:pt x="38" y="424"/>
                    <a:pt x="38" y="424"/>
                  </a:cubicBezTo>
                  <a:cubicBezTo>
                    <a:pt x="38" y="126"/>
                    <a:pt x="38" y="126"/>
                    <a:pt x="38" y="126"/>
                  </a:cubicBezTo>
                  <a:cubicBezTo>
                    <a:pt x="64" y="126"/>
                    <a:pt x="64" y="126"/>
                    <a:pt x="64" y="126"/>
                  </a:cubicBezTo>
                  <a:cubicBezTo>
                    <a:pt x="64" y="128"/>
                    <a:pt x="64" y="128"/>
                    <a:pt x="64" y="128"/>
                  </a:cubicBezTo>
                  <a:cubicBezTo>
                    <a:pt x="64" y="135"/>
                    <a:pt x="73" y="140"/>
                    <a:pt x="80" y="140"/>
                  </a:cubicBezTo>
                  <a:cubicBezTo>
                    <a:pt x="224" y="140"/>
                    <a:pt x="224" y="140"/>
                    <a:pt x="224" y="140"/>
                  </a:cubicBezTo>
                  <a:cubicBezTo>
                    <a:pt x="232" y="140"/>
                    <a:pt x="238" y="135"/>
                    <a:pt x="238" y="128"/>
                  </a:cubicBezTo>
                  <a:cubicBezTo>
                    <a:pt x="238" y="126"/>
                    <a:pt x="238" y="126"/>
                    <a:pt x="238" y="126"/>
                  </a:cubicBezTo>
                  <a:cubicBezTo>
                    <a:pt x="267" y="126"/>
                    <a:pt x="267" y="126"/>
                    <a:pt x="267" y="126"/>
                  </a:cubicBezTo>
                  <a:lnTo>
                    <a:pt x="267" y="4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5" name="Freeform 148">
              <a:extLst>
                <a:ext uri="{FF2B5EF4-FFF2-40B4-BE49-F238E27FC236}">
                  <a16:creationId xmlns:a16="http://schemas.microsoft.com/office/drawing/2014/main" id="{9EB3F03A-081D-704E-AD35-5085BEC421D2}"/>
                </a:ext>
              </a:extLst>
            </p:cNvPr>
            <p:cNvSpPr/>
            <p:nvPr/>
          </p:nvSpPr>
          <p:spPr bwMode="auto">
            <a:xfrm>
              <a:off x="3584575" y="2841625"/>
              <a:ext cx="93663" cy="93663"/>
            </a:xfrm>
            <a:custGeom>
              <a:avLst/>
              <a:gdLst>
                <a:gd name="T0" fmla="*/ 5 w 55"/>
                <a:gd name="T1" fmla="*/ 55 h 55"/>
                <a:gd name="T2" fmla="*/ 50 w 55"/>
                <a:gd name="T3" fmla="*/ 55 h 55"/>
                <a:gd name="T4" fmla="*/ 55 w 55"/>
                <a:gd name="T5" fmla="*/ 50 h 55"/>
                <a:gd name="T6" fmla="*/ 55 w 55"/>
                <a:gd name="T7" fmla="*/ 24 h 55"/>
                <a:gd name="T8" fmla="*/ 46 w 55"/>
                <a:gd name="T9" fmla="*/ 35 h 55"/>
                <a:gd name="T10" fmla="*/ 46 w 55"/>
                <a:gd name="T11" fmla="*/ 47 h 55"/>
                <a:gd name="T12" fmla="*/ 36 w 55"/>
                <a:gd name="T13" fmla="*/ 47 h 55"/>
                <a:gd name="T14" fmla="*/ 31 w 55"/>
                <a:gd name="T15" fmla="*/ 47 h 55"/>
                <a:gd name="T16" fmla="*/ 31 w 55"/>
                <a:gd name="T17" fmla="*/ 47 h 55"/>
                <a:gd name="T18" fmla="*/ 27 w 55"/>
                <a:gd name="T19" fmla="*/ 47 h 55"/>
                <a:gd name="T20" fmla="*/ 12 w 55"/>
                <a:gd name="T21" fmla="*/ 47 h 55"/>
                <a:gd name="T22" fmla="*/ 12 w 55"/>
                <a:gd name="T23" fmla="*/ 26 h 55"/>
                <a:gd name="T24" fmla="*/ 11 w 55"/>
                <a:gd name="T25" fmla="*/ 25 h 55"/>
                <a:gd name="T26" fmla="*/ 12 w 55"/>
                <a:gd name="T27" fmla="*/ 25 h 55"/>
                <a:gd name="T28" fmla="*/ 12 w 55"/>
                <a:gd name="T29" fmla="*/ 12 h 55"/>
                <a:gd name="T30" fmla="*/ 43 w 55"/>
                <a:gd name="T31" fmla="*/ 12 h 55"/>
                <a:gd name="T32" fmla="*/ 52 w 55"/>
                <a:gd name="T33" fmla="*/ 1 h 55"/>
                <a:gd name="T34" fmla="*/ 50 w 55"/>
                <a:gd name="T35" fmla="*/ 0 h 55"/>
                <a:gd name="T36" fmla="*/ 5 w 55"/>
                <a:gd name="T37" fmla="*/ 0 h 55"/>
                <a:gd name="T38" fmla="*/ 0 w 55"/>
                <a:gd name="T39" fmla="*/ 5 h 55"/>
                <a:gd name="T40" fmla="*/ 0 w 55"/>
                <a:gd name="T41" fmla="*/ 50 h 55"/>
                <a:gd name="T42" fmla="*/ 5 w 55"/>
                <a:gd name="T43" fmla="*/ 55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5">
                  <a:moveTo>
                    <a:pt x="5" y="55"/>
                  </a:moveTo>
                  <a:cubicBezTo>
                    <a:pt x="50" y="55"/>
                    <a:pt x="50" y="55"/>
                    <a:pt x="50" y="55"/>
                  </a:cubicBezTo>
                  <a:cubicBezTo>
                    <a:pt x="53" y="55"/>
                    <a:pt x="55" y="53"/>
                    <a:pt x="55" y="50"/>
                  </a:cubicBezTo>
                  <a:cubicBezTo>
                    <a:pt x="55" y="24"/>
                    <a:pt x="55" y="24"/>
                    <a:pt x="55" y="24"/>
                  </a:cubicBezTo>
                  <a:cubicBezTo>
                    <a:pt x="46" y="35"/>
                    <a:pt x="46" y="35"/>
                    <a:pt x="46" y="35"/>
                  </a:cubicBezTo>
                  <a:cubicBezTo>
                    <a:pt x="46" y="47"/>
                    <a:pt x="46" y="47"/>
                    <a:pt x="46" y="47"/>
                  </a:cubicBezTo>
                  <a:cubicBezTo>
                    <a:pt x="36" y="47"/>
                    <a:pt x="36" y="47"/>
                    <a:pt x="36" y="47"/>
                  </a:cubicBezTo>
                  <a:cubicBezTo>
                    <a:pt x="34" y="47"/>
                    <a:pt x="33" y="47"/>
                    <a:pt x="31" y="47"/>
                  </a:cubicBezTo>
                  <a:cubicBezTo>
                    <a:pt x="31" y="47"/>
                    <a:pt x="31" y="47"/>
                    <a:pt x="31" y="47"/>
                  </a:cubicBezTo>
                  <a:cubicBezTo>
                    <a:pt x="29" y="47"/>
                    <a:pt x="28" y="47"/>
                    <a:pt x="27" y="47"/>
                  </a:cubicBezTo>
                  <a:cubicBezTo>
                    <a:pt x="12" y="47"/>
                    <a:pt x="12" y="47"/>
                    <a:pt x="12" y="47"/>
                  </a:cubicBezTo>
                  <a:cubicBezTo>
                    <a:pt x="12" y="26"/>
                    <a:pt x="12" y="26"/>
                    <a:pt x="12" y="26"/>
                  </a:cubicBezTo>
                  <a:cubicBezTo>
                    <a:pt x="11" y="25"/>
                    <a:pt x="11" y="25"/>
                    <a:pt x="11" y="25"/>
                  </a:cubicBezTo>
                  <a:cubicBezTo>
                    <a:pt x="12" y="25"/>
                    <a:pt x="12" y="25"/>
                    <a:pt x="12" y="25"/>
                  </a:cubicBezTo>
                  <a:cubicBezTo>
                    <a:pt x="12" y="12"/>
                    <a:pt x="12" y="12"/>
                    <a:pt x="12" y="12"/>
                  </a:cubicBezTo>
                  <a:cubicBezTo>
                    <a:pt x="43" y="12"/>
                    <a:pt x="43" y="12"/>
                    <a:pt x="43" y="12"/>
                  </a:cubicBezTo>
                  <a:cubicBezTo>
                    <a:pt x="52" y="1"/>
                    <a:pt x="52" y="1"/>
                    <a:pt x="52" y="1"/>
                  </a:cubicBezTo>
                  <a:cubicBezTo>
                    <a:pt x="51" y="1"/>
                    <a:pt x="51" y="0"/>
                    <a:pt x="50" y="0"/>
                  </a:cubicBezTo>
                  <a:cubicBezTo>
                    <a:pt x="5" y="0"/>
                    <a:pt x="5" y="0"/>
                    <a:pt x="5" y="0"/>
                  </a:cubicBezTo>
                  <a:cubicBezTo>
                    <a:pt x="3" y="0"/>
                    <a:pt x="0" y="3"/>
                    <a:pt x="0" y="5"/>
                  </a:cubicBezTo>
                  <a:cubicBezTo>
                    <a:pt x="0" y="50"/>
                    <a:pt x="0" y="50"/>
                    <a:pt x="0" y="50"/>
                  </a:cubicBezTo>
                  <a:cubicBezTo>
                    <a:pt x="0" y="53"/>
                    <a:pt x="3" y="55"/>
                    <a:pt x="5" y="5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6" name="Freeform 149">
              <a:extLst>
                <a:ext uri="{FF2B5EF4-FFF2-40B4-BE49-F238E27FC236}">
                  <a16:creationId xmlns:a16="http://schemas.microsoft.com/office/drawing/2014/main" id="{A48D1CDF-6AA8-124A-B9B9-0AEFF5452A33}"/>
                </a:ext>
              </a:extLst>
            </p:cNvPr>
            <p:cNvSpPr/>
            <p:nvPr/>
          </p:nvSpPr>
          <p:spPr bwMode="auto">
            <a:xfrm>
              <a:off x="3609975" y="2832100"/>
              <a:ext cx="95250" cy="85725"/>
            </a:xfrm>
            <a:custGeom>
              <a:avLst/>
              <a:gdLst>
                <a:gd name="T0" fmla="*/ 16 w 55"/>
                <a:gd name="T1" fmla="*/ 36 h 50"/>
                <a:gd name="T2" fmla="*/ 7 w 55"/>
                <a:gd name="T3" fmla="*/ 25 h 50"/>
                <a:gd name="T4" fmla="*/ 0 w 55"/>
                <a:gd name="T5" fmla="*/ 32 h 50"/>
                <a:gd name="T6" fmla="*/ 13 w 55"/>
                <a:gd name="T7" fmla="*/ 47 h 50"/>
                <a:gd name="T8" fmla="*/ 16 w 55"/>
                <a:gd name="T9" fmla="*/ 50 h 50"/>
                <a:gd name="T10" fmla="*/ 16 w 55"/>
                <a:gd name="T11" fmla="*/ 50 h 50"/>
                <a:gd name="T12" fmla="*/ 20 w 55"/>
                <a:gd name="T13" fmla="*/ 47 h 50"/>
                <a:gd name="T14" fmla="*/ 55 w 55"/>
                <a:gd name="T15" fmla="*/ 7 h 50"/>
                <a:gd name="T16" fmla="*/ 48 w 55"/>
                <a:gd name="T17" fmla="*/ 0 h 50"/>
                <a:gd name="T18" fmla="*/ 16 w 55"/>
                <a:gd name="T19" fmla="*/ 3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50">
                  <a:moveTo>
                    <a:pt x="16" y="36"/>
                  </a:moveTo>
                  <a:cubicBezTo>
                    <a:pt x="7" y="25"/>
                    <a:pt x="7" y="25"/>
                    <a:pt x="7" y="25"/>
                  </a:cubicBezTo>
                  <a:cubicBezTo>
                    <a:pt x="0" y="32"/>
                    <a:pt x="0" y="32"/>
                    <a:pt x="0" y="32"/>
                  </a:cubicBezTo>
                  <a:cubicBezTo>
                    <a:pt x="13" y="47"/>
                    <a:pt x="13" y="47"/>
                    <a:pt x="13" y="47"/>
                  </a:cubicBezTo>
                  <a:cubicBezTo>
                    <a:pt x="13" y="48"/>
                    <a:pt x="15" y="50"/>
                    <a:pt x="16" y="50"/>
                  </a:cubicBezTo>
                  <a:cubicBezTo>
                    <a:pt x="16" y="50"/>
                    <a:pt x="16" y="50"/>
                    <a:pt x="16" y="50"/>
                  </a:cubicBezTo>
                  <a:cubicBezTo>
                    <a:pt x="17" y="50"/>
                    <a:pt x="19" y="48"/>
                    <a:pt x="20" y="47"/>
                  </a:cubicBezTo>
                  <a:cubicBezTo>
                    <a:pt x="55" y="7"/>
                    <a:pt x="55" y="7"/>
                    <a:pt x="55" y="7"/>
                  </a:cubicBezTo>
                  <a:cubicBezTo>
                    <a:pt x="48" y="0"/>
                    <a:pt x="48" y="0"/>
                    <a:pt x="48" y="0"/>
                  </a:cubicBezTo>
                  <a:lnTo>
                    <a:pt x="16"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7" name="Freeform 150">
              <a:extLst>
                <a:ext uri="{FF2B5EF4-FFF2-40B4-BE49-F238E27FC236}">
                  <a16:creationId xmlns:a16="http://schemas.microsoft.com/office/drawing/2014/main" id="{D307A4D0-E2F8-B246-8BE8-CBD7CC809905}"/>
                </a:ext>
              </a:extLst>
            </p:cNvPr>
            <p:cNvSpPr/>
            <p:nvPr/>
          </p:nvSpPr>
          <p:spPr bwMode="auto">
            <a:xfrm>
              <a:off x="3584575" y="2974975"/>
              <a:ext cx="93663" cy="96838"/>
            </a:xfrm>
            <a:custGeom>
              <a:avLst/>
              <a:gdLst>
                <a:gd name="T0" fmla="*/ 5 w 55"/>
                <a:gd name="T1" fmla="*/ 56 h 56"/>
                <a:gd name="T2" fmla="*/ 50 w 55"/>
                <a:gd name="T3" fmla="*/ 56 h 56"/>
                <a:gd name="T4" fmla="*/ 55 w 55"/>
                <a:gd name="T5" fmla="*/ 52 h 56"/>
                <a:gd name="T6" fmla="*/ 55 w 55"/>
                <a:gd name="T7" fmla="*/ 26 h 56"/>
                <a:gd name="T8" fmla="*/ 46 w 55"/>
                <a:gd name="T9" fmla="*/ 37 h 56"/>
                <a:gd name="T10" fmla="*/ 46 w 55"/>
                <a:gd name="T11" fmla="*/ 47 h 56"/>
                <a:gd name="T12" fmla="*/ 36 w 55"/>
                <a:gd name="T13" fmla="*/ 47 h 56"/>
                <a:gd name="T14" fmla="*/ 31 w 55"/>
                <a:gd name="T15" fmla="*/ 47 h 56"/>
                <a:gd name="T16" fmla="*/ 31 w 55"/>
                <a:gd name="T17" fmla="*/ 47 h 56"/>
                <a:gd name="T18" fmla="*/ 27 w 55"/>
                <a:gd name="T19" fmla="*/ 47 h 56"/>
                <a:gd name="T20" fmla="*/ 12 w 55"/>
                <a:gd name="T21" fmla="*/ 47 h 56"/>
                <a:gd name="T22" fmla="*/ 12 w 55"/>
                <a:gd name="T23" fmla="*/ 28 h 56"/>
                <a:gd name="T24" fmla="*/ 11 w 55"/>
                <a:gd name="T25" fmla="*/ 27 h 56"/>
                <a:gd name="T26" fmla="*/ 12 w 55"/>
                <a:gd name="T27" fmla="*/ 26 h 56"/>
                <a:gd name="T28" fmla="*/ 12 w 55"/>
                <a:gd name="T29" fmla="*/ 12 h 56"/>
                <a:gd name="T30" fmla="*/ 43 w 55"/>
                <a:gd name="T31" fmla="*/ 12 h 56"/>
                <a:gd name="T32" fmla="*/ 52 w 55"/>
                <a:gd name="T33" fmla="*/ 2 h 56"/>
                <a:gd name="T34" fmla="*/ 50 w 55"/>
                <a:gd name="T35" fmla="*/ 0 h 56"/>
                <a:gd name="T36" fmla="*/ 5 w 55"/>
                <a:gd name="T37" fmla="*/ 0 h 56"/>
                <a:gd name="T38" fmla="*/ 0 w 55"/>
                <a:gd name="T39" fmla="*/ 7 h 56"/>
                <a:gd name="T40" fmla="*/ 0 w 55"/>
                <a:gd name="T41" fmla="*/ 52 h 56"/>
                <a:gd name="T42" fmla="*/ 5 w 55"/>
                <a:gd name="T43" fmla="*/ 56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6">
                  <a:moveTo>
                    <a:pt x="5" y="56"/>
                  </a:moveTo>
                  <a:cubicBezTo>
                    <a:pt x="50" y="56"/>
                    <a:pt x="50" y="56"/>
                    <a:pt x="50" y="56"/>
                  </a:cubicBezTo>
                  <a:cubicBezTo>
                    <a:pt x="53" y="56"/>
                    <a:pt x="55" y="55"/>
                    <a:pt x="55" y="52"/>
                  </a:cubicBezTo>
                  <a:cubicBezTo>
                    <a:pt x="55" y="26"/>
                    <a:pt x="55" y="26"/>
                    <a:pt x="55" y="26"/>
                  </a:cubicBezTo>
                  <a:cubicBezTo>
                    <a:pt x="46" y="37"/>
                    <a:pt x="46" y="37"/>
                    <a:pt x="46" y="37"/>
                  </a:cubicBezTo>
                  <a:cubicBezTo>
                    <a:pt x="46" y="47"/>
                    <a:pt x="46" y="47"/>
                    <a:pt x="46" y="47"/>
                  </a:cubicBezTo>
                  <a:cubicBezTo>
                    <a:pt x="36" y="47"/>
                    <a:pt x="36" y="47"/>
                    <a:pt x="36" y="47"/>
                  </a:cubicBezTo>
                  <a:cubicBezTo>
                    <a:pt x="34" y="47"/>
                    <a:pt x="33" y="47"/>
                    <a:pt x="31" y="47"/>
                  </a:cubicBezTo>
                  <a:cubicBezTo>
                    <a:pt x="31" y="47"/>
                    <a:pt x="31" y="47"/>
                    <a:pt x="31" y="47"/>
                  </a:cubicBezTo>
                  <a:cubicBezTo>
                    <a:pt x="29" y="47"/>
                    <a:pt x="28" y="47"/>
                    <a:pt x="27" y="47"/>
                  </a:cubicBezTo>
                  <a:cubicBezTo>
                    <a:pt x="12" y="47"/>
                    <a:pt x="12" y="47"/>
                    <a:pt x="12" y="47"/>
                  </a:cubicBezTo>
                  <a:cubicBezTo>
                    <a:pt x="12" y="28"/>
                    <a:pt x="12" y="28"/>
                    <a:pt x="12" y="28"/>
                  </a:cubicBezTo>
                  <a:cubicBezTo>
                    <a:pt x="11" y="27"/>
                    <a:pt x="11" y="27"/>
                    <a:pt x="11" y="27"/>
                  </a:cubicBezTo>
                  <a:cubicBezTo>
                    <a:pt x="12" y="26"/>
                    <a:pt x="12" y="26"/>
                    <a:pt x="12" y="26"/>
                  </a:cubicBezTo>
                  <a:cubicBezTo>
                    <a:pt x="12" y="12"/>
                    <a:pt x="12" y="12"/>
                    <a:pt x="12" y="12"/>
                  </a:cubicBezTo>
                  <a:cubicBezTo>
                    <a:pt x="43" y="12"/>
                    <a:pt x="43" y="12"/>
                    <a:pt x="43" y="12"/>
                  </a:cubicBezTo>
                  <a:cubicBezTo>
                    <a:pt x="52" y="2"/>
                    <a:pt x="52" y="2"/>
                    <a:pt x="52" y="2"/>
                  </a:cubicBezTo>
                  <a:cubicBezTo>
                    <a:pt x="51" y="2"/>
                    <a:pt x="51" y="0"/>
                    <a:pt x="50" y="0"/>
                  </a:cubicBezTo>
                  <a:cubicBezTo>
                    <a:pt x="5" y="0"/>
                    <a:pt x="5" y="0"/>
                    <a:pt x="5" y="0"/>
                  </a:cubicBezTo>
                  <a:cubicBezTo>
                    <a:pt x="3" y="0"/>
                    <a:pt x="0" y="4"/>
                    <a:pt x="0" y="7"/>
                  </a:cubicBezTo>
                  <a:cubicBezTo>
                    <a:pt x="0" y="52"/>
                    <a:pt x="0" y="52"/>
                    <a:pt x="0" y="52"/>
                  </a:cubicBezTo>
                  <a:cubicBezTo>
                    <a:pt x="0" y="55"/>
                    <a:pt x="3" y="56"/>
                    <a:pt x="5" y="5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8" name="Freeform 151">
              <a:extLst>
                <a:ext uri="{FF2B5EF4-FFF2-40B4-BE49-F238E27FC236}">
                  <a16:creationId xmlns:a16="http://schemas.microsoft.com/office/drawing/2014/main" id="{5F159B54-64C2-494F-94D6-DE5BB0F29EFA}"/>
                </a:ext>
              </a:extLst>
            </p:cNvPr>
            <p:cNvSpPr/>
            <p:nvPr/>
          </p:nvSpPr>
          <p:spPr bwMode="auto">
            <a:xfrm>
              <a:off x="3609975" y="2968625"/>
              <a:ext cx="95250" cy="82550"/>
            </a:xfrm>
            <a:custGeom>
              <a:avLst/>
              <a:gdLst>
                <a:gd name="T0" fmla="*/ 16 w 55"/>
                <a:gd name="T1" fmla="*/ 35 h 48"/>
                <a:gd name="T2" fmla="*/ 7 w 55"/>
                <a:gd name="T3" fmla="*/ 25 h 48"/>
                <a:gd name="T4" fmla="*/ 0 w 55"/>
                <a:gd name="T5" fmla="*/ 31 h 48"/>
                <a:gd name="T6" fmla="*/ 13 w 55"/>
                <a:gd name="T7" fmla="*/ 46 h 48"/>
                <a:gd name="T8" fmla="*/ 16 w 55"/>
                <a:gd name="T9" fmla="*/ 48 h 48"/>
                <a:gd name="T10" fmla="*/ 16 w 55"/>
                <a:gd name="T11" fmla="*/ 48 h 48"/>
                <a:gd name="T12" fmla="*/ 20 w 55"/>
                <a:gd name="T13" fmla="*/ 46 h 48"/>
                <a:gd name="T14" fmla="*/ 55 w 55"/>
                <a:gd name="T15" fmla="*/ 6 h 48"/>
                <a:gd name="T16" fmla="*/ 48 w 55"/>
                <a:gd name="T17" fmla="*/ 0 h 48"/>
                <a:gd name="T18" fmla="*/ 16 w 55"/>
                <a:gd name="T19" fmla="*/ 35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8">
                  <a:moveTo>
                    <a:pt x="16" y="35"/>
                  </a:moveTo>
                  <a:cubicBezTo>
                    <a:pt x="7" y="25"/>
                    <a:pt x="7" y="25"/>
                    <a:pt x="7" y="25"/>
                  </a:cubicBezTo>
                  <a:cubicBezTo>
                    <a:pt x="0" y="31"/>
                    <a:pt x="0" y="31"/>
                    <a:pt x="0" y="31"/>
                  </a:cubicBezTo>
                  <a:cubicBezTo>
                    <a:pt x="13" y="46"/>
                    <a:pt x="13" y="46"/>
                    <a:pt x="13" y="46"/>
                  </a:cubicBezTo>
                  <a:cubicBezTo>
                    <a:pt x="13" y="47"/>
                    <a:pt x="15" y="48"/>
                    <a:pt x="16" y="48"/>
                  </a:cubicBezTo>
                  <a:cubicBezTo>
                    <a:pt x="16" y="48"/>
                    <a:pt x="16" y="48"/>
                    <a:pt x="16" y="48"/>
                  </a:cubicBezTo>
                  <a:cubicBezTo>
                    <a:pt x="17" y="48"/>
                    <a:pt x="19" y="47"/>
                    <a:pt x="20" y="46"/>
                  </a:cubicBezTo>
                  <a:cubicBezTo>
                    <a:pt x="55" y="6"/>
                    <a:pt x="55" y="6"/>
                    <a:pt x="55" y="6"/>
                  </a:cubicBezTo>
                  <a:cubicBezTo>
                    <a:pt x="48" y="0"/>
                    <a:pt x="48" y="0"/>
                    <a:pt x="48" y="0"/>
                  </a:cubicBezTo>
                  <a:lnTo>
                    <a:pt x="16" y="3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89" name="Freeform 152">
              <a:extLst>
                <a:ext uri="{FF2B5EF4-FFF2-40B4-BE49-F238E27FC236}">
                  <a16:creationId xmlns:a16="http://schemas.microsoft.com/office/drawing/2014/main" id="{11B2C968-4009-6C4E-9ABF-26D4D87079C6}"/>
                </a:ext>
              </a:extLst>
            </p:cNvPr>
            <p:cNvSpPr/>
            <p:nvPr/>
          </p:nvSpPr>
          <p:spPr bwMode="auto">
            <a:xfrm>
              <a:off x="3584575" y="3111500"/>
              <a:ext cx="93663" cy="93663"/>
            </a:xfrm>
            <a:custGeom>
              <a:avLst/>
              <a:gdLst>
                <a:gd name="T0" fmla="*/ 46 w 55"/>
                <a:gd name="T1" fmla="*/ 43 h 55"/>
                <a:gd name="T2" fmla="*/ 36 w 55"/>
                <a:gd name="T3" fmla="*/ 43 h 55"/>
                <a:gd name="T4" fmla="*/ 31 w 55"/>
                <a:gd name="T5" fmla="*/ 46 h 55"/>
                <a:gd name="T6" fmla="*/ 31 w 55"/>
                <a:gd name="T7" fmla="*/ 46 h 55"/>
                <a:gd name="T8" fmla="*/ 27 w 55"/>
                <a:gd name="T9" fmla="*/ 43 h 55"/>
                <a:gd name="T10" fmla="*/ 12 w 55"/>
                <a:gd name="T11" fmla="*/ 43 h 55"/>
                <a:gd name="T12" fmla="*/ 12 w 55"/>
                <a:gd name="T13" fmla="*/ 26 h 55"/>
                <a:gd name="T14" fmla="*/ 11 w 55"/>
                <a:gd name="T15" fmla="*/ 26 h 55"/>
                <a:gd name="T16" fmla="*/ 12 w 55"/>
                <a:gd name="T17" fmla="*/ 25 h 55"/>
                <a:gd name="T18" fmla="*/ 12 w 55"/>
                <a:gd name="T19" fmla="*/ 11 h 55"/>
                <a:gd name="T20" fmla="*/ 43 w 55"/>
                <a:gd name="T21" fmla="*/ 11 h 55"/>
                <a:gd name="T22" fmla="*/ 52 w 55"/>
                <a:gd name="T23" fmla="*/ 1 h 55"/>
                <a:gd name="T24" fmla="*/ 50 w 55"/>
                <a:gd name="T25" fmla="*/ 0 h 55"/>
                <a:gd name="T26" fmla="*/ 5 w 55"/>
                <a:gd name="T27" fmla="*/ 0 h 55"/>
                <a:gd name="T28" fmla="*/ 0 w 55"/>
                <a:gd name="T29" fmla="*/ 6 h 55"/>
                <a:gd name="T30" fmla="*/ 0 w 55"/>
                <a:gd name="T31" fmla="*/ 51 h 55"/>
                <a:gd name="T32" fmla="*/ 5 w 55"/>
                <a:gd name="T33" fmla="*/ 55 h 55"/>
                <a:gd name="T34" fmla="*/ 50 w 55"/>
                <a:gd name="T35" fmla="*/ 55 h 55"/>
                <a:gd name="T36" fmla="*/ 55 w 55"/>
                <a:gd name="T37" fmla="*/ 51 h 55"/>
                <a:gd name="T38" fmla="*/ 55 w 55"/>
                <a:gd name="T39" fmla="*/ 24 h 55"/>
                <a:gd name="T40" fmla="*/ 46 w 55"/>
                <a:gd name="T41" fmla="*/ 35 h 55"/>
                <a:gd name="T42" fmla="*/ 46 w 55"/>
                <a:gd name="T43" fmla="*/ 43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5" h="55">
                  <a:moveTo>
                    <a:pt x="46" y="43"/>
                  </a:moveTo>
                  <a:cubicBezTo>
                    <a:pt x="36" y="43"/>
                    <a:pt x="36" y="43"/>
                    <a:pt x="36" y="43"/>
                  </a:cubicBezTo>
                  <a:cubicBezTo>
                    <a:pt x="34" y="46"/>
                    <a:pt x="33" y="46"/>
                    <a:pt x="31" y="46"/>
                  </a:cubicBezTo>
                  <a:cubicBezTo>
                    <a:pt x="31" y="46"/>
                    <a:pt x="31" y="46"/>
                    <a:pt x="31" y="46"/>
                  </a:cubicBezTo>
                  <a:cubicBezTo>
                    <a:pt x="29" y="46"/>
                    <a:pt x="28" y="46"/>
                    <a:pt x="27" y="43"/>
                  </a:cubicBezTo>
                  <a:cubicBezTo>
                    <a:pt x="12" y="43"/>
                    <a:pt x="12" y="43"/>
                    <a:pt x="12" y="43"/>
                  </a:cubicBezTo>
                  <a:cubicBezTo>
                    <a:pt x="12" y="26"/>
                    <a:pt x="12" y="26"/>
                    <a:pt x="12" y="26"/>
                  </a:cubicBezTo>
                  <a:cubicBezTo>
                    <a:pt x="11" y="26"/>
                    <a:pt x="11" y="26"/>
                    <a:pt x="11" y="26"/>
                  </a:cubicBezTo>
                  <a:cubicBezTo>
                    <a:pt x="12" y="25"/>
                    <a:pt x="12" y="25"/>
                    <a:pt x="12" y="25"/>
                  </a:cubicBezTo>
                  <a:cubicBezTo>
                    <a:pt x="12" y="11"/>
                    <a:pt x="12" y="11"/>
                    <a:pt x="12" y="11"/>
                  </a:cubicBezTo>
                  <a:cubicBezTo>
                    <a:pt x="43" y="11"/>
                    <a:pt x="43" y="11"/>
                    <a:pt x="43" y="11"/>
                  </a:cubicBezTo>
                  <a:cubicBezTo>
                    <a:pt x="52" y="1"/>
                    <a:pt x="52" y="1"/>
                    <a:pt x="52" y="1"/>
                  </a:cubicBezTo>
                  <a:cubicBezTo>
                    <a:pt x="51" y="1"/>
                    <a:pt x="51" y="0"/>
                    <a:pt x="50" y="0"/>
                  </a:cubicBezTo>
                  <a:cubicBezTo>
                    <a:pt x="5" y="0"/>
                    <a:pt x="5" y="0"/>
                    <a:pt x="5" y="0"/>
                  </a:cubicBezTo>
                  <a:cubicBezTo>
                    <a:pt x="3" y="0"/>
                    <a:pt x="0" y="3"/>
                    <a:pt x="0" y="6"/>
                  </a:cubicBezTo>
                  <a:cubicBezTo>
                    <a:pt x="0" y="51"/>
                    <a:pt x="0" y="51"/>
                    <a:pt x="0" y="51"/>
                  </a:cubicBezTo>
                  <a:cubicBezTo>
                    <a:pt x="0" y="53"/>
                    <a:pt x="3" y="55"/>
                    <a:pt x="5" y="55"/>
                  </a:cubicBezTo>
                  <a:cubicBezTo>
                    <a:pt x="50" y="55"/>
                    <a:pt x="50" y="55"/>
                    <a:pt x="50" y="55"/>
                  </a:cubicBezTo>
                  <a:cubicBezTo>
                    <a:pt x="53" y="55"/>
                    <a:pt x="55" y="53"/>
                    <a:pt x="55" y="51"/>
                  </a:cubicBezTo>
                  <a:cubicBezTo>
                    <a:pt x="55" y="24"/>
                    <a:pt x="55" y="24"/>
                    <a:pt x="55" y="24"/>
                  </a:cubicBezTo>
                  <a:cubicBezTo>
                    <a:pt x="46" y="35"/>
                    <a:pt x="46" y="35"/>
                    <a:pt x="46" y="35"/>
                  </a:cubicBezTo>
                  <a:lnTo>
                    <a:pt x="46" y="43"/>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0" name="Freeform 153">
              <a:extLst>
                <a:ext uri="{FF2B5EF4-FFF2-40B4-BE49-F238E27FC236}">
                  <a16:creationId xmlns:a16="http://schemas.microsoft.com/office/drawing/2014/main" id="{8BA2BFDA-D63B-5943-887D-65878F801707}"/>
                </a:ext>
              </a:extLst>
            </p:cNvPr>
            <p:cNvSpPr/>
            <p:nvPr/>
          </p:nvSpPr>
          <p:spPr bwMode="auto">
            <a:xfrm>
              <a:off x="3609975" y="3100388"/>
              <a:ext cx="95250" cy="84138"/>
            </a:xfrm>
            <a:custGeom>
              <a:avLst/>
              <a:gdLst>
                <a:gd name="T0" fmla="*/ 16 w 55"/>
                <a:gd name="T1" fmla="*/ 36 h 49"/>
                <a:gd name="T2" fmla="*/ 7 w 55"/>
                <a:gd name="T3" fmla="*/ 26 h 49"/>
                <a:gd name="T4" fmla="*/ 0 w 55"/>
                <a:gd name="T5" fmla="*/ 32 h 49"/>
                <a:gd name="T6" fmla="*/ 13 w 55"/>
                <a:gd name="T7" fmla="*/ 47 h 49"/>
                <a:gd name="T8" fmla="*/ 16 w 55"/>
                <a:gd name="T9" fmla="*/ 49 h 49"/>
                <a:gd name="T10" fmla="*/ 16 w 55"/>
                <a:gd name="T11" fmla="*/ 49 h 49"/>
                <a:gd name="T12" fmla="*/ 20 w 55"/>
                <a:gd name="T13" fmla="*/ 47 h 49"/>
                <a:gd name="T14" fmla="*/ 55 w 55"/>
                <a:gd name="T15" fmla="*/ 7 h 49"/>
                <a:gd name="T16" fmla="*/ 48 w 55"/>
                <a:gd name="T17" fmla="*/ 0 h 49"/>
                <a:gd name="T18" fmla="*/ 16 w 55"/>
                <a:gd name="T19"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 h="49">
                  <a:moveTo>
                    <a:pt x="16" y="36"/>
                  </a:moveTo>
                  <a:cubicBezTo>
                    <a:pt x="7" y="26"/>
                    <a:pt x="7" y="26"/>
                    <a:pt x="7" y="26"/>
                  </a:cubicBezTo>
                  <a:cubicBezTo>
                    <a:pt x="0" y="32"/>
                    <a:pt x="0" y="32"/>
                    <a:pt x="0" y="32"/>
                  </a:cubicBezTo>
                  <a:cubicBezTo>
                    <a:pt x="13" y="47"/>
                    <a:pt x="13" y="47"/>
                    <a:pt x="13" y="47"/>
                  </a:cubicBezTo>
                  <a:cubicBezTo>
                    <a:pt x="13" y="48"/>
                    <a:pt x="15" y="49"/>
                    <a:pt x="16" y="49"/>
                  </a:cubicBezTo>
                  <a:cubicBezTo>
                    <a:pt x="16" y="49"/>
                    <a:pt x="16" y="49"/>
                    <a:pt x="16" y="49"/>
                  </a:cubicBezTo>
                  <a:cubicBezTo>
                    <a:pt x="17" y="49"/>
                    <a:pt x="19" y="48"/>
                    <a:pt x="20" y="47"/>
                  </a:cubicBezTo>
                  <a:cubicBezTo>
                    <a:pt x="55" y="7"/>
                    <a:pt x="55" y="7"/>
                    <a:pt x="55" y="7"/>
                  </a:cubicBezTo>
                  <a:cubicBezTo>
                    <a:pt x="48" y="0"/>
                    <a:pt x="48" y="0"/>
                    <a:pt x="48" y="0"/>
                  </a:cubicBezTo>
                  <a:lnTo>
                    <a:pt x="16" y="3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1" name="Rectangle 154">
              <a:extLst>
                <a:ext uri="{FF2B5EF4-FFF2-40B4-BE49-F238E27FC236}">
                  <a16:creationId xmlns:a16="http://schemas.microsoft.com/office/drawing/2014/main" id="{2393FCB8-36DF-E44B-A3F5-8EADF26C28B6}"/>
                </a:ext>
              </a:extLst>
            </p:cNvPr>
            <p:cNvSpPr>
              <a:spLocks noChangeArrowheads="1"/>
            </p:cNvSpPr>
            <p:nvPr/>
          </p:nvSpPr>
          <p:spPr bwMode="auto">
            <a:xfrm>
              <a:off x="3722688" y="2876550"/>
              <a:ext cx="160338" cy="3016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2" name="Rectangle 155">
              <a:extLst>
                <a:ext uri="{FF2B5EF4-FFF2-40B4-BE49-F238E27FC236}">
                  <a16:creationId xmlns:a16="http://schemas.microsoft.com/office/drawing/2014/main" id="{E6367289-C9AA-6740-80CF-AAD756609990}"/>
                </a:ext>
              </a:extLst>
            </p:cNvPr>
            <p:cNvSpPr>
              <a:spLocks noChangeArrowheads="1"/>
            </p:cNvSpPr>
            <p:nvPr/>
          </p:nvSpPr>
          <p:spPr bwMode="auto">
            <a:xfrm>
              <a:off x="3722688" y="3006725"/>
              <a:ext cx="160338" cy="3968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3" name="Rectangle 156">
              <a:extLst>
                <a:ext uri="{FF2B5EF4-FFF2-40B4-BE49-F238E27FC236}">
                  <a16:creationId xmlns:a16="http://schemas.microsoft.com/office/drawing/2014/main" id="{9FCF9545-B1E3-7345-A1B3-B052D885DD69}"/>
                </a:ext>
              </a:extLst>
            </p:cNvPr>
            <p:cNvSpPr>
              <a:spLocks noChangeArrowheads="1"/>
            </p:cNvSpPr>
            <p:nvPr/>
          </p:nvSpPr>
          <p:spPr bwMode="auto">
            <a:xfrm>
              <a:off x="3722688" y="3144838"/>
              <a:ext cx="160338" cy="3492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grpSp>
        <p:nvGrpSpPr>
          <p:cNvPr id="94" name="组合 93">
            <a:extLst>
              <a:ext uri="{FF2B5EF4-FFF2-40B4-BE49-F238E27FC236}">
                <a16:creationId xmlns:a16="http://schemas.microsoft.com/office/drawing/2014/main" id="{D824EEE0-1676-C74C-8248-905377924459}"/>
              </a:ext>
            </a:extLst>
          </p:cNvPr>
          <p:cNvGrpSpPr/>
          <p:nvPr/>
        </p:nvGrpSpPr>
        <p:grpSpPr>
          <a:xfrm>
            <a:off x="6308482" y="2519198"/>
            <a:ext cx="485253" cy="481012"/>
            <a:chOff x="4764088" y="3903663"/>
            <a:chExt cx="1084263" cy="1082675"/>
          </a:xfrm>
        </p:grpSpPr>
        <p:sp>
          <p:nvSpPr>
            <p:cNvPr id="95" name="Oval 185">
              <a:extLst>
                <a:ext uri="{FF2B5EF4-FFF2-40B4-BE49-F238E27FC236}">
                  <a16:creationId xmlns:a16="http://schemas.microsoft.com/office/drawing/2014/main" id="{922C65FC-5647-4C4E-8F5E-8C87917B4C6B}"/>
                </a:ext>
              </a:extLst>
            </p:cNvPr>
            <p:cNvSpPr>
              <a:spLocks noChangeArrowheads="1"/>
            </p:cNvSpPr>
            <p:nvPr/>
          </p:nvSpPr>
          <p:spPr bwMode="auto">
            <a:xfrm>
              <a:off x="4764088" y="3903663"/>
              <a:ext cx="1084263" cy="1082675"/>
            </a:xfrm>
            <a:prstGeom prst="ellipse">
              <a:avLst/>
            </a:prstGeom>
            <a:solidFill>
              <a:srgbClr val="965BA6"/>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6" name="Freeform 186">
              <a:extLst>
                <a:ext uri="{FF2B5EF4-FFF2-40B4-BE49-F238E27FC236}">
                  <a16:creationId xmlns:a16="http://schemas.microsoft.com/office/drawing/2014/main" id="{F760604E-ABB3-BB45-937B-788E6A830C46}"/>
                </a:ext>
              </a:extLst>
            </p:cNvPr>
            <p:cNvSpPr>
              <a:spLocks noEditPoints="1"/>
            </p:cNvSpPr>
            <p:nvPr/>
          </p:nvSpPr>
          <p:spPr bwMode="auto">
            <a:xfrm>
              <a:off x="5053013" y="4106863"/>
              <a:ext cx="704850" cy="879475"/>
            </a:xfrm>
            <a:custGeom>
              <a:avLst/>
              <a:gdLst>
                <a:gd name="T0" fmla="*/ 98 w 411"/>
                <a:gd name="T1" fmla="*/ 232 h 513"/>
                <a:gd name="T2" fmla="*/ 98 w 411"/>
                <a:gd name="T3" fmla="*/ 232 h 513"/>
                <a:gd name="T4" fmla="*/ 98 w 411"/>
                <a:gd name="T5" fmla="*/ 232 h 513"/>
                <a:gd name="T6" fmla="*/ 39 w 411"/>
                <a:gd name="T7" fmla="*/ 0 h 513"/>
                <a:gd name="T8" fmla="*/ 29 w 411"/>
                <a:gd name="T9" fmla="*/ 7 h 513"/>
                <a:gd name="T10" fmla="*/ 6 w 411"/>
                <a:gd name="T11" fmla="*/ 26 h 513"/>
                <a:gd name="T12" fmla="*/ 8 w 411"/>
                <a:gd name="T13" fmla="*/ 37 h 513"/>
                <a:gd name="T14" fmla="*/ 40 w 411"/>
                <a:gd name="T15" fmla="*/ 69 h 513"/>
                <a:gd name="T16" fmla="*/ 44 w 411"/>
                <a:gd name="T17" fmla="*/ 73 h 513"/>
                <a:gd name="T18" fmla="*/ 65 w 411"/>
                <a:gd name="T19" fmla="*/ 123 h 513"/>
                <a:gd name="T20" fmla="*/ 93 w 411"/>
                <a:gd name="T21" fmla="*/ 158 h 513"/>
                <a:gd name="T22" fmla="*/ 97 w 411"/>
                <a:gd name="T23" fmla="*/ 231 h 513"/>
                <a:gd name="T24" fmla="*/ 67 w 411"/>
                <a:gd name="T25" fmla="*/ 213 h 513"/>
                <a:gd name="T26" fmla="*/ 56 w 411"/>
                <a:gd name="T27" fmla="*/ 343 h 513"/>
                <a:gd name="T28" fmla="*/ 46 w 411"/>
                <a:gd name="T29" fmla="*/ 343 h 513"/>
                <a:gd name="T30" fmla="*/ 22 w 411"/>
                <a:gd name="T31" fmla="*/ 364 h 513"/>
                <a:gd name="T32" fmla="*/ 39 w 411"/>
                <a:gd name="T33" fmla="*/ 388 h 513"/>
                <a:gd name="T34" fmla="*/ 72 w 411"/>
                <a:gd name="T35" fmla="*/ 420 h 513"/>
                <a:gd name="T36" fmla="*/ 162 w 411"/>
                <a:gd name="T37" fmla="*/ 513 h 513"/>
                <a:gd name="T38" fmla="*/ 411 w 411"/>
                <a:gd name="T39" fmla="*/ 373 h 513"/>
                <a:gd name="T40" fmla="*/ 174 w 411"/>
                <a:gd name="T41" fmla="*/ 128 h 513"/>
                <a:gd name="T42" fmla="*/ 61 w 411"/>
                <a:gd name="T43" fmla="*/ 19 h 513"/>
                <a:gd name="T44" fmla="*/ 45 w 411"/>
                <a:gd name="T45" fmla="*/ 4 h 513"/>
                <a:gd name="T46" fmla="*/ 39 w 411"/>
                <a:gd name="T47" fmla="*/ 0 h 5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11" h="513">
                  <a:moveTo>
                    <a:pt x="98" y="232"/>
                  </a:moveTo>
                  <a:cubicBezTo>
                    <a:pt x="98" y="232"/>
                    <a:pt x="98" y="232"/>
                    <a:pt x="98" y="232"/>
                  </a:cubicBezTo>
                  <a:cubicBezTo>
                    <a:pt x="98" y="232"/>
                    <a:pt x="98" y="232"/>
                    <a:pt x="98" y="232"/>
                  </a:cubicBezTo>
                  <a:moveTo>
                    <a:pt x="39" y="0"/>
                  </a:moveTo>
                  <a:cubicBezTo>
                    <a:pt x="37" y="0"/>
                    <a:pt x="35" y="2"/>
                    <a:pt x="29" y="7"/>
                  </a:cubicBezTo>
                  <a:cubicBezTo>
                    <a:pt x="22" y="14"/>
                    <a:pt x="14" y="20"/>
                    <a:pt x="6" y="26"/>
                  </a:cubicBezTo>
                  <a:cubicBezTo>
                    <a:pt x="0" y="31"/>
                    <a:pt x="4" y="31"/>
                    <a:pt x="8" y="37"/>
                  </a:cubicBezTo>
                  <a:cubicBezTo>
                    <a:pt x="14" y="49"/>
                    <a:pt x="35" y="56"/>
                    <a:pt x="40" y="69"/>
                  </a:cubicBezTo>
                  <a:cubicBezTo>
                    <a:pt x="41" y="70"/>
                    <a:pt x="43" y="72"/>
                    <a:pt x="44" y="73"/>
                  </a:cubicBezTo>
                  <a:cubicBezTo>
                    <a:pt x="21" y="86"/>
                    <a:pt x="57" y="113"/>
                    <a:pt x="65" y="123"/>
                  </a:cubicBezTo>
                  <a:cubicBezTo>
                    <a:pt x="73" y="132"/>
                    <a:pt x="82" y="148"/>
                    <a:pt x="93" y="158"/>
                  </a:cubicBezTo>
                  <a:cubicBezTo>
                    <a:pt x="47" y="170"/>
                    <a:pt x="77" y="212"/>
                    <a:pt x="97" y="231"/>
                  </a:cubicBezTo>
                  <a:cubicBezTo>
                    <a:pt x="84" y="229"/>
                    <a:pt x="72" y="221"/>
                    <a:pt x="67" y="213"/>
                  </a:cubicBezTo>
                  <a:cubicBezTo>
                    <a:pt x="41" y="253"/>
                    <a:pt x="34" y="299"/>
                    <a:pt x="56" y="343"/>
                  </a:cubicBezTo>
                  <a:cubicBezTo>
                    <a:pt x="52" y="343"/>
                    <a:pt x="49" y="343"/>
                    <a:pt x="46" y="343"/>
                  </a:cubicBezTo>
                  <a:cubicBezTo>
                    <a:pt x="31" y="343"/>
                    <a:pt x="22" y="345"/>
                    <a:pt x="22" y="364"/>
                  </a:cubicBezTo>
                  <a:cubicBezTo>
                    <a:pt x="22" y="373"/>
                    <a:pt x="33" y="382"/>
                    <a:pt x="39" y="388"/>
                  </a:cubicBezTo>
                  <a:cubicBezTo>
                    <a:pt x="49" y="399"/>
                    <a:pt x="61" y="411"/>
                    <a:pt x="72" y="420"/>
                  </a:cubicBezTo>
                  <a:cubicBezTo>
                    <a:pt x="80" y="429"/>
                    <a:pt x="118" y="468"/>
                    <a:pt x="162" y="513"/>
                  </a:cubicBezTo>
                  <a:cubicBezTo>
                    <a:pt x="266" y="508"/>
                    <a:pt x="357" y="454"/>
                    <a:pt x="411" y="373"/>
                  </a:cubicBezTo>
                  <a:cubicBezTo>
                    <a:pt x="310" y="265"/>
                    <a:pt x="199" y="149"/>
                    <a:pt x="174" y="128"/>
                  </a:cubicBezTo>
                  <a:cubicBezTo>
                    <a:pt x="138" y="89"/>
                    <a:pt x="95" y="53"/>
                    <a:pt x="61" y="19"/>
                  </a:cubicBezTo>
                  <a:cubicBezTo>
                    <a:pt x="57" y="15"/>
                    <a:pt x="51" y="7"/>
                    <a:pt x="45" y="4"/>
                  </a:cubicBezTo>
                  <a:cubicBezTo>
                    <a:pt x="42" y="2"/>
                    <a:pt x="40" y="0"/>
                    <a:pt x="39" y="0"/>
                  </a:cubicBezTo>
                </a:path>
              </a:pathLst>
            </a:custGeom>
            <a:solidFill>
              <a:srgbClr val="77498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7" name="Freeform 187">
              <a:extLst>
                <a:ext uri="{FF2B5EF4-FFF2-40B4-BE49-F238E27FC236}">
                  <a16:creationId xmlns:a16="http://schemas.microsoft.com/office/drawing/2014/main" id="{83B24A5F-33C0-054B-B1AC-EFC501630299}"/>
                </a:ext>
              </a:extLst>
            </p:cNvPr>
            <p:cNvSpPr/>
            <p:nvPr/>
          </p:nvSpPr>
          <p:spPr bwMode="auto">
            <a:xfrm>
              <a:off x="5365750" y="4500563"/>
              <a:ext cx="134938" cy="114300"/>
            </a:xfrm>
            <a:custGeom>
              <a:avLst/>
              <a:gdLst>
                <a:gd name="T0" fmla="*/ 10 w 85"/>
                <a:gd name="T1" fmla="*/ 72 h 72"/>
                <a:gd name="T2" fmla="*/ 85 w 85"/>
                <a:gd name="T3" fmla="*/ 12 h 72"/>
                <a:gd name="T4" fmla="*/ 76 w 85"/>
                <a:gd name="T5" fmla="*/ 0 h 72"/>
                <a:gd name="T6" fmla="*/ 0 w 85"/>
                <a:gd name="T7" fmla="*/ 61 h 72"/>
                <a:gd name="T8" fmla="*/ 10 w 85"/>
                <a:gd name="T9" fmla="*/ 72 h 72"/>
              </a:gdLst>
              <a:ahLst/>
              <a:cxnLst>
                <a:cxn ang="0">
                  <a:pos x="T0" y="T1"/>
                </a:cxn>
                <a:cxn ang="0">
                  <a:pos x="T2" y="T3"/>
                </a:cxn>
                <a:cxn ang="0">
                  <a:pos x="T4" y="T5"/>
                </a:cxn>
                <a:cxn ang="0">
                  <a:pos x="T6" y="T7"/>
                </a:cxn>
                <a:cxn ang="0">
                  <a:pos x="T8" y="T9"/>
                </a:cxn>
              </a:cxnLst>
              <a:rect l="0" t="0" r="r" b="b"/>
              <a:pathLst>
                <a:path w="85" h="72">
                  <a:moveTo>
                    <a:pt x="10" y="72"/>
                  </a:moveTo>
                  <a:lnTo>
                    <a:pt x="85" y="12"/>
                  </a:lnTo>
                  <a:lnTo>
                    <a:pt x="76" y="0"/>
                  </a:lnTo>
                  <a:lnTo>
                    <a:pt x="0" y="61"/>
                  </a:lnTo>
                  <a:lnTo>
                    <a:pt x="10"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8" name="Freeform 188">
              <a:extLst>
                <a:ext uri="{FF2B5EF4-FFF2-40B4-BE49-F238E27FC236}">
                  <a16:creationId xmlns:a16="http://schemas.microsoft.com/office/drawing/2014/main" id="{2B3430E6-4FCC-7248-80BA-3F33554E3126}"/>
                </a:ext>
              </a:extLst>
            </p:cNvPr>
            <p:cNvSpPr/>
            <p:nvPr/>
          </p:nvSpPr>
          <p:spPr bwMode="auto">
            <a:xfrm>
              <a:off x="5461000" y="4538663"/>
              <a:ext cx="55563" cy="58738"/>
            </a:xfrm>
            <a:custGeom>
              <a:avLst/>
              <a:gdLst>
                <a:gd name="T0" fmla="*/ 35 w 35"/>
                <a:gd name="T1" fmla="*/ 24 h 37"/>
                <a:gd name="T2" fmla="*/ 17 w 35"/>
                <a:gd name="T3" fmla="*/ 0 h 37"/>
                <a:gd name="T4" fmla="*/ 0 w 35"/>
                <a:gd name="T5" fmla="*/ 15 h 37"/>
                <a:gd name="T6" fmla="*/ 19 w 35"/>
                <a:gd name="T7" fmla="*/ 37 h 37"/>
                <a:gd name="T8" fmla="*/ 35 w 35"/>
                <a:gd name="T9" fmla="*/ 24 h 37"/>
              </a:gdLst>
              <a:ahLst/>
              <a:cxnLst>
                <a:cxn ang="0">
                  <a:pos x="T0" y="T1"/>
                </a:cxn>
                <a:cxn ang="0">
                  <a:pos x="T2" y="T3"/>
                </a:cxn>
                <a:cxn ang="0">
                  <a:pos x="T4" y="T5"/>
                </a:cxn>
                <a:cxn ang="0">
                  <a:pos x="T6" y="T7"/>
                </a:cxn>
                <a:cxn ang="0">
                  <a:pos x="T8" y="T9"/>
                </a:cxn>
              </a:cxnLst>
              <a:rect l="0" t="0" r="r" b="b"/>
              <a:pathLst>
                <a:path w="35" h="37">
                  <a:moveTo>
                    <a:pt x="35" y="24"/>
                  </a:moveTo>
                  <a:lnTo>
                    <a:pt x="17" y="0"/>
                  </a:lnTo>
                  <a:lnTo>
                    <a:pt x="0" y="15"/>
                  </a:lnTo>
                  <a:lnTo>
                    <a:pt x="19" y="37"/>
                  </a:lnTo>
                  <a:lnTo>
                    <a:pt x="35" y="24"/>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99" name="Freeform 189">
              <a:extLst>
                <a:ext uri="{FF2B5EF4-FFF2-40B4-BE49-F238E27FC236}">
                  <a16:creationId xmlns:a16="http://schemas.microsoft.com/office/drawing/2014/main" id="{06E7C4C7-6CC0-B443-9415-688417D1F9A7}"/>
                </a:ext>
              </a:extLst>
            </p:cNvPr>
            <p:cNvSpPr/>
            <p:nvPr/>
          </p:nvSpPr>
          <p:spPr bwMode="auto">
            <a:xfrm>
              <a:off x="5405438" y="4578350"/>
              <a:ext cx="76200" cy="79375"/>
            </a:xfrm>
            <a:custGeom>
              <a:avLst/>
              <a:gdLst>
                <a:gd name="T0" fmla="*/ 0 w 48"/>
                <a:gd name="T1" fmla="*/ 18 h 50"/>
                <a:gd name="T2" fmla="*/ 27 w 48"/>
                <a:gd name="T3" fmla="*/ 50 h 50"/>
                <a:gd name="T4" fmla="*/ 48 w 48"/>
                <a:gd name="T5" fmla="*/ 34 h 50"/>
                <a:gd name="T6" fmla="*/ 21 w 48"/>
                <a:gd name="T7" fmla="*/ 0 h 50"/>
                <a:gd name="T8" fmla="*/ 0 w 48"/>
                <a:gd name="T9" fmla="*/ 18 h 50"/>
              </a:gdLst>
              <a:ahLst/>
              <a:cxnLst>
                <a:cxn ang="0">
                  <a:pos x="T0" y="T1"/>
                </a:cxn>
                <a:cxn ang="0">
                  <a:pos x="T2" y="T3"/>
                </a:cxn>
                <a:cxn ang="0">
                  <a:pos x="T4" y="T5"/>
                </a:cxn>
                <a:cxn ang="0">
                  <a:pos x="T6" y="T7"/>
                </a:cxn>
                <a:cxn ang="0">
                  <a:pos x="T8" y="T9"/>
                </a:cxn>
              </a:cxnLst>
              <a:rect l="0" t="0" r="r" b="b"/>
              <a:pathLst>
                <a:path w="48" h="50">
                  <a:moveTo>
                    <a:pt x="0" y="18"/>
                  </a:moveTo>
                  <a:lnTo>
                    <a:pt x="27" y="50"/>
                  </a:lnTo>
                  <a:lnTo>
                    <a:pt x="48" y="34"/>
                  </a:lnTo>
                  <a:lnTo>
                    <a:pt x="21" y="0"/>
                  </a:lnTo>
                  <a:lnTo>
                    <a:pt x="0" y="18"/>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0" name="Freeform 190">
              <a:extLst>
                <a:ext uri="{FF2B5EF4-FFF2-40B4-BE49-F238E27FC236}">
                  <a16:creationId xmlns:a16="http://schemas.microsoft.com/office/drawing/2014/main" id="{6D3BDFCA-A108-DD48-9C03-812CA0601998}"/>
                </a:ext>
              </a:extLst>
            </p:cNvPr>
            <p:cNvSpPr>
              <a:spLocks noEditPoints="1"/>
            </p:cNvSpPr>
            <p:nvPr/>
          </p:nvSpPr>
          <p:spPr bwMode="auto">
            <a:xfrm>
              <a:off x="5170488" y="4375150"/>
              <a:ext cx="111125" cy="112713"/>
            </a:xfrm>
            <a:custGeom>
              <a:avLst/>
              <a:gdLst>
                <a:gd name="T0" fmla="*/ 32 w 65"/>
                <a:gd name="T1" fmla="*/ 0 h 66"/>
                <a:gd name="T2" fmla="*/ 0 w 65"/>
                <a:gd name="T3" fmla="*/ 33 h 66"/>
                <a:gd name="T4" fmla="*/ 32 w 65"/>
                <a:gd name="T5" fmla="*/ 66 h 66"/>
                <a:gd name="T6" fmla="*/ 65 w 65"/>
                <a:gd name="T7" fmla="*/ 33 h 66"/>
                <a:gd name="T8" fmla="*/ 32 w 65"/>
                <a:gd name="T9" fmla="*/ 0 h 66"/>
                <a:gd name="T10" fmla="*/ 32 w 65"/>
                <a:gd name="T11" fmla="*/ 48 h 66"/>
                <a:gd name="T12" fmla="*/ 17 w 65"/>
                <a:gd name="T13" fmla="*/ 33 h 66"/>
                <a:gd name="T14" fmla="*/ 32 w 65"/>
                <a:gd name="T15" fmla="*/ 18 h 66"/>
                <a:gd name="T16" fmla="*/ 48 w 65"/>
                <a:gd name="T17" fmla="*/ 33 h 66"/>
                <a:gd name="T18" fmla="*/ 32 w 65"/>
                <a:gd name="T19" fmla="*/ 48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5" h="66">
                  <a:moveTo>
                    <a:pt x="32" y="0"/>
                  </a:moveTo>
                  <a:cubicBezTo>
                    <a:pt x="14" y="0"/>
                    <a:pt x="0" y="15"/>
                    <a:pt x="0" y="33"/>
                  </a:cubicBezTo>
                  <a:cubicBezTo>
                    <a:pt x="0" y="51"/>
                    <a:pt x="14" y="66"/>
                    <a:pt x="32" y="66"/>
                  </a:cubicBezTo>
                  <a:cubicBezTo>
                    <a:pt x="50" y="66"/>
                    <a:pt x="65" y="51"/>
                    <a:pt x="65" y="33"/>
                  </a:cubicBezTo>
                  <a:cubicBezTo>
                    <a:pt x="65" y="15"/>
                    <a:pt x="50" y="0"/>
                    <a:pt x="32" y="0"/>
                  </a:cubicBezTo>
                  <a:close/>
                  <a:moveTo>
                    <a:pt x="32" y="48"/>
                  </a:moveTo>
                  <a:cubicBezTo>
                    <a:pt x="24" y="48"/>
                    <a:pt x="17" y="41"/>
                    <a:pt x="17" y="33"/>
                  </a:cubicBezTo>
                  <a:cubicBezTo>
                    <a:pt x="17" y="25"/>
                    <a:pt x="24" y="18"/>
                    <a:pt x="32" y="18"/>
                  </a:cubicBezTo>
                  <a:cubicBezTo>
                    <a:pt x="41" y="18"/>
                    <a:pt x="48" y="25"/>
                    <a:pt x="48" y="33"/>
                  </a:cubicBezTo>
                  <a:cubicBezTo>
                    <a:pt x="48" y="41"/>
                    <a:pt x="41" y="48"/>
                    <a:pt x="32" y="4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1" name="Freeform 191">
              <a:extLst>
                <a:ext uri="{FF2B5EF4-FFF2-40B4-BE49-F238E27FC236}">
                  <a16:creationId xmlns:a16="http://schemas.microsoft.com/office/drawing/2014/main" id="{44B9774E-FBA4-0741-917E-A9C0E20CBD49}"/>
                </a:ext>
              </a:extLst>
            </p:cNvPr>
            <p:cNvSpPr/>
            <p:nvPr/>
          </p:nvSpPr>
          <p:spPr bwMode="auto">
            <a:xfrm>
              <a:off x="5089525" y="4471988"/>
              <a:ext cx="468313" cy="282575"/>
            </a:xfrm>
            <a:custGeom>
              <a:avLst/>
              <a:gdLst>
                <a:gd name="T0" fmla="*/ 263 w 273"/>
                <a:gd name="T1" fmla="*/ 130 h 164"/>
                <a:gd name="T2" fmla="*/ 78 w 273"/>
                <a:gd name="T3" fmla="*/ 130 h 164"/>
                <a:gd name="T4" fmla="*/ 71 w 273"/>
                <a:gd name="T5" fmla="*/ 121 h 164"/>
                <a:gd name="T6" fmla="*/ 58 w 273"/>
                <a:gd name="T7" fmla="*/ 91 h 164"/>
                <a:gd name="T8" fmla="*/ 76 w 273"/>
                <a:gd name="T9" fmla="*/ 18 h 164"/>
                <a:gd name="T10" fmla="*/ 45 w 273"/>
                <a:gd name="T11" fmla="*/ 0 h 164"/>
                <a:gd name="T12" fmla="*/ 26 w 273"/>
                <a:gd name="T13" fmla="*/ 38 h 164"/>
                <a:gd name="T14" fmla="*/ 23 w 273"/>
                <a:gd name="T15" fmla="*/ 99 h 164"/>
                <a:gd name="T16" fmla="*/ 34 w 273"/>
                <a:gd name="T17" fmla="*/ 130 h 164"/>
                <a:gd name="T18" fmla="*/ 12 w 273"/>
                <a:gd name="T19" fmla="*/ 130 h 164"/>
                <a:gd name="T20" fmla="*/ 0 w 273"/>
                <a:gd name="T21" fmla="*/ 140 h 164"/>
                <a:gd name="T22" fmla="*/ 0 w 273"/>
                <a:gd name="T23" fmla="*/ 153 h 164"/>
                <a:gd name="T24" fmla="*/ 12 w 273"/>
                <a:gd name="T25" fmla="*/ 164 h 164"/>
                <a:gd name="T26" fmla="*/ 263 w 273"/>
                <a:gd name="T27" fmla="*/ 164 h 164"/>
                <a:gd name="T28" fmla="*/ 273 w 273"/>
                <a:gd name="T29" fmla="*/ 153 h 164"/>
                <a:gd name="T30" fmla="*/ 273 w 273"/>
                <a:gd name="T31" fmla="*/ 140 h 164"/>
                <a:gd name="T32" fmla="*/ 263 w 273"/>
                <a:gd name="T33" fmla="*/ 130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3" h="164">
                  <a:moveTo>
                    <a:pt x="263" y="130"/>
                  </a:moveTo>
                  <a:cubicBezTo>
                    <a:pt x="78" y="130"/>
                    <a:pt x="78" y="130"/>
                    <a:pt x="78" y="130"/>
                  </a:cubicBezTo>
                  <a:cubicBezTo>
                    <a:pt x="76" y="125"/>
                    <a:pt x="73" y="124"/>
                    <a:pt x="71" y="121"/>
                  </a:cubicBezTo>
                  <a:cubicBezTo>
                    <a:pt x="65" y="112"/>
                    <a:pt x="61" y="101"/>
                    <a:pt x="58" y="91"/>
                  </a:cubicBezTo>
                  <a:cubicBezTo>
                    <a:pt x="54" y="69"/>
                    <a:pt x="60" y="44"/>
                    <a:pt x="76" y="18"/>
                  </a:cubicBezTo>
                  <a:cubicBezTo>
                    <a:pt x="63" y="17"/>
                    <a:pt x="52" y="10"/>
                    <a:pt x="45" y="0"/>
                  </a:cubicBezTo>
                  <a:cubicBezTo>
                    <a:pt x="37" y="13"/>
                    <a:pt x="30" y="26"/>
                    <a:pt x="26" y="38"/>
                  </a:cubicBezTo>
                  <a:cubicBezTo>
                    <a:pt x="20" y="59"/>
                    <a:pt x="18" y="80"/>
                    <a:pt x="23" y="99"/>
                  </a:cubicBezTo>
                  <a:cubicBezTo>
                    <a:pt x="25" y="110"/>
                    <a:pt x="29" y="120"/>
                    <a:pt x="34" y="130"/>
                  </a:cubicBezTo>
                  <a:cubicBezTo>
                    <a:pt x="12" y="130"/>
                    <a:pt x="12" y="130"/>
                    <a:pt x="12" y="130"/>
                  </a:cubicBezTo>
                  <a:cubicBezTo>
                    <a:pt x="6" y="130"/>
                    <a:pt x="0" y="134"/>
                    <a:pt x="0" y="140"/>
                  </a:cubicBezTo>
                  <a:cubicBezTo>
                    <a:pt x="0" y="153"/>
                    <a:pt x="0" y="153"/>
                    <a:pt x="0" y="153"/>
                  </a:cubicBezTo>
                  <a:cubicBezTo>
                    <a:pt x="0" y="159"/>
                    <a:pt x="6" y="164"/>
                    <a:pt x="12" y="164"/>
                  </a:cubicBezTo>
                  <a:cubicBezTo>
                    <a:pt x="263" y="164"/>
                    <a:pt x="263" y="164"/>
                    <a:pt x="263" y="164"/>
                  </a:cubicBezTo>
                  <a:cubicBezTo>
                    <a:pt x="269" y="164"/>
                    <a:pt x="273" y="159"/>
                    <a:pt x="273" y="153"/>
                  </a:cubicBezTo>
                  <a:cubicBezTo>
                    <a:pt x="273" y="140"/>
                    <a:pt x="273" y="140"/>
                    <a:pt x="273" y="140"/>
                  </a:cubicBezTo>
                  <a:cubicBezTo>
                    <a:pt x="273" y="134"/>
                    <a:pt x="269" y="130"/>
                    <a:pt x="263" y="1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2" name="Freeform 192">
              <a:extLst>
                <a:ext uri="{FF2B5EF4-FFF2-40B4-BE49-F238E27FC236}">
                  <a16:creationId xmlns:a16="http://schemas.microsoft.com/office/drawing/2014/main" id="{2E89ECD1-5BCC-254D-A056-7C22838C8E07}"/>
                </a:ext>
              </a:extLst>
            </p:cNvPr>
            <p:cNvSpPr/>
            <p:nvPr/>
          </p:nvSpPr>
          <p:spPr bwMode="auto">
            <a:xfrm>
              <a:off x="5056188" y="4103688"/>
              <a:ext cx="190500" cy="198438"/>
            </a:xfrm>
            <a:custGeom>
              <a:avLst/>
              <a:gdLst>
                <a:gd name="T0" fmla="*/ 38 w 111"/>
                <a:gd name="T1" fmla="*/ 79 h 116"/>
                <a:gd name="T2" fmla="*/ 37 w 111"/>
                <a:gd name="T3" fmla="*/ 96 h 116"/>
                <a:gd name="T4" fmla="*/ 54 w 111"/>
                <a:gd name="T5" fmla="*/ 116 h 116"/>
                <a:gd name="T6" fmla="*/ 111 w 111"/>
                <a:gd name="T7" fmla="*/ 73 h 116"/>
                <a:gd name="T8" fmla="*/ 93 w 111"/>
                <a:gd name="T9" fmla="*/ 51 h 116"/>
                <a:gd name="T10" fmla="*/ 76 w 111"/>
                <a:gd name="T11" fmla="*/ 47 h 116"/>
                <a:gd name="T12" fmla="*/ 72 w 111"/>
                <a:gd name="T13" fmla="*/ 51 h 116"/>
                <a:gd name="T14" fmla="*/ 39 w 111"/>
                <a:gd name="T15" fmla="*/ 10 h 116"/>
                <a:gd name="T16" fmla="*/ 43 w 111"/>
                <a:gd name="T17" fmla="*/ 6 h 116"/>
                <a:gd name="T18" fmla="*/ 38 w 111"/>
                <a:gd name="T19" fmla="*/ 0 h 116"/>
                <a:gd name="T20" fmla="*/ 0 w 111"/>
                <a:gd name="T21" fmla="*/ 32 h 116"/>
                <a:gd name="T22" fmla="*/ 4 w 111"/>
                <a:gd name="T23" fmla="*/ 37 h 116"/>
                <a:gd name="T24" fmla="*/ 9 w 111"/>
                <a:gd name="T25" fmla="*/ 34 h 116"/>
                <a:gd name="T26" fmla="*/ 42 w 111"/>
                <a:gd name="T27" fmla="*/ 75 h 116"/>
                <a:gd name="T28" fmla="*/ 38 w 111"/>
                <a:gd name="T29" fmla="*/ 79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1" h="116">
                  <a:moveTo>
                    <a:pt x="38" y="79"/>
                  </a:moveTo>
                  <a:cubicBezTo>
                    <a:pt x="33" y="82"/>
                    <a:pt x="33" y="90"/>
                    <a:pt x="37" y="96"/>
                  </a:cubicBezTo>
                  <a:cubicBezTo>
                    <a:pt x="54" y="116"/>
                    <a:pt x="54" y="116"/>
                    <a:pt x="54" y="116"/>
                  </a:cubicBezTo>
                  <a:cubicBezTo>
                    <a:pt x="111" y="73"/>
                    <a:pt x="111" y="73"/>
                    <a:pt x="111" y="73"/>
                  </a:cubicBezTo>
                  <a:cubicBezTo>
                    <a:pt x="93" y="51"/>
                    <a:pt x="93" y="51"/>
                    <a:pt x="93" y="51"/>
                  </a:cubicBezTo>
                  <a:cubicBezTo>
                    <a:pt x="89" y="45"/>
                    <a:pt x="81" y="44"/>
                    <a:pt x="76" y="47"/>
                  </a:cubicBezTo>
                  <a:cubicBezTo>
                    <a:pt x="72" y="51"/>
                    <a:pt x="72" y="51"/>
                    <a:pt x="72" y="51"/>
                  </a:cubicBezTo>
                  <a:cubicBezTo>
                    <a:pt x="39" y="10"/>
                    <a:pt x="39" y="10"/>
                    <a:pt x="39" y="10"/>
                  </a:cubicBezTo>
                  <a:cubicBezTo>
                    <a:pt x="43" y="6"/>
                    <a:pt x="43" y="6"/>
                    <a:pt x="43" y="6"/>
                  </a:cubicBezTo>
                  <a:cubicBezTo>
                    <a:pt x="38" y="0"/>
                    <a:pt x="38" y="0"/>
                    <a:pt x="38" y="0"/>
                  </a:cubicBezTo>
                  <a:cubicBezTo>
                    <a:pt x="0" y="32"/>
                    <a:pt x="0" y="32"/>
                    <a:pt x="0" y="32"/>
                  </a:cubicBezTo>
                  <a:cubicBezTo>
                    <a:pt x="4" y="37"/>
                    <a:pt x="4" y="37"/>
                    <a:pt x="4" y="37"/>
                  </a:cubicBezTo>
                  <a:cubicBezTo>
                    <a:pt x="9" y="34"/>
                    <a:pt x="9" y="34"/>
                    <a:pt x="9" y="34"/>
                  </a:cubicBezTo>
                  <a:cubicBezTo>
                    <a:pt x="42" y="75"/>
                    <a:pt x="42" y="75"/>
                    <a:pt x="42" y="75"/>
                  </a:cubicBezTo>
                  <a:lnTo>
                    <a:pt x="38" y="79"/>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sp>
          <p:nvSpPr>
            <p:cNvPr id="103" name="Freeform 193">
              <a:extLst>
                <a:ext uri="{FF2B5EF4-FFF2-40B4-BE49-F238E27FC236}">
                  <a16:creationId xmlns:a16="http://schemas.microsoft.com/office/drawing/2014/main" id="{1BB8D546-A0F5-844C-A816-2FF94DF76BD1}"/>
                </a:ext>
              </a:extLst>
            </p:cNvPr>
            <p:cNvSpPr/>
            <p:nvPr/>
          </p:nvSpPr>
          <p:spPr bwMode="auto">
            <a:xfrm>
              <a:off x="5167313" y="4252913"/>
              <a:ext cx="304800" cy="331788"/>
            </a:xfrm>
            <a:custGeom>
              <a:avLst/>
              <a:gdLst>
                <a:gd name="T0" fmla="*/ 18 w 178"/>
                <a:gd name="T1" fmla="*/ 65 h 193"/>
                <a:gd name="T2" fmla="*/ 34 w 178"/>
                <a:gd name="T3" fmla="*/ 62 h 193"/>
                <a:gd name="T4" fmla="*/ 76 w 178"/>
                <a:gd name="T5" fmla="*/ 104 h 193"/>
                <a:gd name="T6" fmla="*/ 69 w 178"/>
                <a:gd name="T7" fmla="*/ 128 h 193"/>
                <a:gd name="T8" fmla="*/ 122 w 178"/>
                <a:gd name="T9" fmla="*/ 193 h 193"/>
                <a:gd name="T10" fmla="*/ 178 w 178"/>
                <a:gd name="T11" fmla="*/ 148 h 193"/>
                <a:gd name="T12" fmla="*/ 111 w 178"/>
                <a:gd name="T13" fmla="*/ 66 h 193"/>
                <a:gd name="T14" fmla="*/ 85 w 178"/>
                <a:gd name="T15" fmla="*/ 33 h 193"/>
                <a:gd name="T16" fmla="*/ 57 w 178"/>
                <a:gd name="T17" fmla="*/ 0 h 193"/>
                <a:gd name="T18" fmla="*/ 0 w 178"/>
                <a:gd name="T19" fmla="*/ 43 h 193"/>
                <a:gd name="T20" fmla="*/ 18 w 178"/>
                <a:gd name="T21" fmla="*/ 6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8" h="193">
                  <a:moveTo>
                    <a:pt x="18" y="65"/>
                  </a:moveTo>
                  <a:cubicBezTo>
                    <a:pt x="23" y="63"/>
                    <a:pt x="29" y="62"/>
                    <a:pt x="34" y="62"/>
                  </a:cubicBezTo>
                  <a:cubicBezTo>
                    <a:pt x="58" y="62"/>
                    <a:pt x="76" y="81"/>
                    <a:pt x="76" y="104"/>
                  </a:cubicBezTo>
                  <a:cubicBezTo>
                    <a:pt x="76" y="113"/>
                    <a:pt x="74" y="121"/>
                    <a:pt x="69" y="128"/>
                  </a:cubicBezTo>
                  <a:cubicBezTo>
                    <a:pt x="122" y="193"/>
                    <a:pt x="122" y="193"/>
                    <a:pt x="122" y="193"/>
                  </a:cubicBezTo>
                  <a:cubicBezTo>
                    <a:pt x="178" y="148"/>
                    <a:pt x="178" y="148"/>
                    <a:pt x="178" y="148"/>
                  </a:cubicBezTo>
                  <a:cubicBezTo>
                    <a:pt x="111" y="66"/>
                    <a:pt x="111" y="66"/>
                    <a:pt x="111" y="66"/>
                  </a:cubicBezTo>
                  <a:cubicBezTo>
                    <a:pt x="85" y="33"/>
                    <a:pt x="85" y="33"/>
                    <a:pt x="85" y="33"/>
                  </a:cubicBezTo>
                  <a:cubicBezTo>
                    <a:pt x="57" y="0"/>
                    <a:pt x="57" y="0"/>
                    <a:pt x="57" y="0"/>
                  </a:cubicBezTo>
                  <a:cubicBezTo>
                    <a:pt x="0" y="43"/>
                    <a:pt x="0" y="43"/>
                    <a:pt x="0" y="43"/>
                  </a:cubicBezTo>
                  <a:lnTo>
                    <a:pt x="18" y="6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0" b="0" i="0" u="none" strike="noStrike" kern="1200" cap="none" spc="0" normalizeH="0" baseline="0" noProof="0">
                <a:ln>
                  <a:noFill/>
                </a:ln>
                <a:solidFill>
                  <a:prstClr val="black"/>
                </a:solidFill>
                <a:effectLst/>
                <a:uLnTx/>
                <a:uFillTx/>
                <a:latin typeface="DengXian" panose="020F0502020204030204"/>
                <a:ea typeface="DengXian" panose="02010600030101010101" pitchFamily="2" charset="-122"/>
                <a:cs typeface="+mn-cs"/>
              </a:endParaRPr>
            </a:p>
          </p:txBody>
        </p:sp>
      </p:grpSp>
    </p:spTree>
    <p:extLst>
      <p:ext uri="{BB962C8B-B14F-4D97-AF65-F5344CB8AC3E}">
        <p14:creationId xmlns:p14="http://schemas.microsoft.com/office/powerpoint/2010/main" val="3263105613"/>
      </p:ext>
    </p:extLst>
  </p:cSld>
  <p:clrMapOvr>
    <a:masterClrMapping/>
  </p:clrMapOvr>
  <mc:AlternateContent xmlns:mc="http://schemas.openxmlformats.org/markup-compatibility/2006" xmlns:p14="http://schemas.microsoft.com/office/powerpoint/2010/main">
    <mc:Choice Requires="p14">
      <p:transition spd="slow" p14:dur="175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250" fill="hold"/>
                                        <p:tgtEl>
                                          <p:spTgt spid="26"/>
                                        </p:tgtEl>
                                        <p:attrNameLst>
                                          <p:attrName>ppt_w</p:attrName>
                                        </p:attrNameLst>
                                      </p:cBhvr>
                                      <p:tavLst>
                                        <p:tav tm="0">
                                          <p:val>
                                            <p:fltVal val="0"/>
                                          </p:val>
                                        </p:tav>
                                        <p:tav tm="100000">
                                          <p:val>
                                            <p:strVal val="#ppt_w"/>
                                          </p:val>
                                        </p:tav>
                                      </p:tavLst>
                                    </p:anim>
                                    <p:anim calcmode="lin" valueType="num">
                                      <p:cBhvr>
                                        <p:cTn id="8" dur="250" fill="hold"/>
                                        <p:tgtEl>
                                          <p:spTgt spid="26"/>
                                        </p:tgtEl>
                                        <p:attrNameLst>
                                          <p:attrName>ppt_h</p:attrName>
                                        </p:attrNameLst>
                                      </p:cBhvr>
                                      <p:tavLst>
                                        <p:tav tm="0">
                                          <p:val>
                                            <p:fltVal val="0"/>
                                          </p:val>
                                        </p:tav>
                                        <p:tav tm="100000">
                                          <p:val>
                                            <p:strVal val="#ppt_h"/>
                                          </p:val>
                                        </p:tav>
                                      </p:tavLst>
                                    </p:anim>
                                    <p:animEffect transition="in" filter="fade">
                                      <p:cBhvr>
                                        <p:cTn id="9" dur="250"/>
                                        <p:tgtEl>
                                          <p:spTgt spid="26"/>
                                        </p:tgtEl>
                                      </p:cBhvr>
                                    </p:animEffect>
                                  </p:childTnLst>
                                </p:cTn>
                              </p:par>
                              <p:par>
                                <p:cTn id="10" presetID="6" presetClass="emph" presetSubtype="0" decel="100000" fill="hold" nodeType="withEffect">
                                  <p:stCondLst>
                                    <p:cond delay="200"/>
                                  </p:stCondLst>
                                  <p:childTnLst>
                                    <p:animScale>
                                      <p:cBhvr>
                                        <p:cTn id="11" dur="250" fill="hold"/>
                                        <p:tgtEl>
                                          <p:spTgt spid="26"/>
                                        </p:tgtEl>
                                      </p:cBhvr>
                                      <p:by x="110000" y="110000"/>
                                    </p:animScale>
                                  </p:childTnLst>
                                </p:cTn>
                              </p:par>
                              <p:par>
                                <p:cTn id="12" presetID="6" presetClass="emph" presetSubtype="0" decel="100000" fill="hold" nodeType="withEffect">
                                  <p:stCondLst>
                                    <p:cond delay="400"/>
                                  </p:stCondLst>
                                  <p:childTnLst>
                                    <p:animScale>
                                      <p:cBhvr>
                                        <p:cTn id="13" dur="250" fill="hold"/>
                                        <p:tgtEl>
                                          <p:spTgt spid="26"/>
                                        </p:tgtEl>
                                      </p:cBhvr>
                                      <p:by x="91000" y="91000"/>
                                    </p:animScale>
                                  </p:childTnLst>
                                </p:cTn>
                              </p:par>
                              <p:par>
                                <p:cTn id="14" presetID="6" presetClass="emph" presetSubtype="0" decel="100000" fill="hold" nodeType="withEffect">
                                  <p:stCondLst>
                                    <p:cond delay="400"/>
                                  </p:stCondLst>
                                  <p:childTnLst>
                                    <p:animScale>
                                      <p:cBhvr>
                                        <p:cTn id="15" dur="250" fill="hold"/>
                                        <p:tgtEl>
                                          <p:spTgt spid="30"/>
                                        </p:tgtEl>
                                      </p:cBhvr>
                                      <p:by x="91000" y="91000"/>
                                    </p:animScale>
                                  </p:childTnLst>
                                </p:cTn>
                              </p:par>
                              <p:par>
                                <p:cTn id="16" presetID="6" presetClass="emph" presetSubtype="0" decel="100000" fill="hold" nodeType="withEffect">
                                  <p:stCondLst>
                                    <p:cond delay="200"/>
                                  </p:stCondLst>
                                  <p:childTnLst>
                                    <p:animScale>
                                      <p:cBhvr>
                                        <p:cTn id="17" dur="250" fill="hold"/>
                                        <p:tgtEl>
                                          <p:spTgt spid="33"/>
                                        </p:tgtEl>
                                      </p:cBhvr>
                                      <p:by x="110000" y="110000"/>
                                    </p:animScale>
                                  </p:childTnLst>
                                </p:cTn>
                              </p:par>
                              <p:par>
                                <p:cTn id="18" presetID="6" presetClass="emph" presetSubtype="0" decel="100000" fill="hold" nodeType="withEffect">
                                  <p:stCondLst>
                                    <p:cond delay="400"/>
                                  </p:stCondLst>
                                  <p:childTnLst>
                                    <p:animScale>
                                      <p:cBhvr>
                                        <p:cTn id="19" dur="250" fill="hold"/>
                                        <p:tgtEl>
                                          <p:spTgt spid="33"/>
                                        </p:tgtEl>
                                      </p:cBhvr>
                                      <p:by x="91000" y="91000"/>
                                    </p:animScale>
                                  </p:childTnLst>
                                </p:cTn>
                              </p:par>
                              <p:par>
                                <p:cTn id="20" presetID="6" presetClass="emph" presetSubtype="0" decel="100000" fill="hold" nodeType="withEffect">
                                  <p:stCondLst>
                                    <p:cond delay="200"/>
                                  </p:stCondLst>
                                  <p:childTnLst>
                                    <p:animScale>
                                      <p:cBhvr>
                                        <p:cTn id="21" dur="250" fill="hold"/>
                                        <p:tgtEl>
                                          <p:spTgt spid="36"/>
                                        </p:tgtEl>
                                      </p:cBhvr>
                                      <p:by x="110000" y="110000"/>
                                    </p:animScale>
                                  </p:childTnLst>
                                </p:cTn>
                              </p:par>
                              <p:par>
                                <p:cTn id="22" presetID="6" presetClass="emph" presetSubtype="0" decel="100000" fill="hold" nodeType="withEffect">
                                  <p:stCondLst>
                                    <p:cond delay="400"/>
                                  </p:stCondLst>
                                  <p:childTnLst>
                                    <p:animScale>
                                      <p:cBhvr>
                                        <p:cTn id="23" dur="250" fill="hold"/>
                                        <p:tgtEl>
                                          <p:spTgt spid="36"/>
                                        </p:tgtEl>
                                      </p:cBhvr>
                                      <p:by x="91000" y="91000"/>
                                    </p:animScale>
                                  </p:childTnLst>
                                </p:cTn>
                              </p:par>
                            </p:childTnLst>
                          </p:cTn>
                        </p:par>
                        <p:par>
                          <p:cTn id="24" fill="hold">
                            <p:stCondLst>
                              <p:cond delay="650"/>
                            </p:stCondLst>
                            <p:childTnLst>
                              <p:par>
                                <p:cTn id="25" presetID="53" presetClass="entr" presetSubtype="16" fill="hold" nodeType="after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p:cTn id="27" dur="250" fill="hold"/>
                                        <p:tgtEl>
                                          <p:spTgt spid="52"/>
                                        </p:tgtEl>
                                        <p:attrNameLst>
                                          <p:attrName>ppt_w</p:attrName>
                                        </p:attrNameLst>
                                      </p:cBhvr>
                                      <p:tavLst>
                                        <p:tav tm="0">
                                          <p:val>
                                            <p:fltVal val="0"/>
                                          </p:val>
                                        </p:tav>
                                        <p:tav tm="100000">
                                          <p:val>
                                            <p:strVal val="#ppt_w"/>
                                          </p:val>
                                        </p:tav>
                                      </p:tavLst>
                                    </p:anim>
                                    <p:anim calcmode="lin" valueType="num">
                                      <p:cBhvr>
                                        <p:cTn id="28" dur="250" fill="hold"/>
                                        <p:tgtEl>
                                          <p:spTgt spid="52"/>
                                        </p:tgtEl>
                                        <p:attrNameLst>
                                          <p:attrName>ppt_h</p:attrName>
                                        </p:attrNameLst>
                                      </p:cBhvr>
                                      <p:tavLst>
                                        <p:tav tm="0">
                                          <p:val>
                                            <p:fltVal val="0"/>
                                          </p:val>
                                        </p:tav>
                                        <p:tav tm="100000">
                                          <p:val>
                                            <p:strVal val="#ppt_h"/>
                                          </p:val>
                                        </p:tav>
                                      </p:tavLst>
                                    </p:anim>
                                    <p:animEffect transition="in" filter="fade">
                                      <p:cBhvr>
                                        <p:cTn id="29" dur="250"/>
                                        <p:tgtEl>
                                          <p:spTgt spid="52"/>
                                        </p:tgtEl>
                                      </p:cBhvr>
                                    </p:animEffect>
                                  </p:childTnLst>
                                </p:cTn>
                              </p:par>
                              <p:par>
                                <p:cTn id="30" presetID="6" presetClass="emph" presetSubtype="0" decel="100000" fill="hold" nodeType="withEffect">
                                  <p:stCondLst>
                                    <p:cond delay="200"/>
                                  </p:stCondLst>
                                  <p:childTnLst>
                                    <p:animScale>
                                      <p:cBhvr>
                                        <p:cTn id="31" dur="250" fill="hold"/>
                                        <p:tgtEl>
                                          <p:spTgt spid="52"/>
                                        </p:tgtEl>
                                      </p:cBhvr>
                                      <p:by x="110000" y="110000"/>
                                    </p:animScale>
                                  </p:childTnLst>
                                </p:cTn>
                              </p:par>
                              <p:par>
                                <p:cTn id="32" presetID="6" presetClass="emph" presetSubtype="0" decel="100000" fill="hold" nodeType="withEffect">
                                  <p:stCondLst>
                                    <p:cond delay="400"/>
                                  </p:stCondLst>
                                  <p:childTnLst>
                                    <p:animScale>
                                      <p:cBhvr>
                                        <p:cTn id="33" dur="250" fill="hold"/>
                                        <p:tgtEl>
                                          <p:spTgt spid="52"/>
                                        </p:tgtEl>
                                      </p:cBhvr>
                                      <p:by x="91000" y="91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12.1.3 </a:t>
            </a:r>
            <a:r>
              <a:rPr kumimoji="1" lang="zh-CN" altLang="en-US" dirty="0"/>
              <a:t>真实可信互联网体系结构</a:t>
            </a:r>
          </a:p>
        </p:txBody>
      </p:sp>
      <p:sp>
        <p:nvSpPr>
          <p:cNvPr id="2" name="文本框 1">
            <a:extLst>
              <a:ext uri="{FF2B5EF4-FFF2-40B4-BE49-F238E27FC236}">
                <a16:creationId xmlns:a16="http://schemas.microsoft.com/office/drawing/2014/main" id="{D4C512B8-E04A-4E6D-8835-AF926D8AB68D}"/>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基于真实地址的可信互联网体系结构</a:t>
            </a:r>
          </a:p>
        </p:txBody>
      </p:sp>
      <p:sp>
        <p:nvSpPr>
          <p:cNvPr id="207" name="2 Device">
            <a:extLst>
              <a:ext uri="{FF2B5EF4-FFF2-40B4-BE49-F238E27FC236}">
                <a16:creationId xmlns:a16="http://schemas.microsoft.com/office/drawing/2014/main" id="{00ECC2B2-1806-42D5-8842-377A9387F91F}"/>
              </a:ext>
            </a:extLst>
          </p:cNvPr>
          <p:cNvSpPr txBox="1"/>
          <p:nvPr/>
        </p:nvSpPr>
        <p:spPr>
          <a:xfrm>
            <a:off x="1712361" y="4089802"/>
            <a:ext cx="1479858" cy="360000"/>
          </a:xfrm>
          <a:prstGeom prst="rect">
            <a:avLst/>
          </a:prstGeom>
          <a:gradFill>
            <a:gsLst>
              <a:gs pos="28000">
                <a:srgbClr val="5EB6DA"/>
              </a:gs>
              <a:gs pos="28000">
                <a:srgbClr val="3999C6"/>
              </a:gs>
            </a:gsLst>
            <a:lin ang="8100000" scaled="1"/>
          </a:gradFill>
        </p:spPr>
        <p:txBody>
          <a:bodyPr wrap="square" lIns="91427" tIns="91427" rIns="0" bIns="91427" rtlCol="0" anchor="ctr" anchorCtr="0">
            <a:noAutofit/>
          </a:bodyPr>
          <a:lstStyle>
            <a:defPPr>
              <a:defRPr lang="en-US"/>
            </a:defPPr>
            <a:lvl1pPr defTabSz="932597">
              <a:defRPr sz="1600">
                <a:solidFill>
                  <a:schemeClr val="bg2"/>
                </a:solidFill>
              </a:defRPr>
            </a:lvl1pPr>
          </a:lstStyle>
          <a:p>
            <a:pPr algn="ctr"/>
            <a:r>
              <a:rPr lang="en-US" dirty="0" err="1">
                <a:solidFill>
                  <a:srgbClr val="FFFFFF"/>
                </a:solidFill>
                <a:latin typeface="Microsoft YaHei" panose="020B0503020204020204" pitchFamily="34" charset="-122"/>
                <a:ea typeface="Microsoft YaHei" panose="020B0503020204020204" pitchFamily="34" charset="-122"/>
              </a:rPr>
              <a:t>真实可信</a:t>
            </a:r>
            <a:r>
              <a:rPr lang="zh-CN" altLang="en-US" dirty="0">
                <a:solidFill>
                  <a:srgbClr val="FFFFFF"/>
                </a:solidFill>
                <a:latin typeface="Microsoft YaHei" panose="020B0503020204020204" pitchFamily="34" charset="-122"/>
                <a:ea typeface="Microsoft YaHei" panose="020B0503020204020204" pitchFamily="34" charset="-122"/>
              </a:rPr>
              <a:t>接入</a:t>
            </a:r>
            <a:endParaRPr lang="en-US" dirty="0">
              <a:solidFill>
                <a:srgbClr val="FFFFFF"/>
              </a:solidFill>
              <a:latin typeface="Microsoft YaHei" panose="020B0503020204020204" pitchFamily="34" charset="-122"/>
              <a:ea typeface="Microsoft YaHei" panose="020B0503020204020204" pitchFamily="34" charset="-122"/>
            </a:endParaRPr>
          </a:p>
        </p:txBody>
      </p:sp>
      <p:sp>
        <p:nvSpPr>
          <p:cNvPr id="208" name="3">
            <a:extLst>
              <a:ext uri="{FF2B5EF4-FFF2-40B4-BE49-F238E27FC236}">
                <a16:creationId xmlns:a16="http://schemas.microsoft.com/office/drawing/2014/main" id="{DFA4323B-40F8-4C42-AD8E-7107348612FE}"/>
              </a:ext>
            </a:extLst>
          </p:cNvPr>
          <p:cNvSpPr txBox="1"/>
          <p:nvPr/>
        </p:nvSpPr>
        <p:spPr>
          <a:xfrm>
            <a:off x="3240263" y="4089803"/>
            <a:ext cx="6696000" cy="360000"/>
          </a:xfrm>
          <a:prstGeom prst="rect">
            <a:avLst/>
          </a:prstGeom>
          <a:gradFill>
            <a:gsLst>
              <a:gs pos="28000">
                <a:srgbClr val="5EB6DA"/>
              </a:gs>
              <a:gs pos="28000">
                <a:srgbClr val="3999C6"/>
              </a:gs>
            </a:gsLst>
            <a:lin ang="8100000" scaled="1"/>
          </a:gradFill>
        </p:spPr>
        <p:txBody>
          <a:bodyPr wrap="square" lIns="91427" tIns="91427" rIns="0" bIns="91427" rtlCol="0" anchor="ctr" anchorCtr="0">
            <a:noAutofit/>
          </a:bodyPr>
          <a:lstStyle/>
          <a:p>
            <a:pPr algn="ctr" defTabSz="932418"/>
            <a:r>
              <a:rPr lang="en-US" sz="1600" dirty="0" err="1">
                <a:solidFill>
                  <a:srgbClr val="FFFFFF"/>
                </a:solidFill>
                <a:latin typeface="Microsoft YaHei" panose="020B0503020204020204" pitchFamily="34" charset="-122"/>
                <a:ea typeface="Microsoft YaHei" panose="020B0503020204020204" pitchFamily="34" charset="-122"/>
              </a:rPr>
              <a:t>真实可信</a:t>
            </a:r>
            <a:r>
              <a:rPr lang="zh-CN" altLang="en-US" sz="1600" dirty="0">
                <a:solidFill>
                  <a:srgbClr val="FFFFFF"/>
                </a:solidFill>
                <a:latin typeface="Microsoft YaHei" panose="020B0503020204020204" pitchFamily="34" charset="-122"/>
                <a:ea typeface="Microsoft YaHei" panose="020B0503020204020204" pitchFamily="34" charset="-122"/>
              </a:rPr>
              <a:t>传输</a:t>
            </a:r>
            <a:endParaRPr lang="en-US" sz="1600" dirty="0">
              <a:solidFill>
                <a:srgbClr val="FFFFFF"/>
              </a:solidFill>
              <a:latin typeface="Microsoft YaHei" panose="020B0503020204020204" pitchFamily="34" charset="-122"/>
              <a:ea typeface="Microsoft YaHei" panose="020B0503020204020204" pitchFamily="34" charset="-122"/>
            </a:endParaRPr>
          </a:p>
        </p:txBody>
      </p:sp>
      <p:sp>
        <p:nvSpPr>
          <p:cNvPr id="209" name="7 Presentation">
            <a:extLst>
              <a:ext uri="{FF2B5EF4-FFF2-40B4-BE49-F238E27FC236}">
                <a16:creationId xmlns:a16="http://schemas.microsoft.com/office/drawing/2014/main" id="{EEFBB978-ACD5-44A1-B752-4F1D3B78D9D7}"/>
              </a:ext>
            </a:extLst>
          </p:cNvPr>
          <p:cNvSpPr txBox="1"/>
          <p:nvPr/>
        </p:nvSpPr>
        <p:spPr>
          <a:xfrm>
            <a:off x="10069226" y="4089802"/>
            <a:ext cx="1440160" cy="360000"/>
          </a:xfrm>
          <a:prstGeom prst="rect">
            <a:avLst/>
          </a:prstGeom>
          <a:gradFill>
            <a:gsLst>
              <a:gs pos="28000">
                <a:srgbClr val="5EB6DA"/>
              </a:gs>
              <a:gs pos="28000">
                <a:srgbClr val="3999C6"/>
              </a:gs>
            </a:gsLst>
            <a:lin ang="8100000" scaled="1"/>
          </a:gradFill>
        </p:spPr>
        <p:txBody>
          <a:bodyPr wrap="square" lIns="91427" tIns="91427" rIns="0" bIns="91427" rtlCol="0" anchor="ctr" anchorCtr="0">
            <a:noAutofit/>
          </a:bodyPr>
          <a:lstStyle>
            <a:defPPr>
              <a:defRPr lang="en-US"/>
            </a:defPPr>
            <a:lvl1pPr defTabSz="932597">
              <a:defRPr sz="1600">
                <a:solidFill>
                  <a:schemeClr val="bg2"/>
                </a:solidFill>
              </a:defRPr>
            </a:lvl1pPr>
          </a:lstStyle>
          <a:p>
            <a:pPr algn="ctr"/>
            <a:r>
              <a:rPr lang="en-US" dirty="0" err="1">
                <a:solidFill>
                  <a:srgbClr val="FFFFFF"/>
                </a:solidFill>
                <a:latin typeface="Microsoft YaHei" panose="020B0503020204020204" pitchFamily="34" charset="-122"/>
                <a:ea typeface="Microsoft YaHei" panose="020B0503020204020204" pitchFamily="34" charset="-122"/>
              </a:rPr>
              <a:t>真实可信服务</a:t>
            </a:r>
            <a:endParaRPr lang="en-US" dirty="0">
              <a:solidFill>
                <a:srgbClr val="FFFFFF"/>
              </a:solidFill>
              <a:latin typeface="Microsoft YaHei" panose="020B0503020204020204" pitchFamily="34" charset="-122"/>
              <a:ea typeface="Microsoft YaHei" panose="020B0503020204020204" pitchFamily="34" charset="-122"/>
            </a:endParaRPr>
          </a:p>
        </p:txBody>
      </p:sp>
      <p:sp>
        <p:nvSpPr>
          <p:cNvPr id="210" name="TextBox 231">
            <a:extLst>
              <a:ext uri="{FF2B5EF4-FFF2-40B4-BE49-F238E27FC236}">
                <a16:creationId xmlns:a16="http://schemas.microsoft.com/office/drawing/2014/main" id="{7E1A234D-3B58-4DB1-81E4-67CFB9FD8F4B}"/>
              </a:ext>
            </a:extLst>
          </p:cNvPr>
          <p:cNvSpPr txBox="1"/>
          <p:nvPr/>
        </p:nvSpPr>
        <p:spPr>
          <a:xfrm>
            <a:off x="3903850" y="6581000"/>
            <a:ext cx="4880732" cy="276999"/>
          </a:xfrm>
          <a:prstGeom prst="rect">
            <a:avLst/>
          </a:prstGeom>
          <a:noFill/>
          <a:ln>
            <a:noFill/>
            <a:headEnd type="none" w="med" len="med"/>
            <a:tailEnd type="none" w="med" len="med"/>
          </a:ln>
        </p:spPr>
        <p:txBody>
          <a:bodyPr wrap="square" lIns="0" tIns="0" rIns="0" bIns="0" rtlCol="0">
            <a:spAutoFit/>
          </a:bodyPr>
          <a:lstStyle/>
          <a:p>
            <a:pPr marL="0" marR="0" lvl="0" indent="0" algn="ctr" defTabSz="932205" eaLnBrk="1" fontAlgn="auto" latinLnBrk="0" hangingPunct="1">
              <a:lnSpc>
                <a:spcPct val="100000"/>
              </a:lnSpc>
              <a:spcBef>
                <a:spcPts val="0"/>
              </a:spcBef>
              <a:spcAft>
                <a:spcPts val="0"/>
              </a:spcAft>
              <a:buClrTx/>
              <a:buSzTx/>
              <a:buFontTx/>
              <a:buNone/>
              <a:tabLst/>
              <a:defRPr/>
            </a:pPr>
            <a:r>
              <a:rPr lang="zh-CN" altLang="en-US" kern="0" spc="-38" dirty="0">
                <a:solidFill>
                  <a:prstClr val="black"/>
                </a:solidFill>
                <a:latin typeface="Microsoft YaHei" panose="020B0503020204020204" pitchFamily="34" charset="-122"/>
                <a:ea typeface="Microsoft YaHei" panose="020B0503020204020204" pitchFamily="34" charset="-122"/>
                <a:cs typeface="Segoe UI" pitchFamily="34" charset="0"/>
              </a:rPr>
              <a:t>去中心化信任基础设施</a:t>
            </a:r>
            <a:endParaRPr kumimoji="0" lang="en-US" b="0" i="0" u="none" strike="noStrike" kern="0" cap="none" spc="-38" normalizeH="0" baseline="0" noProof="0" dirty="0">
              <a:ln>
                <a:noFill/>
              </a:ln>
              <a:solidFill>
                <a:prstClr val="black"/>
              </a:solidFill>
              <a:effectLst/>
              <a:uLnTx/>
              <a:uFillTx/>
              <a:latin typeface="Microsoft YaHei" panose="020B0503020204020204" pitchFamily="34" charset="-122"/>
              <a:ea typeface="Microsoft YaHei" panose="020B0503020204020204" pitchFamily="34" charset="-122"/>
              <a:cs typeface="Segoe UI" pitchFamily="34" charset="0"/>
            </a:endParaRPr>
          </a:p>
        </p:txBody>
      </p:sp>
      <p:cxnSp>
        <p:nvCxnSpPr>
          <p:cNvPr id="211" name="2 fg">
            <a:extLst>
              <a:ext uri="{FF2B5EF4-FFF2-40B4-BE49-F238E27FC236}">
                <a16:creationId xmlns:a16="http://schemas.microsoft.com/office/drawing/2014/main" id="{34315BE5-9EC6-4FE2-AF75-53DD5F86A839}"/>
              </a:ext>
            </a:extLst>
          </p:cNvPr>
          <p:cNvCxnSpPr>
            <a:cxnSpLocks/>
          </p:cNvCxnSpPr>
          <p:nvPr/>
        </p:nvCxnSpPr>
        <p:spPr>
          <a:xfrm>
            <a:off x="1172446" y="5869628"/>
            <a:ext cx="0" cy="267874"/>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triangle" w="med" len="med"/>
            <a:tailEnd type="triangle" w="med" len="med"/>
          </a:ln>
          <a:effectLst/>
        </p:spPr>
      </p:cxnSp>
      <p:cxnSp>
        <p:nvCxnSpPr>
          <p:cNvPr id="212" name="2   Arrow fg">
            <a:extLst>
              <a:ext uri="{FF2B5EF4-FFF2-40B4-BE49-F238E27FC236}">
                <a16:creationId xmlns:a16="http://schemas.microsoft.com/office/drawing/2014/main" id="{0C63511F-66F9-43FB-A952-C9B5D2D9B633}"/>
              </a:ext>
            </a:extLst>
          </p:cNvPr>
          <p:cNvCxnSpPr/>
          <p:nvPr/>
        </p:nvCxnSpPr>
        <p:spPr>
          <a:xfrm>
            <a:off x="1561609" y="5677136"/>
            <a:ext cx="1244382" cy="0"/>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triangle" w="med" len="med"/>
            <a:tailEnd type="triangle" w="med" len="med"/>
          </a:ln>
          <a:effectLst/>
        </p:spPr>
      </p:cxnSp>
      <p:cxnSp>
        <p:nvCxnSpPr>
          <p:cNvPr id="213" name="2 Arrow">
            <a:extLst>
              <a:ext uri="{FF2B5EF4-FFF2-40B4-BE49-F238E27FC236}">
                <a16:creationId xmlns:a16="http://schemas.microsoft.com/office/drawing/2014/main" id="{2DBF1295-AA89-4561-AA0E-CAD47350879D}"/>
              </a:ext>
            </a:extLst>
          </p:cNvPr>
          <p:cNvCxnSpPr>
            <a:cxnSpLocks/>
          </p:cNvCxnSpPr>
          <p:nvPr/>
        </p:nvCxnSpPr>
        <p:spPr>
          <a:xfrm flipV="1">
            <a:off x="3434234" y="5914978"/>
            <a:ext cx="1" cy="257943"/>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triangle" w="med" len="med"/>
            <a:tailEnd type="triangle" w="med" len="med"/>
          </a:ln>
          <a:effectLst/>
        </p:spPr>
      </p:cxnSp>
      <p:grpSp>
        <p:nvGrpSpPr>
          <p:cNvPr id="214" name="2 Field Gateway">
            <a:extLst>
              <a:ext uri="{FF2B5EF4-FFF2-40B4-BE49-F238E27FC236}">
                <a16:creationId xmlns:a16="http://schemas.microsoft.com/office/drawing/2014/main" id="{2DB0A59B-8C50-4BAD-8007-EA7844D284F7}"/>
              </a:ext>
            </a:extLst>
          </p:cNvPr>
          <p:cNvGrpSpPr/>
          <p:nvPr/>
        </p:nvGrpSpPr>
        <p:grpSpPr>
          <a:xfrm>
            <a:off x="717970" y="4891535"/>
            <a:ext cx="777324" cy="996202"/>
            <a:chOff x="1478078" y="3827257"/>
            <a:chExt cx="906551" cy="2159487"/>
          </a:xfrm>
        </p:grpSpPr>
        <p:sp>
          <p:nvSpPr>
            <p:cNvPr id="215" name="Rectangle 14">
              <a:extLst>
                <a:ext uri="{FF2B5EF4-FFF2-40B4-BE49-F238E27FC236}">
                  <a16:creationId xmlns:a16="http://schemas.microsoft.com/office/drawing/2014/main" id="{E1B98799-B5BA-48C0-A5DB-CB2872F6B54F}"/>
                </a:ext>
              </a:extLst>
            </p:cNvPr>
            <p:cNvSpPr/>
            <p:nvPr/>
          </p:nvSpPr>
          <p:spPr bwMode="auto">
            <a:xfrm>
              <a:off x="1478078" y="3827257"/>
              <a:ext cx="906551" cy="2159487"/>
            </a:xfrm>
            <a:prstGeom prst="rect">
              <a:avLst/>
            </a:prstGeom>
            <a:solidFill>
              <a:srgbClr val="FFFFFF">
                <a:alpha val="79000"/>
              </a:srgb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defTabSz="913572" eaLnBrk="1" fontAlgn="base" latinLnBrk="0" hangingPunct="1">
                <a:lnSpc>
                  <a:spcPct val="90000"/>
                </a:lnSpc>
                <a:spcBef>
                  <a:spcPct val="0"/>
                </a:spcBef>
                <a:spcAft>
                  <a:spcPts val="600"/>
                </a:spcAft>
                <a:buClrTx/>
                <a:buSzTx/>
                <a:buFontTx/>
                <a:buNone/>
                <a:tabLst/>
                <a:defRPr/>
              </a:pPr>
              <a:r>
                <a:rPr lang="zh-CN" altLang="en-US" kern="0" dirty="0">
                  <a:solidFill>
                    <a:srgbClr val="404040">
                      <a:lumMod val="50000"/>
                    </a:srgbClr>
                  </a:solidFill>
                  <a:latin typeface="Microsoft YaHei" panose="020B0503020204020204" pitchFamily="34" charset="-122"/>
                  <a:ea typeface="Microsoft YaHei" panose="020B0503020204020204" pitchFamily="34" charset="-122"/>
                  <a:cs typeface="Segoe UI" pitchFamily="34" charset="0"/>
                </a:rPr>
                <a:t>真实身份验证</a:t>
              </a:r>
              <a:endParaRPr kumimoji="0" lang="en-US" b="0" i="0" u="none" strike="noStrike" kern="0" cap="none" spc="0" normalizeH="0" baseline="0" noProof="0" dirty="0">
                <a:ln>
                  <a:noFill/>
                </a:ln>
                <a:solidFill>
                  <a:srgbClr val="404040">
                    <a:lumMod val="50000"/>
                  </a:srgbClr>
                </a:solidFill>
                <a:effectLst/>
                <a:uLnTx/>
                <a:uFillTx/>
                <a:latin typeface="Microsoft YaHei" panose="020B0503020204020204" pitchFamily="34" charset="-122"/>
                <a:ea typeface="Microsoft YaHei" panose="020B0503020204020204" pitchFamily="34" charset="-122"/>
                <a:cs typeface="Segoe UI" pitchFamily="34" charset="0"/>
              </a:endParaRPr>
            </a:p>
          </p:txBody>
        </p:sp>
        <p:sp>
          <p:nvSpPr>
            <p:cNvPr id="216" name="Frame 5">
              <a:extLst>
                <a:ext uri="{FF2B5EF4-FFF2-40B4-BE49-F238E27FC236}">
                  <a16:creationId xmlns:a16="http://schemas.microsoft.com/office/drawing/2014/main" id="{8AC41CEF-30F2-4C62-B97B-0F94029D6552}"/>
                </a:ext>
              </a:extLst>
            </p:cNvPr>
            <p:cNvSpPr>
              <a:spLocks noChangeAspect="1"/>
            </p:cNvSpPr>
            <p:nvPr/>
          </p:nvSpPr>
          <p:spPr bwMode="auto">
            <a:xfrm>
              <a:off x="1693378" y="4138247"/>
              <a:ext cx="497334" cy="30939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BAD80A"/>
            </a:soli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grpSp>
      <p:cxnSp>
        <p:nvCxnSpPr>
          <p:cNvPr id="217" name="3  Arrow">
            <a:extLst>
              <a:ext uri="{FF2B5EF4-FFF2-40B4-BE49-F238E27FC236}">
                <a16:creationId xmlns:a16="http://schemas.microsoft.com/office/drawing/2014/main" id="{7C6C941D-1B21-4184-A369-D05F3AFB3ED4}"/>
              </a:ext>
            </a:extLst>
          </p:cNvPr>
          <p:cNvCxnSpPr/>
          <p:nvPr/>
        </p:nvCxnSpPr>
        <p:spPr>
          <a:xfrm>
            <a:off x="2588931" y="5228049"/>
            <a:ext cx="313622" cy="0"/>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triangle" w="med" len="med"/>
            <a:tailEnd type="triangle" w="med" len="med"/>
          </a:ln>
          <a:effectLst/>
        </p:spPr>
      </p:cxnSp>
      <p:cxnSp>
        <p:nvCxnSpPr>
          <p:cNvPr id="218" name="3 Arrow">
            <a:extLst>
              <a:ext uri="{FF2B5EF4-FFF2-40B4-BE49-F238E27FC236}">
                <a16:creationId xmlns:a16="http://schemas.microsoft.com/office/drawing/2014/main" id="{193B2F83-9115-47AE-AD31-35B100A2E317}"/>
              </a:ext>
            </a:extLst>
          </p:cNvPr>
          <p:cNvCxnSpPr/>
          <p:nvPr/>
        </p:nvCxnSpPr>
        <p:spPr>
          <a:xfrm>
            <a:off x="1478808" y="5416031"/>
            <a:ext cx="313622" cy="0"/>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triangle" w="med" len="med"/>
            <a:tailEnd type="triangle" w="med" len="med"/>
          </a:ln>
          <a:effectLst/>
        </p:spPr>
      </p:cxnSp>
      <p:cxnSp>
        <p:nvCxnSpPr>
          <p:cNvPr id="219" name="Straight Arrow Connector 236">
            <a:extLst>
              <a:ext uri="{FF2B5EF4-FFF2-40B4-BE49-F238E27FC236}">
                <a16:creationId xmlns:a16="http://schemas.microsoft.com/office/drawing/2014/main" id="{464ACDA8-E0AE-4110-9DE5-30AA48C24C10}"/>
              </a:ext>
            </a:extLst>
          </p:cNvPr>
          <p:cNvCxnSpPr/>
          <p:nvPr/>
        </p:nvCxnSpPr>
        <p:spPr>
          <a:xfrm>
            <a:off x="3875188" y="5633644"/>
            <a:ext cx="392027" cy="0"/>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triangle"/>
            <a:tailEnd type="triangle"/>
          </a:ln>
          <a:effectLst/>
        </p:spPr>
      </p:cxnSp>
      <p:cxnSp>
        <p:nvCxnSpPr>
          <p:cNvPr id="220" name="Straight Arrow Connector 237">
            <a:extLst>
              <a:ext uri="{FF2B5EF4-FFF2-40B4-BE49-F238E27FC236}">
                <a16:creationId xmlns:a16="http://schemas.microsoft.com/office/drawing/2014/main" id="{58607E0D-20E3-429E-9116-BC24886F6CB7}"/>
              </a:ext>
            </a:extLst>
          </p:cNvPr>
          <p:cNvCxnSpPr/>
          <p:nvPr/>
        </p:nvCxnSpPr>
        <p:spPr>
          <a:xfrm>
            <a:off x="3875188" y="5209929"/>
            <a:ext cx="392027" cy="0"/>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triangle"/>
            <a:tailEnd type="triangle"/>
          </a:ln>
          <a:effectLst/>
        </p:spPr>
      </p:cxnSp>
      <p:cxnSp>
        <p:nvCxnSpPr>
          <p:cNvPr id="221" name="Straight Arrow Connector 238">
            <a:extLst>
              <a:ext uri="{FF2B5EF4-FFF2-40B4-BE49-F238E27FC236}">
                <a16:creationId xmlns:a16="http://schemas.microsoft.com/office/drawing/2014/main" id="{3FA09F09-A2C2-4878-A1EB-5F6AA5B22F31}"/>
              </a:ext>
            </a:extLst>
          </p:cNvPr>
          <p:cNvCxnSpPr/>
          <p:nvPr/>
        </p:nvCxnSpPr>
        <p:spPr>
          <a:xfrm>
            <a:off x="3875188" y="4811278"/>
            <a:ext cx="392027" cy="0"/>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triangle"/>
            <a:tailEnd type="triangle"/>
          </a:ln>
          <a:effectLst/>
        </p:spPr>
      </p:cxnSp>
      <p:cxnSp>
        <p:nvCxnSpPr>
          <p:cNvPr id="222" name="Straight Arrow Connector 248">
            <a:extLst>
              <a:ext uri="{FF2B5EF4-FFF2-40B4-BE49-F238E27FC236}">
                <a16:creationId xmlns:a16="http://schemas.microsoft.com/office/drawing/2014/main" id="{92F91A06-3405-4A16-BB2D-A18E00D22311}"/>
              </a:ext>
            </a:extLst>
          </p:cNvPr>
          <p:cNvCxnSpPr/>
          <p:nvPr/>
        </p:nvCxnSpPr>
        <p:spPr>
          <a:xfrm>
            <a:off x="9432951" y="5633644"/>
            <a:ext cx="313622" cy="0"/>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none"/>
            <a:tailEnd type="triangle"/>
          </a:ln>
          <a:effectLst/>
        </p:spPr>
      </p:cxnSp>
      <p:cxnSp>
        <p:nvCxnSpPr>
          <p:cNvPr id="223" name="Straight Arrow Connector 249">
            <a:extLst>
              <a:ext uri="{FF2B5EF4-FFF2-40B4-BE49-F238E27FC236}">
                <a16:creationId xmlns:a16="http://schemas.microsoft.com/office/drawing/2014/main" id="{681A3988-7C44-46C8-8D8A-EFFFE45E87E8}"/>
              </a:ext>
            </a:extLst>
          </p:cNvPr>
          <p:cNvCxnSpPr/>
          <p:nvPr/>
        </p:nvCxnSpPr>
        <p:spPr>
          <a:xfrm>
            <a:off x="9432951" y="5253899"/>
            <a:ext cx="313622" cy="0"/>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none"/>
            <a:tailEnd type="triangle"/>
          </a:ln>
          <a:effectLst/>
        </p:spPr>
      </p:cxnSp>
      <p:cxnSp>
        <p:nvCxnSpPr>
          <p:cNvPr id="224" name="Straight Arrow Connector 250">
            <a:extLst>
              <a:ext uri="{FF2B5EF4-FFF2-40B4-BE49-F238E27FC236}">
                <a16:creationId xmlns:a16="http://schemas.microsoft.com/office/drawing/2014/main" id="{FD7CC631-6832-4EDE-AD83-66D54A5B74F2}"/>
              </a:ext>
            </a:extLst>
          </p:cNvPr>
          <p:cNvCxnSpPr/>
          <p:nvPr/>
        </p:nvCxnSpPr>
        <p:spPr>
          <a:xfrm>
            <a:off x="9432951" y="4811278"/>
            <a:ext cx="313622" cy="0"/>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none"/>
            <a:tailEnd type="triangle"/>
          </a:ln>
          <a:effectLst/>
        </p:spPr>
      </p:cxnSp>
      <p:sp>
        <p:nvSpPr>
          <p:cNvPr id="225" name="Rectangle 16">
            <a:extLst>
              <a:ext uri="{FF2B5EF4-FFF2-40B4-BE49-F238E27FC236}">
                <a16:creationId xmlns:a16="http://schemas.microsoft.com/office/drawing/2014/main" id="{4F535F3F-21A6-4607-8472-EF0DE6FFB656}"/>
              </a:ext>
            </a:extLst>
          </p:cNvPr>
          <p:cNvSpPr/>
          <p:nvPr/>
        </p:nvSpPr>
        <p:spPr bwMode="auto">
          <a:xfrm>
            <a:off x="1795138" y="4786516"/>
            <a:ext cx="777324" cy="720048"/>
          </a:xfrm>
          <a:prstGeom prst="rect">
            <a:avLst/>
          </a:prstGeom>
          <a:solidFill>
            <a:srgbClr val="FFFFFF">
              <a:alpha val="79000"/>
            </a:srgb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defTabSz="913572" eaLnBrk="1" fontAlgn="base" latinLnBrk="0" hangingPunct="1">
              <a:lnSpc>
                <a:spcPct val="90000"/>
              </a:lnSpc>
              <a:spcBef>
                <a:spcPct val="0"/>
              </a:spcBef>
              <a:spcAft>
                <a:spcPts val="600"/>
              </a:spcAft>
              <a:buClrTx/>
              <a:buSzTx/>
              <a:buFontTx/>
              <a:buNone/>
              <a:tabLst/>
              <a:defRPr/>
            </a:pPr>
            <a:endParaRPr kumimoji="0" lang="en-US"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p:txBody>
      </p:sp>
      <p:cxnSp>
        <p:nvCxnSpPr>
          <p:cNvPr id="226" name="Elbow Connector 260">
            <a:extLst>
              <a:ext uri="{FF2B5EF4-FFF2-40B4-BE49-F238E27FC236}">
                <a16:creationId xmlns:a16="http://schemas.microsoft.com/office/drawing/2014/main" id="{7767CD9A-CCE0-4B51-AED5-3361EA6F9828}"/>
              </a:ext>
            </a:extLst>
          </p:cNvPr>
          <p:cNvCxnSpPr>
            <a:cxnSpLocks/>
            <a:stCxn id="231" idx="3"/>
          </p:cNvCxnSpPr>
          <p:nvPr/>
        </p:nvCxnSpPr>
        <p:spPr>
          <a:xfrm>
            <a:off x="2073219" y="5270502"/>
            <a:ext cx="267812" cy="27509"/>
          </a:xfrm>
          <a:prstGeom prst="bentConnector3">
            <a:avLst>
              <a:gd name="adj1" fmla="val 50000"/>
            </a:avLst>
          </a:prstGeom>
          <a:noFill/>
          <a:ln w="3175" cap="flat" cmpd="sng" algn="ctr">
            <a:solidFill>
              <a:srgbClr val="404040"/>
            </a:solidFill>
            <a:prstDash val="solid"/>
            <a:headEnd type="none"/>
            <a:tailEnd type="none"/>
          </a:ln>
          <a:effectLst/>
        </p:spPr>
      </p:cxnSp>
      <p:grpSp>
        <p:nvGrpSpPr>
          <p:cNvPr id="227" name="组合 226">
            <a:extLst>
              <a:ext uri="{FF2B5EF4-FFF2-40B4-BE49-F238E27FC236}">
                <a16:creationId xmlns:a16="http://schemas.microsoft.com/office/drawing/2014/main" id="{CD2D4717-FFAF-4080-A6B4-A4352F790D21}"/>
              </a:ext>
            </a:extLst>
          </p:cNvPr>
          <p:cNvGrpSpPr/>
          <p:nvPr/>
        </p:nvGrpSpPr>
        <p:grpSpPr>
          <a:xfrm>
            <a:off x="1927447" y="5127240"/>
            <a:ext cx="413598" cy="328440"/>
            <a:chOff x="3217773" y="4886213"/>
            <a:chExt cx="413598" cy="438835"/>
          </a:xfrm>
        </p:grpSpPr>
        <p:sp>
          <p:nvSpPr>
            <p:cNvPr id="228" name="Rectangle 30">
              <a:extLst>
                <a:ext uri="{FF2B5EF4-FFF2-40B4-BE49-F238E27FC236}">
                  <a16:creationId xmlns:a16="http://schemas.microsoft.com/office/drawing/2014/main" id="{D91644C2-33C6-48F0-9F24-5F123E2F5AB3}"/>
                </a:ext>
              </a:extLst>
            </p:cNvPr>
            <p:cNvSpPr>
              <a:spLocks noChangeArrowheads="1"/>
            </p:cNvSpPr>
            <p:nvPr/>
          </p:nvSpPr>
          <p:spPr bwMode="auto">
            <a:xfrm>
              <a:off x="3217773" y="4886213"/>
              <a:ext cx="145767" cy="37869"/>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Segoe UI"/>
              </a:endParaRPr>
            </a:p>
          </p:txBody>
        </p:sp>
        <p:sp>
          <p:nvSpPr>
            <p:cNvPr id="229" name="Rectangle 31">
              <a:extLst>
                <a:ext uri="{FF2B5EF4-FFF2-40B4-BE49-F238E27FC236}">
                  <a16:creationId xmlns:a16="http://schemas.microsoft.com/office/drawing/2014/main" id="{41FE518C-2BC6-4EFE-8B17-E2958CA191A9}"/>
                </a:ext>
              </a:extLst>
            </p:cNvPr>
            <p:cNvSpPr>
              <a:spLocks noChangeArrowheads="1"/>
            </p:cNvSpPr>
            <p:nvPr/>
          </p:nvSpPr>
          <p:spPr bwMode="auto">
            <a:xfrm>
              <a:off x="3217774" y="4944448"/>
              <a:ext cx="145767" cy="35641"/>
            </a:xfrm>
            <a:prstGeom prst="rect">
              <a:avLst/>
            </a:prstGeom>
            <a:solidFill>
              <a:srgbClr val="BAD80A"/>
            </a:solidFill>
            <a:ln w="9525">
              <a:noFill/>
              <a:miter lim="800000"/>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Segoe UI"/>
              </a:endParaRPr>
            </a:p>
          </p:txBody>
        </p:sp>
        <p:sp>
          <p:nvSpPr>
            <p:cNvPr id="230" name="Rectangle 32">
              <a:extLst>
                <a:ext uri="{FF2B5EF4-FFF2-40B4-BE49-F238E27FC236}">
                  <a16:creationId xmlns:a16="http://schemas.microsoft.com/office/drawing/2014/main" id="{8B6ECA05-C8A5-4F1D-8B9A-1FDE4FFE7258}"/>
                </a:ext>
              </a:extLst>
            </p:cNvPr>
            <p:cNvSpPr>
              <a:spLocks noChangeArrowheads="1"/>
            </p:cNvSpPr>
            <p:nvPr/>
          </p:nvSpPr>
          <p:spPr bwMode="auto">
            <a:xfrm>
              <a:off x="3217776" y="5000457"/>
              <a:ext cx="145767" cy="38983"/>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Segoe UI"/>
              </a:endParaRPr>
            </a:p>
          </p:txBody>
        </p:sp>
        <p:sp>
          <p:nvSpPr>
            <p:cNvPr id="231" name="Rectangle 33">
              <a:extLst>
                <a:ext uri="{FF2B5EF4-FFF2-40B4-BE49-F238E27FC236}">
                  <a16:creationId xmlns:a16="http://schemas.microsoft.com/office/drawing/2014/main" id="{7C4BE59D-7F3F-4F88-A0AF-6C6A304C1784}"/>
                </a:ext>
              </a:extLst>
            </p:cNvPr>
            <p:cNvSpPr>
              <a:spLocks noChangeArrowheads="1"/>
            </p:cNvSpPr>
            <p:nvPr/>
          </p:nvSpPr>
          <p:spPr bwMode="auto">
            <a:xfrm>
              <a:off x="3217778" y="5059806"/>
              <a:ext cx="145767" cy="35641"/>
            </a:xfrm>
            <a:prstGeom prst="rect">
              <a:avLst/>
            </a:prstGeom>
            <a:solidFill>
              <a:srgbClr val="BAD80A"/>
            </a:solidFill>
            <a:ln w="9525">
              <a:noFill/>
              <a:miter lim="800000"/>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232" name="Rectangle 38">
              <a:extLst>
                <a:ext uri="{FF2B5EF4-FFF2-40B4-BE49-F238E27FC236}">
                  <a16:creationId xmlns:a16="http://schemas.microsoft.com/office/drawing/2014/main" id="{B04F576B-F2B2-4BFC-8EFC-A7A81F5AB6AF}"/>
                </a:ext>
              </a:extLst>
            </p:cNvPr>
            <p:cNvSpPr>
              <a:spLocks noChangeArrowheads="1"/>
            </p:cNvSpPr>
            <p:nvPr/>
          </p:nvSpPr>
          <p:spPr bwMode="auto">
            <a:xfrm>
              <a:off x="3220589" y="5115813"/>
              <a:ext cx="145767" cy="37869"/>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Segoe UI"/>
              </a:endParaRPr>
            </a:p>
          </p:txBody>
        </p:sp>
        <p:sp>
          <p:nvSpPr>
            <p:cNvPr id="233" name="Rectangle 39">
              <a:extLst>
                <a:ext uri="{FF2B5EF4-FFF2-40B4-BE49-F238E27FC236}">
                  <a16:creationId xmlns:a16="http://schemas.microsoft.com/office/drawing/2014/main" id="{7D3C336A-32FF-4C3C-ACC7-73D56E3B3275}"/>
                </a:ext>
              </a:extLst>
            </p:cNvPr>
            <p:cNvSpPr>
              <a:spLocks noChangeArrowheads="1"/>
            </p:cNvSpPr>
            <p:nvPr/>
          </p:nvSpPr>
          <p:spPr bwMode="auto">
            <a:xfrm>
              <a:off x="3220590" y="5174049"/>
              <a:ext cx="145767" cy="35641"/>
            </a:xfrm>
            <a:prstGeom prst="rect">
              <a:avLst/>
            </a:prstGeom>
            <a:solidFill>
              <a:srgbClr val="00B294"/>
            </a:solidFill>
            <a:ln w="9525">
              <a:noFill/>
              <a:miter lim="800000"/>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Segoe UI"/>
              </a:endParaRPr>
            </a:p>
          </p:txBody>
        </p:sp>
        <p:sp>
          <p:nvSpPr>
            <p:cNvPr id="234" name="Rectangle 40">
              <a:extLst>
                <a:ext uri="{FF2B5EF4-FFF2-40B4-BE49-F238E27FC236}">
                  <a16:creationId xmlns:a16="http://schemas.microsoft.com/office/drawing/2014/main" id="{28CA3859-CE90-4882-BDB1-C6CD12E9FCBC}"/>
                </a:ext>
              </a:extLst>
            </p:cNvPr>
            <p:cNvSpPr>
              <a:spLocks noChangeArrowheads="1"/>
            </p:cNvSpPr>
            <p:nvPr/>
          </p:nvSpPr>
          <p:spPr bwMode="auto">
            <a:xfrm>
              <a:off x="3220591" y="5230057"/>
              <a:ext cx="145767" cy="38983"/>
            </a:xfrm>
            <a:prstGeom prst="rect">
              <a:avLst/>
            </a:prstGeom>
            <a:solidFill>
              <a:srgbClr val="FF8C00"/>
            </a:solidFill>
            <a:ln w="9525">
              <a:noFill/>
              <a:miter lim="800000"/>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Segoe UI"/>
              </a:endParaRPr>
            </a:p>
          </p:txBody>
        </p:sp>
        <p:sp>
          <p:nvSpPr>
            <p:cNvPr id="235" name="Rectangle 42">
              <a:extLst>
                <a:ext uri="{FF2B5EF4-FFF2-40B4-BE49-F238E27FC236}">
                  <a16:creationId xmlns:a16="http://schemas.microsoft.com/office/drawing/2014/main" id="{90CB43E3-E46A-4E61-8B76-547F4B61B304}"/>
                </a:ext>
              </a:extLst>
            </p:cNvPr>
            <p:cNvSpPr>
              <a:spLocks noChangeArrowheads="1"/>
            </p:cNvSpPr>
            <p:nvPr/>
          </p:nvSpPr>
          <p:spPr bwMode="auto">
            <a:xfrm>
              <a:off x="3220592" y="5289407"/>
              <a:ext cx="145768" cy="35641"/>
            </a:xfrm>
            <a:prstGeom prst="rect">
              <a:avLst/>
            </a:prstGeom>
            <a:solidFill>
              <a:srgbClr val="BAD80A"/>
            </a:solidFill>
            <a:ln w="9525">
              <a:noFill/>
              <a:miter lim="800000"/>
              <a:headEnd/>
              <a:tailEnd/>
            </a:ln>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04040"/>
                </a:solidFill>
                <a:effectLst/>
                <a:uLnTx/>
                <a:uFillTx/>
                <a:latin typeface="Segoe UI"/>
              </a:endParaRPr>
            </a:p>
          </p:txBody>
        </p:sp>
        <p:cxnSp>
          <p:nvCxnSpPr>
            <p:cNvPr id="236" name="Elbow Connector 2">
              <a:extLst>
                <a:ext uri="{FF2B5EF4-FFF2-40B4-BE49-F238E27FC236}">
                  <a16:creationId xmlns:a16="http://schemas.microsoft.com/office/drawing/2014/main" id="{EB34E896-6E0C-4C85-B7E9-EF9DF5DEA065}"/>
                </a:ext>
              </a:extLst>
            </p:cNvPr>
            <p:cNvCxnSpPr>
              <a:cxnSpLocks/>
              <a:stCxn id="228" idx="3"/>
            </p:cNvCxnSpPr>
            <p:nvPr/>
          </p:nvCxnSpPr>
          <p:spPr>
            <a:xfrm>
              <a:off x="3363542" y="4905149"/>
              <a:ext cx="267815" cy="209234"/>
            </a:xfrm>
            <a:prstGeom prst="bentConnector3">
              <a:avLst>
                <a:gd name="adj1" fmla="val 50000"/>
              </a:avLst>
            </a:prstGeom>
            <a:noFill/>
            <a:ln w="3175" cap="flat" cmpd="sng" algn="ctr">
              <a:solidFill>
                <a:srgbClr val="404040"/>
              </a:solidFill>
              <a:prstDash val="solid"/>
              <a:headEnd type="none"/>
              <a:tailEnd type="none"/>
            </a:ln>
            <a:effectLst/>
          </p:spPr>
        </p:cxnSp>
        <p:cxnSp>
          <p:nvCxnSpPr>
            <p:cNvPr id="237" name="Elbow Connector 15">
              <a:extLst>
                <a:ext uri="{FF2B5EF4-FFF2-40B4-BE49-F238E27FC236}">
                  <a16:creationId xmlns:a16="http://schemas.microsoft.com/office/drawing/2014/main" id="{9DC05416-EB2E-4E7A-9AC6-BC8E337AE30A}"/>
                </a:ext>
              </a:extLst>
            </p:cNvPr>
            <p:cNvCxnSpPr>
              <a:cxnSpLocks/>
              <a:stCxn id="229" idx="3"/>
            </p:cNvCxnSpPr>
            <p:nvPr/>
          </p:nvCxnSpPr>
          <p:spPr>
            <a:xfrm>
              <a:off x="3363546" y="4962270"/>
              <a:ext cx="267815" cy="152113"/>
            </a:xfrm>
            <a:prstGeom prst="bentConnector3">
              <a:avLst>
                <a:gd name="adj1" fmla="val 50000"/>
              </a:avLst>
            </a:prstGeom>
            <a:noFill/>
            <a:ln w="3175" cap="flat" cmpd="sng" algn="ctr">
              <a:solidFill>
                <a:srgbClr val="404040"/>
              </a:solidFill>
              <a:prstDash val="solid"/>
              <a:headEnd type="none"/>
              <a:tailEnd type="none"/>
            </a:ln>
            <a:effectLst/>
          </p:spPr>
        </p:cxnSp>
        <p:cxnSp>
          <p:nvCxnSpPr>
            <p:cNvPr id="238" name="Elbow Connector 198">
              <a:extLst>
                <a:ext uri="{FF2B5EF4-FFF2-40B4-BE49-F238E27FC236}">
                  <a16:creationId xmlns:a16="http://schemas.microsoft.com/office/drawing/2014/main" id="{CD89A73B-7D28-481C-AA7C-B72494C07108}"/>
                </a:ext>
              </a:extLst>
            </p:cNvPr>
            <p:cNvCxnSpPr>
              <a:cxnSpLocks/>
              <a:stCxn id="230" idx="3"/>
            </p:cNvCxnSpPr>
            <p:nvPr/>
          </p:nvCxnSpPr>
          <p:spPr>
            <a:xfrm>
              <a:off x="3363547" y="5019949"/>
              <a:ext cx="267815" cy="94434"/>
            </a:xfrm>
            <a:prstGeom prst="bentConnector3">
              <a:avLst>
                <a:gd name="adj1" fmla="val 50000"/>
              </a:avLst>
            </a:prstGeom>
            <a:noFill/>
            <a:ln w="3175" cap="flat" cmpd="sng" algn="ctr">
              <a:solidFill>
                <a:srgbClr val="404040"/>
              </a:solidFill>
              <a:prstDash val="solid"/>
              <a:headEnd type="none"/>
              <a:tailEnd type="none"/>
            </a:ln>
            <a:effectLst/>
          </p:spPr>
        </p:cxnSp>
        <p:cxnSp>
          <p:nvCxnSpPr>
            <p:cNvPr id="239" name="Elbow Connector 261">
              <a:extLst>
                <a:ext uri="{FF2B5EF4-FFF2-40B4-BE49-F238E27FC236}">
                  <a16:creationId xmlns:a16="http://schemas.microsoft.com/office/drawing/2014/main" id="{F1098008-B3F6-468B-8025-BC16F5611892}"/>
                </a:ext>
              </a:extLst>
            </p:cNvPr>
            <p:cNvCxnSpPr>
              <a:cxnSpLocks/>
              <a:stCxn id="232" idx="3"/>
            </p:cNvCxnSpPr>
            <p:nvPr/>
          </p:nvCxnSpPr>
          <p:spPr>
            <a:xfrm flipV="1">
              <a:off x="3366364" y="5114382"/>
              <a:ext cx="265002" cy="20366"/>
            </a:xfrm>
            <a:prstGeom prst="bentConnector3">
              <a:avLst>
                <a:gd name="adj1" fmla="val 50000"/>
              </a:avLst>
            </a:prstGeom>
            <a:noFill/>
            <a:ln w="3175" cap="flat" cmpd="sng" algn="ctr">
              <a:solidFill>
                <a:srgbClr val="404040"/>
              </a:solidFill>
              <a:prstDash val="solid"/>
              <a:headEnd type="none"/>
              <a:tailEnd type="none"/>
            </a:ln>
            <a:effectLst/>
          </p:spPr>
        </p:cxnSp>
        <p:cxnSp>
          <p:nvCxnSpPr>
            <p:cNvPr id="240" name="Elbow Connector 262">
              <a:extLst>
                <a:ext uri="{FF2B5EF4-FFF2-40B4-BE49-F238E27FC236}">
                  <a16:creationId xmlns:a16="http://schemas.microsoft.com/office/drawing/2014/main" id="{BB966939-A01B-4AF7-BCDA-C264E1FC5B69}"/>
                </a:ext>
              </a:extLst>
            </p:cNvPr>
            <p:cNvCxnSpPr>
              <a:cxnSpLocks/>
              <a:stCxn id="233" idx="3"/>
            </p:cNvCxnSpPr>
            <p:nvPr/>
          </p:nvCxnSpPr>
          <p:spPr>
            <a:xfrm flipV="1">
              <a:off x="3366366" y="5114382"/>
              <a:ext cx="265003" cy="77488"/>
            </a:xfrm>
            <a:prstGeom prst="bentConnector3">
              <a:avLst>
                <a:gd name="adj1" fmla="val 50000"/>
              </a:avLst>
            </a:prstGeom>
            <a:noFill/>
            <a:ln w="3175" cap="flat" cmpd="sng" algn="ctr">
              <a:solidFill>
                <a:srgbClr val="404040"/>
              </a:solidFill>
              <a:prstDash val="solid"/>
              <a:headEnd type="none"/>
              <a:tailEnd type="none"/>
            </a:ln>
            <a:effectLst/>
          </p:spPr>
        </p:cxnSp>
        <p:cxnSp>
          <p:nvCxnSpPr>
            <p:cNvPr id="241" name="Elbow Connector 263">
              <a:extLst>
                <a:ext uri="{FF2B5EF4-FFF2-40B4-BE49-F238E27FC236}">
                  <a16:creationId xmlns:a16="http://schemas.microsoft.com/office/drawing/2014/main" id="{44842743-37EB-4092-8018-5B3379EEB880}"/>
                </a:ext>
              </a:extLst>
            </p:cNvPr>
            <p:cNvCxnSpPr>
              <a:cxnSpLocks/>
              <a:stCxn id="234" idx="3"/>
            </p:cNvCxnSpPr>
            <p:nvPr/>
          </p:nvCxnSpPr>
          <p:spPr>
            <a:xfrm flipV="1">
              <a:off x="3366368" y="5114382"/>
              <a:ext cx="265003" cy="135167"/>
            </a:xfrm>
            <a:prstGeom prst="bentConnector3">
              <a:avLst>
                <a:gd name="adj1" fmla="val 50000"/>
              </a:avLst>
            </a:prstGeom>
            <a:noFill/>
            <a:ln w="3175" cap="flat" cmpd="sng" algn="ctr">
              <a:solidFill>
                <a:srgbClr val="404040"/>
              </a:solidFill>
              <a:prstDash val="solid"/>
              <a:headEnd type="none"/>
              <a:tailEnd type="none"/>
            </a:ln>
            <a:effectLst/>
          </p:spPr>
        </p:cxnSp>
        <p:cxnSp>
          <p:nvCxnSpPr>
            <p:cNvPr id="242" name="Elbow Connector 264">
              <a:extLst>
                <a:ext uri="{FF2B5EF4-FFF2-40B4-BE49-F238E27FC236}">
                  <a16:creationId xmlns:a16="http://schemas.microsoft.com/office/drawing/2014/main" id="{5E10DF18-3291-4016-BF15-FF95AF2465B3}"/>
                </a:ext>
              </a:extLst>
            </p:cNvPr>
            <p:cNvCxnSpPr>
              <a:cxnSpLocks/>
              <a:stCxn id="235" idx="3"/>
            </p:cNvCxnSpPr>
            <p:nvPr/>
          </p:nvCxnSpPr>
          <p:spPr>
            <a:xfrm flipV="1">
              <a:off x="3366367" y="5114381"/>
              <a:ext cx="265003" cy="192845"/>
            </a:xfrm>
            <a:prstGeom prst="bentConnector3">
              <a:avLst>
                <a:gd name="adj1" fmla="val 50000"/>
              </a:avLst>
            </a:prstGeom>
            <a:noFill/>
            <a:ln w="3175" cap="flat" cmpd="sng" algn="ctr">
              <a:solidFill>
                <a:srgbClr val="404040"/>
              </a:solidFill>
              <a:prstDash val="solid"/>
              <a:headEnd type="none"/>
              <a:tailEnd type="none"/>
            </a:ln>
            <a:effectLst/>
          </p:spPr>
        </p:cxnSp>
      </p:grpSp>
      <p:sp>
        <p:nvSpPr>
          <p:cNvPr id="243" name="Rectangle 19">
            <a:extLst>
              <a:ext uri="{FF2B5EF4-FFF2-40B4-BE49-F238E27FC236}">
                <a16:creationId xmlns:a16="http://schemas.microsoft.com/office/drawing/2014/main" id="{D06D51B8-41A8-447C-BFBB-41788DA03271}"/>
              </a:ext>
            </a:extLst>
          </p:cNvPr>
          <p:cNvSpPr/>
          <p:nvPr/>
        </p:nvSpPr>
        <p:spPr bwMode="auto">
          <a:xfrm rot="16200000">
            <a:off x="6585436" y="2385300"/>
            <a:ext cx="360000" cy="4880728"/>
          </a:xfrm>
          <a:prstGeom prst="rect">
            <a:avLst/>
          </a:prstGeom>
          <a:solidFill>
            <a:srgbClr val="FFFFFF">
              <a:alpha val="79000"/>
            </a:srgb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marL="0" marR="0" lvl="0" indent="0" defTabSz="913572" eaLnBrk="1" fontAlgn="base" latinLnBrk="0" hangingPunct="1">
              <a:lnSpc>
                <a:spcPct val="90000"/>
              </a:lnSpc>
              <a:spcBef>
                <a:spcPct val="0"/>
              </a:spcBef>
              <a:spcAft>
                <a:spcPts val="600"/>
              </a:spcAft>
              <a:buClrTx/>
              <a:buSzTx/>
              <a:buFontTx/>
              <a:buNone/>
              <a:tabLst/>
              <a:defRPr/>
            </a:pPr>
            <a:endParaRPr kumimoji="0" lang="en-US" sz="1099"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p:txBody>
      </p:sp>
      <p:sp>
        <p:nvSpPr>
          <p:cNvPr id="244" name="Rectangle 18">
            <a:extLst>
              <a:ext uri="{FF2B5EF4-FFF2-40B4-BE49-F238E27FC236}">
                <a16:creationId xmlns:a16="http://schemas.microsoft.com/office/drawing/2014/main" id="{CD671F10-F070-46D0-81C6-99D23F90D936}"/>
              </a:ext>
            </a:extLst>
          </p:cNvPr>
          <p:cNvSpPr/>
          <p:nvPr/>
        </p:nvSpPr>
        <p:spPr bwMode="auto">
          <a:xfrm rot="16200000">
            <a:off x="6585438" y="2780839"/>
            <a:ext cx="360000" cy="4880731"/>
          </a:xfrm>
          <a:prstGeom prst="rect">
            <a:avLst/>
          </a:prstGeom>
          <a:solidFill>
            <a:srgbClr val="FFFFFF">
              <a:alpha val="79000"/>
            </a:srgb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marL="0" marR="0" lvl="0" indent="0" defTabSz="913572" eaLnBrk="1" fontAlgn="base" latinLnBrk="0" hangingPunct="1">
              <a:lnSpc>
                <a:spcPct val="90000"/>
              </a:lnSpc>
              <a:spcBef>
                <a:spcPct val="0"/>
              </a:spcBef>
              <a:spcAft>
                <a:spcPts val="600"/>
              </a:spcAft>
              <a:buClrTx/>
              <a:buSzTx/>
              <a:buFontTx/>
              <a:buNone/>
              <a:tabLst/>
              <a:defRPr/>
            </a:pPr>
            <a:endParaRPr kumimoji="0" lang="en-US" sz="1099"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p:txBody>
      </p:sp>
      <p:sp>
        <p:nvSpPr>
          <p:cNvPr id="245" name="Freeform 72">
            <a:extLst>
              <a:ext uri="{FF2B5EF4-FFF2-40B4-BE49-F238E27FC236}">
                <a16:creationId xmlns:a16="http://schemas.microsoft.com/office/drawing/2014/main" id="{0BF35FF9-35D7-4877-876D-2AF5FD2F910C}"/>
              </a:ext>
            </a:extLst>
          </p:cNvPr>
          <p:cNvSpPr/>
          <p:nvPr/>
        </p:nvSpPr>
        <p:spPr bwMode="auto">
          <a:xfrm>
            <a:off x="8527284" y="5232597"/>
            <a:ext cx="121146" cy="71731"/>
          </a:xfrm>
          <a:custGeom>
            <a:avLst/>
            <a:gdLst>
              <a:gd name="connsiteX0" fmla="*/ 98131 w 205183"/>
              <a:gd name="connsiteY0" fmla="*/ 0 h 294392"/>
              <a:gd name="connsiteX1" fmla="*/ 0 w 205183"/>
              <a:gd name="connsiteY1" fmla="*/ 165038 h 294392"/>
              <a:gd name="connsiteX2" fmla="*/ 93671 w 205183"/>
              <a:gd name="connsiteY2" fmla="*/ 165038 h 294392"/>
              <a:gd name="connsiteX3" fmla="*/ 17842 w 205183"/>
              <a:gd name="connsiteY3" fmla="*/ 294392 h 294392"/>
              <a:gd name="connsiteX4" fmla="*/ 205183 w 205183"/>
              <a:gd name="connsiteY4" fmla="*/ 120433 h 294392"/>
              <a:gd name="connsiteX5" fmla="*/ 124894 w 205183"/>
              <a:gd name="connsiteY5" fmla="*/ 115972 h 294392"/>
              <a:gd name="connsiteX6" fmla="*/ 196262 w 205183"/>
              <a:gd name="connsiteY6" fmla="*/ 13381 h 294392"/>
              <a:gd name="connsiteX7" fmla="*/ 98131 w 205183"/>
              <a:gd name="connsiteY7" fmla="*/ 0 h 294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5183" h="294392">
                <a:moveTo>
                  <a:pt x="98131" y="0"/>
                </a:moveTo>
                <a:lnTo>
                  <a:pt x="0" y="165038"/>
                </a:lnTo>
                <a:lnTo>
                  <a:pt x="93671" y="165038"/>
                </a:lnTo>
                <a:lnTo>
                  <a:pt x="17842" y="294392"/>
                </a:lnTo>
                <a:lnTo>
                  <a:pt x="205183" y="120433"/>
                </a:lnTo>
                <a:lnTo>
                  <a:pt x="124894" y="115972"/>
                </a:lnTo>
                <a:lnTo>
                  <a:pt x="196262" y="13381"/>
                </a:lnTo>
                <a:lnTo>
                  <a:pt x="98131" y="0"/>
                </a:lnTo>
                <a:close/>
              </a:path>
            </a:pathLst>
          </a:custGeom>
          <a:solidFill>
            <a:srgbClr val="FFFFFF"/>
          </a:solidFill>
          <a:ln w="9525" cap="flat" cmpd="sng" algn="ctr">
            <a:noFill/>
            <a:prstDash val="solid"/>
            <a:headEnd type="none" w="med" len="med"/>
            <a:tailEnd type="none" w="med" len="med"/>
          </a:ln>
          <a:effectLst/>
        </p:spPr>
        <p:txBody>
          <a:bodyPr lIns="91427" tIns="91427" rIns="34289" bIns="34289" rtlCol="0" anchor="b" anchorCtr="0"/>
          <a:lstStyle/>
          <a:p>
            <a:pPr marL="0" marR="0" lvl="0" indent="0" algn="ctr" defTabSz="932227"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6" name="Freeform 85">
            <a:extLst>
              <a:ext uri="{FF2B5EF4-FFF2-40B4-BE49-F238E27FC236}">
                <a16:creationId xmlns:a16="http://schemas.microsoft.com/office/drawing/2014/main" id="{F23814D1-A9CC-45C2-BAC2-90C291CE65C6}"/>
              </a:ext>
            </a:extLst>
          </p:cNvPr>
          <p:cNvSpPr/>
          <p:nvPr/>
        </p:nvSpPr>
        <p:spPr bwMode="auto">
          <a:xfrm>
            <a:off x="7866170" y="5213688"/>
            <a:ext cx="482377" cy="249283"/>
          </a:xfrm>
          <a:custGeom>
            <a:avLst/>
            <a:gdLst>
              <a:gd name="connsiteX0" fmla="*/ 0 w 562569"/>
              <a:gd name="connsiteY0" fmla="*/ 0 h 704480"/>
              <a:gd name="connsiteX1" fmla="*/ 0 w 562569"/>
              <a:gd name="connsiteY1" fmla="*/ 0 h 704480"/>
              <a:gd name="connsiteX2" fmla="*/ 506186 w 562569"/>
              <a:gd name="connsiteY2" fmla="*/ 568234 h 704480"/>
              <a:gd name="connsiteX3" fmla="*/ 522514 w 562569"/>
              <a:gd name="connsiteY3" fmla="*/ 620486 h 704480"/>
              <a:gd name="connsiteX4" fmla="*/ 535577 w 562569"/>
              <a:gd name="connsiteY4" fmla="*/ 649877 h 704480"/>
              <a:gd name="connsiteX5" fmla="*/ 538843 w 562569"/>
              <a:gd name="connsiteY5" fmla="*/ 666206 h 704480"/>
              <a:gd name="connsiteX6" fmla="*/ 551906 w 562569"/>
              <a:gd name="connsiteY6" fmla="*/ 679269 h 704480"/>
              <a:gd name="connsiteX7" fmla="*/ 551906 w 562569"/>
              <a:gd name="connsiteY7" fmla="*/ 672737 h 704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2569" h="704480">
                <a:moveTo>
                  <a:pt x="0" y="0"/>
                </a:moveTo>
                <a:lnTo>
                  <a:pt x="0" y="0"/>
                </a:lnTo>
                <a:cubicBezTo>
                  <a:pt x="168729" y="189411"/>
                  <a:pt x="340331" y="376301"/>
                  <a:pt x="506186" y="568234"/>
                </a:cubicBezTo>
                <a:cubicBezTo>
                  <a:pt x="525364" y="590428"/>
                  <a:pt x="515255" y="598709"/>
                  <a:pt x="522514" y="620486"/>
                </a:cubicBezTo>
                <a:cubicBezTo>
                  <a:pt x="533359" y="653020"/>
                  <a:pt x="530233" y="628504"/>
                  <a:pt x="535577" y="649877"/>
                </a:cubicBezTo>
                <a:cubicBezTo>
                  <a:pt x="536923" y="655262"/>
                  <a:pt x="536089" y="661387"/>
                  <a:pt x="538843" y="666206"/>
                </a:cubicBezTo>
                <a:cubicBezTo>
                  <a:pt x="601893" y="776543"/>
                  <a:pt x="515111" y="605679"/>
                  <a:pt x="551906" y="679269"/>
                </a:cubicBezTo>
                <a:lnTo>
                  <a:pt x="551906" y="672737"/>
                </a:lnTo>
              </a:path>
            </a:pathLst>
          </a:custGeom>
          <a:noFill/>
          <a:ln w="9525" cap="flat" cmpd="sng" algn="ctr">
            <a:noFill/>
            <a:prstDash val="solid"/>
            <a:headEnd type="none" w="med" len="med"/>
            <a:tailEnd type="none" w="med" len="med"/>
          </a:ln>
          <a:effectLst/>
        </p:spPr>
        <p:txBody>
          <a:bodyPr rtlCol="0" anchor="ctr"/>
          <a:lstStyle/>
          <a:p>
            <a:pPr marL="0" marR="0" lvl="0" indent="0" algn="ctr"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247" name="Rectangle 21">
            <a:extLst>
              <a:ext uri="{FF2B5EF4-FFF2-40B4-BE49-F238E27FC236}">
                <a16:creationId xmlns:a16="http://schemas.microsoft.com/office/drawing/2014/main" id="{A28E7E00-FE14-4AC0-A233-5325D646637C}"/>
              </a:ext>
            </a:extLst>
          </p:cNvPr>
          <p:cNvSpPr/>
          <p:nvPr/>
        </p:nvSpPr>
        <p:spPr bwMode="auto">
          <a:xfrm>
            <a:off x="9886556" y="4589024"/>
            <a:ext cx="1874033" cy="1305229"/>
          </a:xfrm>
          <a:prstGeom prst="rect">
            <a:avLst/>
          </a:prstGeom>
          <a:solidFill>
            <a:srgbClr val="FFFFFF">
              <a:alpha val="79000"/>
            </a:srgb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defTabSz="913572" eaLnBrk="1" fontAlgn="base" latinLnBrk="0" hangingPunct="1">
              <a:lnSpc>
                <a:spcPct val="150000"/>
              </a:lnSpc>
              <a:spcBef>
                <a:spcPct val="0"/>
              </a:spcBef>
              <a:spcAft>
                <a:spcPts val="600"/>
              </a:spcAft>
              <a:buClrTx/>
              <a:buSzTx/>
              <a:buFontTx/>
              <a:buNone/>
              <a:tabLst/>
              <a:defRPr/>
            </a:pPr>
            <a:endParaRPr kumimoji="0" lang="en-US" sz="1099"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defTabSz="913572" eaLnBrk="1" fontAlgn="base" latinLnBrk="0" hangingPunct="1">
              <a:lnSpc>
                <a:spcPct val="150000"/>
              </a:lnSpc>
              <a:spcBef>
                <a:spcPct val="0"/>
              </a:spcBef>
              <a:spcAft>
                <a:spcPts val="600"/>
              </a:spcAft>
              <a:buClrTx/>
              <a:buSzTx/>
              <a:buFontTx/>
              <a:buNone/>
              <a:tabLst/>
              <a:defRPr/>
            </a:pPr>
            <a:endParaRPr kumimoji="0" lang="en-US" sz="1099"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a:p>
            <a:pPr marL="0" marR="0" lvl="0" indent="0" defTabSz="913572" eaLnBrk="1" fontAlgn="base" latinLnBrk="0" hangingPunct="1">
              <a:lnSpc>
                <a:spcPct val="150000"/>
              </a:lnSpc>
              <a:spcBef>
                <a:spcPct val="0"/>
              </a:spcBef>
              <a:spcAft>
                <a:spcPts val="600"/>
              </a:spcAft>
              <a:buClrTx/>
              <a:buSzTx/>
              <a:buFontTx/>
              <a:buNone/>
              <a:tabLst/>
              <a:defRPr/>
            </a:pPr>
            <a:endParaRPr kumimoji="0" lang="en-US" sz="1099"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p:txBody>
      </p:sp>
      <p:sp>
        <p:nvSpPr>
          <p:cNvPr id="248" name="Rectangle 20">
            <a:extLst>
              <a:ext uri="{FF2B5EF4-FFF2-40B4-BE49-F238E27FC236}">
                <a16:creationId xmlns:a16="http://schemas.microsoft.com/office/drawing/2014/main" id="{DE7D527C-E6B2-4166-B6D4-10514BCCBC1D}"/>
              </a:ext>
            </a:extLst>
          </p:cNvPr>
          <p:cNvSpPr/>
          <p:nvPr/>
        </p:nvSpPr>
        <p:spPr bwMode="auto">
          <a:xfrm rot="16200000">
            <a:off x="6585436" y="3205397"/>
            <a:ext cx="360000" cy="4880728"/>
          </a:xfrm>
          <a:prstGeom prst="rect">
            <a:avLst/>
          </a:prstGeom>
          <a:solidFill>
            <a:srgbClr val="FFFFFF">
              <a:alpha val="79000"/>
            </a:srgb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vert" wrap="square" lIns="91427" tIns="91427" rIns="0" bIns="91401" numCol="1" spcCol="0" rtlCol="0" fromWordArt="0" anchor="b" anchorCtr="0" forceAA="0" compatLnSpc="1">
            <a:prstTxWarp prst="textNoShape">
              <a:avLst/>
            </a:prstTxWarp>
            <a:noAutofit/>
          </a:bodyPr>
          <a:lstStyle/>
          <a:p>
            <a:pPr marL="0" marR="0" lvl="0" indent="0" defTabSz="913572" eaLnBrk="1" fontAlgn="base" latinLnBrk="0" hangingPunct="1">
              <a:lnSpc>
                <a:spcPct val="90000"/>
              </a:lnSpc>
              <a:spcBef>
                <a:spcPct val="0"/>
              </a:spcBef>
              <a:spcAft>
                <a:spcPts val="600"/>
              </a:spcAft>
              <a:buClrTx/>
              <a:buSzTx/>
              <a:buFontTx/>
              <a:buNone/>
              <a:tabLst/>
              <a:defRPr/>
            </a:pPr>
            <a:endParaRPr kumimoji="0" lang="en-US" sz="1099"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p:txBody>
      </p:sp>
      <p:sp>
        <p:nvSpPr>
          <p:cNvPr id="249" name="Rectangle 17">
            <a:extLst>
              <a:ext uri="{FF2B5EF4-FFF2-40B4-BE49-F238E27FC236}">
                <a16:creationId xmlns:a16="http://schemas.microsoft.com/office/drawing/2014/main" id="{F76FD294-5EED-40A5-AB0E-F3B6E770E62B}"/>
              </a:ext>
            </a:extLst>
          </p:cNvPr>
          <p:cNvSpPr/>
          <p:nvPr/>
        </p:nvSpPr>
        <p:spPr bwMode="auto">
          <a:xfrm>
            <a:off x="2888545" y="4589024"/>
            <a:ext cx="986643" cy="1305229"/>
          </a:xfrm>
          <a:prstGeom prst="rect">
            <a:avLst/>
          </a:prstGeom>
          <a:solidFill>
            <a:srgbClr val="FFFFFF">
              <a:alpha val="79000"/>
            </a:srgbClr>
          </a:solidFill>
          <a:ln w="19050" cap="flat" cmpd="sng" algn="ctr">
            <a:gradFill>
              <a:gsLst>
                <a:gs pos="50000">
                  <a:srgbClr val="5EB6DA"/>
                </a:gs>
                <a:gs pos="50000">
                  <a:srgbClr val="3999C6"/>
                </a:gs>
              </a:gsLst>
              <a:lin ang="5400000" scaled="1"/>
            </a:gradFill>
            <a:prstDash val="solid"/>
            <a:headEnd type="none" w="med" len="med"/>
            <a:tailEnd type="none" w="med" len="med"/>
          </a:ln>
          <a:effectLst/>
        </p:spPr>
        <p:txBody>
          <a:bodyPr rot="0" spcFirstLastPara="0" vertOverflow="overflow" horzOverflow="overflow" vert="horz" wrap="square" lIns="91427" tIns="91427" rIns="0" bIns="91401" numCol="1" spcCol="0" rtlCol="0" fromWordArt="0" anchor="b" anchorCtr="0" forceAA="0" compatLnSpc="1">
            <a:prstTxWarp prst="textNoShape">
              <a:avLst/>
            </a:prstTxWarp>
            <a:noAutofit/>
          </a:bodyPr>
          <a:lstStyle/>
          <a:p>
            <a:pPr marL="0" marR="0" lvl="0" indent="0" defTabSz="913572" eaLnBrk="1" fontAlgn="base" latinLnBrk="0" hangingPunct="1">
              <a:lnSpc>
                <a:spcPct val="90000"/>
              </a:lnSpc>
              <a:spcBef>
                <a:spcPct val="0"/>
              </a:spcBef>
              <a:spcAft>
                <a:spcPts val="0"/>
              </a:spcAft>
              <a:buClrTx/>
              <a:buSzTx/>
              <a:buFontTx/>
              <a:buNone/>
              <a:tabLst/>
              <a:defRPr/>
            </a:pPr>
            <a:r>
              <a:rPr lang="zh-CN" altLang="en-US" sz="1099" kern="0" dirty="0">
                <a:solidFill>
                  <a:srgbClr val="404040">
                    <a:lumMod val="50000"/>
                  </a:srgbClr>
                </a:solidFill>
                <a:latin typeface="Segoe UI Semibold" panose="020B0702040204020203" pitchFamily="34" charset="0"/>
                <a:ea typeface="Segoe UI" pitchFamily="34" charset="0"/>
                <a:cs typeface="Segoe UI" pitchFamily="34" charset="0"/>
              </a:rPr>
              <a:t>   </a:t>
            </a:r>
            <a:endParaRPr kumimoji="0" lang="en-US" sz="1099" b="0" i="0" u="none" strike="noStrike" kern="0" cap="none" spc="0" normalizeH="0" baseline="0" noProof="0" dirty="0">
              <a:ln>
                <a:noFill/>
              </a:ln>
              <a:solidFill>
                <a:srgbClr val="404040">
                  <a:lumMod val="50000"/>
                </a:srgbClr>
              </a:solidFill>
              <a:effectLst/>
              <a:uLnTx/>
              <a:uFillTx/>
              <a:latin typeface="Segoe UI Semibold" panose="020B0702040204020203" pitchFamily="34" charset="0"/>
              <a:ea typeface="Segoe UI" pitchFamily="34" charset="0"/>
              <a:cs typeface="Segoe UI" pitchFamily="34" charset="0"/>
            </a:endParaRPr>
          </a:p>
        </p:txBody>
      </p:sp>
      <p:grpSp>
        <p:nvGrpSpPr>
          <p:cNvPr id="250" name="Group 157">
            <a:extLst>
              <a:ext uri="{FF2B5EF4-FFF2-40B4-BE49-F238E27FC236}">
                <a16:creationId xmlns:a16="http://schemas.microsoft.com/office/drawing/2014/main" id="{3ECEAA18-DFEB-4A4A-9284-80B2F68D7CBF}"/>
              </a:ext>
            </a:extLst>
          </p:cNvPr>
          <p:cNvGrpSpPr/>
          <p:nvPr/>
        </p:nvGrpSpPr>
        <p:grpSpPr>
          <a:xfrm>
            <a:off x="3004387" y="5533093"/>
            <a:ext cx="710456" cy="304398"/>
            <a:chOff x="3876324" y="5674180"/>
            <a:chExt cx="981580" cy="1503221"/>
          </a:xfrm>
        </p:grpSpPr>
        <p:grpSp>
          <p:nvGrpSpPr>
            <p:cNvPr id="251" name="Group 22">
              <a:extLst>
                <a:ext uri="{FF2B5EF4-FFF2-40B4-BE49-F238E27FC236}">
                  <a16:creationId xmlns:a16="http://schemas.microsoft.com/office/drawing/2014/main" id="{8676E809-6F61-4B15-80CB-6A20F4F80522}"/>
                </a:ext>
              </a:extLst>
            </p:cNvPr>
            <p:cNvGrpSpPr/>
            <p:nvPr/>
          </p:nvGrpSpPr>
          <p:grpSpPr>
            <a:xfrm>
              <a:off x="4075337" y="5916435"/>
              <a:ext cx="640701" cy="978965"/>
              <a:chOff x="3978978" y="7270784"/>
              <a:chExt cx="745467" cy="1374673"/>
            </a:xfrm>
          </p:grpSpPr>
          <p:sp>
            <p:nvSpPr>
              <p:cNvPr id="254" name="Rectangle 191">
                <a:extLst>
                  <a:ext uri="{FF2B5EF4-FFF2-40B4-BE49-F238E27FC236}">
                    <a16:creationId xmlns:a16="http://schemas.microsoft.com/office/drawing/2014/main" id="{10ADB32B-58B2-41F6-8A5F-746558A947B6}"/>
                  </a:ext>
                </a:extLst>
              </p:cNvPr>
              <p:cNvSpPr/>
              <p:nvPr>
                <p:custDataLst>
                  <p:tags r:id="rId1"/>
                </p:custDataLst>
              </p:nvPr>
            </p:nvSpPr>
            <p:spPr bwMode="auto">
              <a:xfrm>
                <a:off x="3978978" y="7270784"/>
                <a:ext cx="182880" cy="365758"/>
              </a:xfrm>
              <a:prstGeom prst="rect">
                <a:avLst/>
              </a:prstGeom>
              <a:solidFill>
                <a:srgbClr val="BAD80A"/>
              </a:solidFill>
              <a:ln w="9525" cap="flat" cmpd="sng" algn="ctr">
                <a:noFill/>
                <a:prstDash val="solid"/>
                <a:headEnd type="none" w="med" len="med"/>
                <a:tailEnd type="none" w="med" len="med"/>
              </a:ln>
              <a:effectLst/>
            </p:spPr>
            <p:txBody>
              <a:bodyPr lIns="68570" tIns="45713" rIns="68570" bIns="45713" rtlCol="0" anchor="b" anchorCtr="0"/>
              <a:lstStyle/>
              <a:p>
                <a:pPr marL="0" marR="0" lvl="0" indent="0" defTabSz="932227" eaLnBrk="1" fontAlgn="auto" latinLnBrk="0" hangingPunct="1">
                  <a:lnSpc>
                    <a:spcPct val="100000"/>
                  </a:lnSpc>
                  <a:spcBef>
                    <a:spcPts val="0"/>
                  </a:spcBef>
                  <a:spcAft>
                    <a:spcPts val="0"/>
                  </a:spcAft>
                  <a:buClrTx/>
                  <a:buSzTx/>
                  <a:buFontTx/>
                  <a:buNone/>
                  <a:tabLst/>
                  <a:defRPr/>
                </a:pPr>
                <a:endParaRPr kumimoji="0" lang="en-US" sz="1499"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255" name="Rectangle 192">
                <a:extLst>
                  <a:ext uri="{FF2B5EF4-FFF2-40B4-BE49-F238E27FC236}">
                    <a16:creationId xmlns:a16="http://schemas.microsoft.com/office/drawing/2014/main" id="{D1AECDE0-9079-4CAC-BAEF-67BF7A7A4A81}"/>
                  </a:ext>
                </a:extLst>
              </p:cNvPr>
              <p:cNvSpPr/>
              <p:nvPr>
                <p:custDataLst>
                  <p:tags r:id="rId2"/>
                </p:custDataLst>
              </p:nvPr>
            </p:nvSpPr>
            <p:spPr bwMode="auto">
              <a:xfrm>
                <a:off x="4269686" y="7524802"/>
                <a:ext cx="182880" cy="365758"/>
              </a:xfrm>
              <a:prstGeom prst="rect">
                <a:avLst/>
              </a:prstGeom>
              <a:solidFill>
                <a:srgbClr val="BAD80A"/>
              </a:solidFill>
              <a:ln w="9525" cap="flat" cmpd="sng" algn="ctr">
                <a:noFill/>
                <a:prstDash val="solid"/>
                <a:headEnd type="none" w="med" len="med"/>
                <a:tailEnd type="none" w="med" len="med"/>
              </a:ln>
              <a:effectLst/>
            </p:spPr>
            <p:txBody>
              <a:bodyPr lIns="68570" tIns="45713" rIns="68570" bIns="45713" rtlCol="0" anchor="b" anchorCtr="0"/>
              <a:lstStyle/>
              <a:p>
                <a:pPr marL="0" marR="0" lvl="0" indent="0" defTabSz="932227" eaLnBrk="1" fontAlgn="auto" latinLnBrk="0" hangingPunct="1">
                  <a:lnSpc>
                    <a:spcPct val="100000"/>
                  </a:lnSpc>
                  <a:spcBef>
                    <a:spcPts val="0"/>
                  </a:spcBef>
                  <a:spcAft>
                    <a:spcPts val="0"/>
                  </a:spcAft>
                  <a:buClrTx/>
                  <a:buSzTx/>
                  <a:buFontTx/>
                  <a:buNone/>
                  <a:tabLst/>
                  <a:defRPr/>
                </a:pPr>
                <a:endParaRPr kumimoji="0" lang="en-US" sz="1499"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256" name="Rectangle 193">
                <a:extLst>
                  <a:ext uri="{FF2B5EF4-FFF2-40B4-BE49-F238E27FC236}">
                    <a16:creationId xmlns:a16="http://schemas.microsoft.com/office/drawing/2014/main" id="{0D8A28A1-5E33-4969-9095-5AFC318478C4}"/>
                  </a:ext>
                </a:extLst>
              </p:cNvPr>
              <p:cNvSpPr/>
              <p:nvPr>
                <p:custDataLst>
                  <p:tags r:id="rId3"/>
                </p:custDataLst>
              </p:nvPr>
            </p:nvSpPr>
            <p:spPr bwMode="auto">
              <a:xfrm>
                <a:off x="3978978" y="7775238"/>
                <a:ext cx="182880" cy="365758"/>
              </a:xfrm>
              <a:prstGeom prst="rect">
                <a:avLst/>
              </a:prstGeom>
              <a:solidFill>
                <a:srgbClr val="BAD80A"/>
              </a:solidFill>
              <a:ln w="9525" cap="flat" cmpd="sng" algn="ctr">
                <a:noFill/>
                <a:prstDash val="solid"/>
                <a:headEnd type="none" w="med" len="med"/>
                <a:tailEnd type="none" w="med" len="med"/>
              </a:ln>
              <a:effectLst/>
            </p:spPr>
            <p:txBody>
              <a:bodyPr lIns="68570" tIns="45713" rIns="68570" bIns="45713" rtlCol="0" anchor="b" anchorCtr="0"/>
              <a:lstStyle/>
              <a:p>
                <a:pPr marL="0" marR="0" lvl="0" indent="0" defTabSz="932227" eaLnBrk="1" fontAlgn="auto" latinLnBrk="0" hangingPunct="1">
                  <a:lnSpc>
                    <a:spcPct val="100000"/>
                  </a:lnSpc>
                  <a:spcBef>
                    <a:spcPts val="0"/>
                  </a:spcBef>
                  <a:spcAft>
                    <a:spcPts val="0"/>
                  </a:spcAft>
                  <a:buClrTx/>
                  <a:buSzTx/>
                  <a:buFontTx/>
                  <a:buNone/>
                  <a:tabLst/>
                  <a:defRPr/>
                </a:pPr>
                <a:endParaRPr kumimoji="0" lang="en-US" sz="1499"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257" name="Rectangle 194">
                <a:extLst>
                  <a:ext uri="{FF2B5EF4-FFF2-40B4-BE49-F238E27FC236}">
                    <a16:creationId xmlns:a16="http://schemas.microsoft.com/office/drawing/2014/main" id="{8905B4C0-21F3-4555-A4CA-D185BA5268D9}"/>
                  </a:ext>
                </a:extLst>
              </p:cNvPr>
              <p:cNvSpPr/>
              <p:nvPr>
                <p:custDataLst>
                  <p:tags r:id="rId4"/>
                </p:custDataLst>
              </p:nvPr>
            </p:nvSpPr>
            <p:spPr bwMode="auto">
              <a:xfrm>
                <a:off x="4269686" y="8061919"/>
                <a:ext cx="182880" cy="365758"/>
              </a:xfrm>
              <a:prstGeom prst="rect">
                <a:avLst/>
              </a:prstGeom>
              <a:solidFill>
                <a:srgbClr val="BAD80A"/>
              </a:solidFill>
              <a:ln w="9525" cap="flat" cmpd="sng" algn="ctr">
                <a:noFill/>
                <a:prstDash val="solid"/>
                <a:headEnd type="none" w="med" len="med"/>
                <a:tailEnd type="none" w="med" len="med"/>
              </a:ln>
              <a:effectLst/>
            </p:spPr>
            <p:txBody>
              <a:bodyPr lIns="68570" tIns="45713" rIns="68570" bIns="45713" rtlCol="0" anchor="b" anchorCtr="0"/>
              <a:lstStyle/>
              <a:p>
                <a:pPr marL="0" marR="0" lvl="0" indent="0" defTabSz="932227" eaLnBrk="1" fontAlgn="auto" latinLnBrk="0" hangingPunct="1">
                  <a:lnSpc>
                    <a:spcPct val="100000"/>
                  </a:lnSpc>
                  <a:spcBef>
                    <a:spcPts val="0"/>
                  </a:spcBef>
                  <a:spcAft>
                    <a:spcPts val="0"/>
                  </a:spcAft>
                  <a:buClrTx/>
                  <a:buSzTx/>
                  <a:buFontTx/>
                  <a:buNone/>
                  <a:tabLst/>
                  <a:defRPr/>
                </a:pPr>
                <a:endParaRPr kumimoji="0" lang="en-US" sz="1499"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258" name="Rectangle 195">
                <a:extLst>
                  <a:ext uri="{FF2B5EF4-FFF2-40B4-BE49-F238E27FC236}">
                    <a16:creationId xmlns:a16="http://schemas.microsoft.com/office/drawing/2014/main" id="{8A39E7A4-C05C-459B-9632-9EBBDC1C3677}"/>
                  </a:ext>
                </a:extLst>
              </p:cNvPr>
              <p:cNvSpPr/>
              <p:nvPr>
                <p:custDataLst>
                  <p:tags r:id="rId5"/>
                </p:custDataLst>
              </p:nvPr>
            </p:nvSpPr>
            <p:spPr bwMode="auto">
              <a:xfrm>
                <a:off x="3978978" y="8279699"/>
                <a:ext cx="182880" cy="365758"/>
              </a:xfrm>
              <a:prstGeom prst="rect">
                <a:avLst/>
              </a:prstGeom>
              <a:solidFill>
                <a:srgbClr val="BAD80A"/>
              </a:solidFill>
              <a:ln w="9525" cap="flat" cmpd="sng" algn="ctr">
                <a:noFill/>
                <a:prstDash val="solid"/>
                <a:headEnd type="none" w="med" len="med"/>
                <a:tailEnd type="none" w="med" len="med"/>
              </a:ln>
              <a:effectLst/>
            </p:spPr>
            <p:txBody>
              <a:bodyPr lIns="68570" tIns="45713" rIns="68570" bIns="45713" rtlCol="0" anchor="b" anchorCtr="0"/>
              <a:lstStyle/>
              <a:p>
                <a:pPr marL="0" marR="0" lvl="0" indent="0" defTabSz="932227" eaLnBrk="1" fontAlgn="auto" latinLnBrk="0" hangingPunct="1">
                  <a:lnSpc>
                    <a:spcPct val="100000"/>
                  </a:lnSpc>
                  <a:spcBef>
                    <a:spcPts val="0"/>
                  </a:spcBef>
                  <a:spcAft>
                    <a:spcPts val="0"/>
                  </a:spcAft>
                  <a:buClrTx/>
                  <a:buSzTx/>
                  <a:buFontTx/>
                  <a:buNone/>
                  <a:tabLst/>
                  <a:defRPr/>
                </a:pPr>
                <a:endParaRPr kumimoji="0" lang="en-US" sz="1499"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sp>
            <p:nvSpPr>
              <p:cNvPr id="259" name="Rectangle 199">
                <a:extLst>
                  <a:ext uri="{FF2B5EF4-FFF2-40B4-BE49-F238E27FC236}">
                    <a16:creationId xmlns:a16="http://schemas.microsoft.com/office/drawing/2014/main" id="{585932A3-48B1-4372-BAE2-0AF99C909C4D}"/>
                  </a:ext>
                </a:extLst>
              </p:cNvPr>
              <p:cNvSpPr/>
              <p:nvPr>
                <p:custDataLst>
                  <p:tags r:id="rId6"/>
                </p:custDataLst>
              </p:nvPr>
            </p:nvSpPr>
            <p:spPr bwMode="auto">
              <a:xfrm>
                <a:off x="4541565" y="7773827"/>
                <a:ext cx="182880" cy="365758"/>
              </a:xfrm>
              <a:prstGeom prst="rect">
                <a:avLst/>
              </a:prstGeom>
              <a:solidFill>
                <a:srgbClr val="BAD80A"/>
              </a:solidFill>
              <a:ln w="9525" cap="flat" cmpd="sng" algn="ctr">
                <a:noFill/>
                <a:prstDash val="solid"/>
                <a:headEnd type="none" w="med" len="med"/>
                <a:tailEnd type="none" w="med" len="med"/>
              </a:ln>
              <a:effectLst/>
            </p:spPr>
            <p:txBody>
              <a:bodyPr lIns="68570" tIns="45713" rIns="68570" bIns="45713" rtlCol="0" anchor="b" anchorCtr="0"/>
              <a:lstStyle/>
              <a:p>
                <a:pPr marL="0" marR="0" lvl="0" indent="0" defTabSz="932227" eaLnBrk="1" fontAlgn="auto" latinLnBrk="0" hangingPunct="1">
                  <a:lnSpc>
                    <a:spcPct val="100000"/>
                  </a:lnSpc>
                  <a:spcBef>
                    <a:spcPts val="0"/>
                  </a:spcBef>
                  <a:spcAft>
                    <a:spcPts val="0"/>
                  </a:spcAft>
                  <a:buClrTx/>
                  <a:buSzTx/>
                  <a:buFontTx/>
                  <a:buNone/>
                  <a:tabLst/>
                  <a:defRPr/>
                </a:pPr>
                <a:endParaRPr kumimoji="0" lang="en-US" sz="1499" b="0" i="0" u="none" strike="noStrike" kern="0" cap="none" spc="0" normalizeH="0" baseline="0" noProof="0" dirty="0">
                  <a:ln>
                    <a:noFill/>
                  </a:ln>
                  <a:gradFill flip="none" rotWithShape="1">
                    <a:gsLst>
                      <a:gs pos="0">
                        <a:srgbClr val="FFFFFF"/>
                      </a:gs>
                      <a:gs pos="100000">
                        <a:srgbClr val="FFFFFF"/>
                      </a:gs>
                    </a:gsLst>
                    <a:lin ang="5400000" scaled="0"/>
                    <a:tileRect/>
                  </a:gradFill>
                  <a:effectLst/>
                  <a:uLnTx/>
                  <a:uFillTx/>
                  <a:latin typeface="Segoe UI"/>
                  <a:ea typeface="Segoe UI" pitchFamily="34" charset="0"/>
                  <a:cs typeface="Segoe UI" pitchFamily="34" charset="0"/>
                </a:endParaRPr>
              </a:p>
            </p:txBody>
          </p:sp>
        </p:grpSp>
        <p:sp>
          <p:nvSpPr>
            <p:cNvPr id="252" name="Freeform 328">
              <a:extLst>
                <a:ext uri="{FF2B5EF4-FFF2-40B4-BE49-F238E27FC236}">
                  <a16:creationId xmlns:a16="http://schemas.microsoft.com/office/drawing/2014/main" id="{A82E9EC6-FB1F-420C-AA69-A05340A8EC21}"/>
                </a:ext>
              </a:extLst>
            </p:cNvPr>
            <p:cNvSpPr/>
            <p:nvPr/>
          </p:nvSpPr>
          <p:spPr bwMode="auto">
            <a:xfrm rot="5400000">
              <a:off x="4201677" y="5351397"/>
              <a:ext cx="333444" cy="979010"/>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27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sp>
          <p:nvSpPr>
            <p:cNvPr id="253" name="Freeform 329">
              <a:extLst>
                <a:ext uri="{FF2B5EF4-FFF2-40B4-BE49-F238E27FC236}">
                  <a16:creationId xmlns:a16="http://schemas.microsoft.com/office/drawing/2014/main" id="{05D88D6A-D4F5-4FCE-9F0A-74F07513E789}"/>
                </a:ext>
              </a:extLst>
            </p:cNvPr>
            <p:cNvSpPr/>
            <p:nvPr/>
          </p:nvSpPr>
          <p:spPr bwMode="auto">
            <a:xfrm rot="16200000" flipV="1">
              <a:off x="4199109" y="6521172"/>
              <a:ext cx="333444" cy="979014"/>
            </a:xfrm>
            <a:custGeom>
              <a:avLst/>
              <a:gdLst>
                <a:gd name="connsiteX0" fmla="*/ 0 w 333445"/>
                <a:gd name="connsiteY0" fmla="*/ 961200 h 979015"/>
                <a:gd name="connsiteX1" fmla="*/ 0 w 333445"/>
                <a:gd name="connsiteY1" fmla="*/ 18342 h 979015"/>
                <a:gd name="connsiteX2" fmla="*/ 3 w 333445"/>
                <a:gd name="connsiteY2" fmla="*/ 18342 h 979015"/>
                <a:gd name="connsiteX3" fmla="*/ 3 w 333445"/>
                <a:gd name="connsiteY3" fmla="*/ 0 h 979015"/>
                <a:gd name="connsiteX4" fmla="*/ 333445 w 333445"/>
                <a:gd name="connsiteY4" fmla="*/ 0 h 979015"/>
                <a:gd name="connsiteX5" fmla="*/ 333445 w 333445"/>
                <a:gd name="connsiteY5" fmla="*/ 133540 h 979015"/>
                <a:gd name="connsiteX6" fmla="*/ 133541 w 333445"/>
                <a:gd name="connsiteY6" fmla="*/ 133540 h 979015"/>
                <a:gd name="connsiteX7" fmla="*/ 133541 w 333445"/>
                <a:gd name="connsiteY7" fmla="*/ 845475 h 979015"/>
                <a:gd name="connsiteX8" fmla="*/ 333444 w 333445"/>
                <a:gd name="connsiteY8" fmla="*/ 845475 h 979015"/>
                <a:gd name="connsiteX9" fmla="*/ 333444 w 333445"/>
                <a:gd name="connsiteY9" fmla="*/ 979015 h 979015"/>
                <a:gd name="connsiteX10" fmla="*/ 1 w 333445"/>
                <a:gd name="connsiteY10" fmla="*/ 979015 h 979015"/>
                <a:gd name="connsiteX11" fmla="*/ 1 w 333445"/>
                <a:gd name="connsiteY11" fmla="*/ 961200 h 979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33445" h="979015">
                  <a:moveTo>
                    <a:pt x="0" y="961200"/>
                  </a:moveTo>
                  <a:lnTo>
                    <a:pt x="0" y="18342"/>
                  </a:lnTo>
                  <a:lnTo>
                    <a:pt x="3" y="18342"/>
                  </a:lnTo>
                  <a:lnTo>
                    <a:pt x="3" y="0"/>
                  </a:lnTo>
                  <a:lnTo>
                    <a:pt x="333445" y="0"/>
                  </a:lnTo>
                  <a:lnTo>
                    <a:pt x="333445" y="133540"/>
                  </a:lnTo>
                  <a:lnTo>
                    <a:pt x="133541" y="133540"/>
                  </a:lnTo>
                  <a:lnTo>
                    <a:pt x="133541" y="845475"/>
                  </a:lnTo>
                  <a:lnTo>
                    <a:pt x="333444" y="845475"/>
                  </a:lnTo>
                  <a:lnTo>
                    <a:pt x="333444" y="979015"/>
                  </a:lnTo>
                  <a:lnTo>
                    <a:pt x="1" y="979015"/>
                  </a:lnTo>
                  <a:lnTo>
                    <a:pt x="1" y="961200"/>
                  </a:lnTo>
                  <a:close/>
                </a:path>
              </a:pathLst>
            </a:custGeom>
            <a:gradFill flip="none" rotWithShape="1">
              <a:gsLst>
                <a:gs pos="50000">
                  <a:srgbClr val="5EB6DA"/>
                </a:gs>
                <a:gs pos="50000">
                  <a:srgbClr val="3999C6"/>
                </a:gs>
              </a:gsLst>
              <a:lin ang="18900000" scaled="1"/>
              <a:tileRect/>
            </a:gra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marL="0" marR="0" lvl="0" indent="0" defTabSz="932563"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404040"/>
                </a:solidFill>
                <a:effectLst/>
                <a:uLnTx/>
                <a:uFillTx/>
                <a:latin typeface="Segoe UI"/>
              </a:endParaRPr>
            </a:p>
          </p:txBody>
        </p:sp>
      </p:grpSp>
      <p:sp>
        <p:nvSpPr>
          <p:cNvPr id="260" name="文本框 259">
            <a:extLst>
              <a:ext uri="{FF2B5EF4-FFF2-40B4-BE49-F238E27FC236}">
                <a16:creationId xmlns:a16="http://schemas.microsoft.com/office/drawing/2014/main" id="{35139847-F230-4B75-BC42-42D922FA84D1}"/>
              </a:ext>
            </a:extLst>
          </p:cNvPr>
          <p:cNvSpPr txBox="1"/>
          <p:nvPr/>
        </p:nvSpPr>
        <p:spPr>
          <a:xfrm>
            <a:off x="5969546" y="5485357"/>
            <a:ext cx="1590001" cy="148128"/>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路由策略可信</a:t>
            </a:r>
          </a:p>
        </p:txBody>
      </p:sp>
      <p:sp>
        <p:nvSpPr>
          <p:cNvPr id="261" name="文本框 260">
            <a:extLst>
              <a:ext uri="{FF2B5EF4-FFF2-40B4-BE49-F238E27FC236}">
                <a16:creationId xmlns:a16="http://schemas.microsoft.com/office/drawing/2014/main" id="{2D0307E1-DE89-4A45-AB8B-7D1EB8A8A7AB}"/>
              </a:ext>
            </a:extLst>
          </p:cNvPr>
          <p:cNvSpPr txBox="1"/>
          <p:nvPr/>
        </p:nvSpPr>
        <p:spPr>
          <a:xfrm>
            <a:off x="5962476" y="5082823"/>
            <a:ext cx="1590001" cy="148128"/>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传输路径可信</a:t>
            </a:r>
          </a:p>
        </p:txBody>
      </p:sp>
      <p:sp>
        <p:nvSpPr>
          <p:cNvPr id="262" name="文本框 261">
            <a:extLst>
              <a:ext uri="{FF2B5EF4-FFF2-40B4-BE49-F238E27FC236}">
                <a16:creationId xmlns:a16="http://schemas.microsoft.com/office/drawing/2014/main" id="{2CED37C8-3847-4A0F-AFC4-FA327EDCE98D}"/>
              </a:ext>
            </a:extLst>
          </p:cNvPr>
          <p:cNvSpPr txBox="1"/>
          <p:nvPr/>
        </p:nvSpPr>
        <p:spPr>
          <a:xfrm>
            <a:off x="5988116" y="4674345"/>
            <a:ext cx="1590001" cy="148128"/>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路由行为可信</a:t>
            </a:r>
          </a:p>
        </p:txBody>
      </p:sp>
      <p:sp>
        <p:nvSpPr>
          <p:cNvPr id="263" name="文本框 262">
            <a:extLst>
              <a:ext uri="{FF2B5EF4-FFF2-40B4-BE49-F238E27FC236}">
                <a16:creationId xmlns:a16="http://schemas.microsoft.com/office/drawing/2014/main" id="{398376D8-8DAA-4F0C-9F5D-C3627201C18E}"/>
              </a:ext>
            </a:extLst>
          </p:cNvPr>
          <p:cNvSpPr txBox="1"/>
          <p:nvPr/>
        </p:nvSpPr>
        <p:spPr>
          <a:xfrm>
            <a:off x="3051142" y="4645860"/>
            <a:ext cx="766187" cy="923330"/>
          </a:xfrm>
          <a:prstGeom prst="rect">
            <a:avLst/>
          </a:prstGeom>
          <a:noFill/>
        </p:spPr>
        <p:txBody>
          <a:bodyPr wrap="square" rtlCol="0">
            <a:spAutoFit/>
          </a:bodyPr>
          <a:lstStyle/>
          <a:p>
            <a:r>
              <a:rPr kumimoji="1" lang="zh-CN" altLang="en-US" b="1" dirty="0">
                <a:solidFill>
                  <a:srgbClr val="C00000"/>
                </a:solidFill>
                <a:latin typeface="Microsoft YaHei" panose="020B0503020204020204" pitchFamily="34" charset="-122"/>
                <a:ea typeface="Microsoft YaHei" panose="020B0503020204020204" pitchFamily="34" charset="-122"/>
              </a:rPr>
              <a:t>身份地址绑定</a:t>
            </a:r>
          </a:p>
        </p:txBody>
      </p:sp>
      <p:sp>
        <p:nvSpPr>
          <p:cNvPr id="264" name="文本框 263">
            <a:extLst>
              <a:ext uri="{FF2B5EF4-FFF2-40B4-BE49-F238E27FC236}">
                <a16:creationId xmlns:a16="http://schemas.microsoft.com/office/drawing/2014/main" id="{C4085C1D-A7F5-4153-A6EF-A5C833077346}"/>
              </a:ext>
            </a:extLst>
          </p:cNvPr>
          <p:cNvSpPr txBox="1"/>
          <p:nvPr/>
        </p:nvSpPr>
        <p:spPr>
          <a:xfrm>
            <a:off x="1862243" y="4753322"/>
            <a:ext cx="713657" cy="276422"/>
          </a:xfrm>
          <a:prstGeom prst="rect">
            <a:avLst/>
          </a:prstGeom>
          <a:noFill/>
        </p:spPr>
        <p:txBody>
          <a:bodyPr wrap="none" rtlCol="0">
            <a:spAutoFit/>
          </a:bodyPr>
          <a:lstStyle/>
          <a:p>
            <a:r>
              <a:rPr kumimoji="1" lang="en-US" altLang="zh-CN" dirty="0"/>
              <a:t>DHCP</a:t>
            </a:r>
            <a:endParaRPr kumimoji="1" lang="zh-CN" altLang="en-US" dirty="0"/>
          </a:p>
        </p:txBody>
      </p:sp>
      <p:sp>
        <p:nvSpPr>
          <p:cNvPr id="265" name="矩形 264">
            <a:extLst>
              <a:ext uri="{FF2B5EF4-FFF2-40B4-BE49-F238E27FC236}">
                <a16:creationId xmlns:a16="http://schemas.microsoft.com/office/drawing/2014/main" id="{3E66BD30-935E-42CD-AEAC-8F387758068A}"/>
              </a:ext>
            </a:extLst>
          </p:cNvPr>
          <p:cNvSpPr/>
          <p:nvPr/>
        </p:nvSpPr>
        <p:spPr>
          <a:xfrm>
            <a:off x="10069226" y="4589024"/>
            <a:ext cx="1756189" cy="1308050"/>
          </a:xfrm>
          <a:prstGeom prst="rect">
            <a:avLst/>
          </a:prstGeom>
        </p:spPr>
        <p:txBody>
          <a:bodyPr wrap="square">
            <a:spAutoFit/>
          </a:bodyPr>
          <a:lstStyle/>
          <a:p>
            <a:pPr lvl="0" defTabSz="913572" fontAlgn="base">
              <a:spcBef>
                <a:spcPct val="0"/>
              </a:spcBef>
              <a:spcAft>
                <a:spcPts val="600"/>
              </a:spcAft>
              <a:defRPr/>
            </a:pPr>
            <a:r>
              <a:rPr lang="zh-CN" altLang="en-US" sz="1600" kern="0" dirty="0">
                <a:solidFill>
                  <a:srgbClr val="404040">
                    <a:lumMod val="50000"/>
                  </a:srgbClr>
                </a:solidFill>
                <a:latin typeface="Microsoft YaHei" panose="020B0503020204020204" pitchFamily="34" charset="-122"/>
                <a:ea typeface="Microsoft YaHei" panose="020B0503020204020204" pitchFamily="34" charset="-122"/>
                <a:cs typeface="Segoe UI" pitchFamily="34" charset="0"/>
              </a:rPr>
              <a:t>可信身份鉴权</a:t>
            </a:r>
            <a:endParaRPr lang="en-US" altLang="zh-CN" sz="1600" kern="0" dirty="0">
              <a:solidFill>
                <a:srgbClr val="404040">
                  <a:lumMod val="50000"/>
                </a:srgbClr>
              </a:solidFill>
              <a:latin typeface="Microsoft YaHei" panose="020B0503020204020204" pitchFamily="34" charset="-122"/>
              <a:ea typeface="Microsoft YaHei" panose="020B0503020204020204" pitchFamily="34" charset="-122"/>
              <a:cs typeface="Segoe UI" pitchFamily="34" charset="0"/>
            </a:endParaRPr>
          </a:p>
          <a:p>
            <a:pPr lvl="0" defTabSz="913572" fontAlgn="base">
              <a:spcBef>
                <a:spcPct val="0"/>
              </a:spcBef>
              <a:spcAft>
                <a:spcPts val="600"/>
              </a:spcAft>
              <a:defRPr/>
            </a:pPr>
            <a:r>
              <a:rPr lang="zh-CN" altLang="en-US" sz="1600" kern="0" dirty="0">
                <a:solidFill>
                  <a:srgbClr val="404040">
                    <a:lumMod val="50000"/>
                  </a:srgbClr>
                </a:solidFill>
                <a:latin typeface="Microsoft YaHei" panose="020B0503020204020204" pitchFamily="34" charset="-122"/>
                <a:ea typeface="Microsoft YaHei" panose="020B0503020204020204" pitchFamily="34" charset="-122"/>
                <a:cs typeface="Segoe UI" pitchFamily="34" charset="0"/>
              </a:rPr>
              <a:t>可信行为审计</a:t>
            </a:r>
            <a:endParaRPr lang="en-US" altLang="zh-CN" sz="1600" kern="0" dirty="0">
              <a:solidFill>
                <a:srgbClr val="404040">
                  <a:lumMod val="50000"/>
                </a:srgbClr>
              </a:solidFill>
              <a:latin typeface="Microsoft YaHei" panose="020B0503020204020204" pitchFamily="34" charset="-122"/>
              <a:ea typeface="Microsoft YaHei" panose="020B0503020204020204" pitchFamily="34" charset="-122"/>
              <a:cs typeface="Segoe UI" pitchFamily="34" charset="0"/>
            </a:endParaRPr>
          </a:p>
          <a:p>
            <a:pPr lvl="0" defTabSz="913572" fontAlgn="base">
              <a:spcBef>
                <a:spcPct val="0"/>
              </a:spcBef>
              <a:spcAft>
                <a:spcPts val="600"/>
              </a:spcAft>
              <a:defRPr/>
            </a:pPr>
            <a:r>
              <a:rPr lang="zh-CN" altLang="en-US" sz="1600" kern="0" dirty="0">
                <a:solidFill>
                  <a:srgbClr val="404040">
                    <a:lumMod val="50000"/>
                  </a:srgbClr>
                </a:solidFill>
                <a:latin typeface="Microsoft YaHei" panose="020B0503020204020204" pitchFamily="34" charset="-122"/>
                <a:ea typeface="Microsoft YaHei" panose="020B0503020204020204" pitchFamily="34" charset="-122"/>
                <a:cs typeface="Segoe UI" pitchFamily="34" charset="0"/>
              </a:rPr>
              <a:t>可控服务开放</a:t>
            </a:r>
            <a:endParaRPr lang="en-US" altLang="zh-CN" sz="1600" kern="0" dirty="0">
              <a:solidFill>
                <a:srgbClr val="404040">
                  <a:lumMod val="50000"/>
                </a:srgbClr>
              </a:solidFill>
              <a:latin typeface="Microsoft YaHei" panose="020B0503020204020204" pitchFamily="34" charset="-122"/>
              <a:ea typeface="Microsoft YaHei" panose="020B0503020204020204" pitchFamily="34" charset="-122"/>
              <a:cs typeface="Segoe UI" pitchFamily="34" charset="0"/>
            </a:endParaRPr>
          </a:p>
          <a:p>
            <a:pPr lvl="0" defTabSz="913572" fontAlgn="base">
              <a:spcBef>
                <a:spcPct val="0"/>
              </a:spcBef>
              <a:spcAft>
                <a:spcPts val="600"/>
              </a:spcAft>
              <a:defRPr/>
            </a:pPr>
            <a:r>
              <a:rPr lang="zh-CN" altLang="en-US" sz="1600" kern="0" dirty="0">
                <a:solidFill>
                  <a:srgbClr val="404040">
                    <a:lumMod val="50000"/>
                  </a:srgbClr>
                </a:solidFill>
                <a:latin typeface="Microsoft YaHei" panose="020B0503020204020204" pitchFamily="34" charset="-122"/>
                <a:ea typeface="Microsoft YaHei" panose="020B0503020204020204" pitchFamily="34" charset="-122"/>
                <a:cs typeface="Segoe UI" pitchFamily="34" charset="0"/>
              </a:rPr>
              <a:t>安全分级访问 </a:t>
            </a:r>
            <a:r>
              <a:rPr lang="mr-IN" altLang="zh-CN" sz="1600" kern="0" dirty="0">
                <a:solidFill>
                  <a:srgbClr val="404040">
                    <a:lumMod val="50000"/>
                  </a:srgbClr>
                </a:solidFill>
                <a:latin typeface="Microsoft YaHei" panose="020B0503020204020204" pitchFamily="34" charset="-122"/>
                <a:ea typeface="Microsoft YaHei" panose="020B0503020204020204" pitchFamily="34" charset="-122"/>
                <a:cs typeface="Segoe UI" pitchFamily="34" charset="0"/>
              </a:rPr>
              <a:t>…</a:t>
            </a:r>
            <a:endParaRPr lang="en-US" altLang="zh-CN" sz="1600" kern="0" dirty="0">
              <a:solidFill>
                <a:srgbClr val="404040">
                  <a:lumMod val="50000"/>
                </a:srgbClr>
              </a:solidFill>
              <a:latin typeface="Microsoft YaHei" panose="020B0503020204020204" pitchFamily="34" charset="-122"/>
              <a:ea typeface="Microsoft YaHei" panose="020B0503020204020204" pitchFamily="34" charset="-122"/>
              <a:cs typeface="Segoe UI" pitchFamily="34" charset="0"/>
            </a:endParaRPr>
          </a:p>
        </p:txBody>
      </p:sp>
      <p:sp>
        <p:nvSpPr>
          <p:cNvPr id="266" name="Rectangle 229">
            <a:extLst>
              <a:ext uri="{FF2B5EF4-FFF2-40B4-BE49-F238E27FC236}">
                <a16:creationId xmlns:a16="http://schemas.microsoft.com/office/drawing/2014/main" id="{EF9DC045-0C65-4745-8919-2ABCE2E53A93}"/>
              </a:ext>
            </a:extLst>
          </p:cNvPr>
          <p:cNvSpPr/>
          <p:nvPr/>
        </p:nvSpPr>
        <p:spPr bwMode="auto">
          <a:xfrm rot="5400000">
            <a:off x="7285482"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67" name="Frame 5">
            <a:extLst>
              <a:ext uri="{FF2B5EF4-FFF2-40B4-BE49-F238E27FC236}">
                <a16:creationId xmlns:a16="http://schemas.microsoft.com/office/drawing/2014/main" id="{9A468FD9-0CB0-4BD1-81E8-F3C96F0EBF61}"/>
              </a:ext>
            </a:extLst>
          </p:cNvPr>
          <p:cNvSpPr>
            <a:spLocks noChangeAspect="1"/>
          </p:cNvSpPr>
          <p:nvPr/>
        </p:nvSpPr>
        <p:spPr bwMode="auto">
          <a:xfrm rot="5400000">
            <a:off x="7321556"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8" name="Rectangle 234">
            <a:extLst>
              <a:ext uri="{FF2B5EF4-FFF2-40B4-BE49-F238E27FC236}">
                <a16:creationId xmlns:a16="http://schemas.microsoft.com/office/drawing/2014/main" id="{8A69AABE-E44A-49B4-8C8F-CE148E7A499F}"/>
              </a:ext>
            </a:extLst>
          </p:cNvPr>
          <p:cNvSpPr/>
          <p:nvPr/>
        </p:nvSpPr>
        <p:spPr bwMode="auto">
          <a:xfrm rot="5400000">
            <a:off x="7126761"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69" name="Frame 5">
            <a:extLst>
              <a:ext uri="{FF2B5EF4-FFF2-40B4-BE49-F238E27FC236}">
                <a16:creationId xmlns:a16="http://schemas.microsoft.com/office/drawing/2014/main" id="{AC699451-4527-4178-B78C-CE1E3CCEE3A7}"/>
              </a:ext>
            </a:extLst>
          </p:cNvPr>
          <p:cNvSpPr>
            <a:spLocks noChangeAspect="1"/>
          </p:cNvSpPr>
          <p:nvPr/>
        </p:nvSpPr>
        <p:spPr bwMode="auto">
          <a:xfrm rot="5400000">
            <a:off x="7162835"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0" name="Rectangle 239">
            <a:extLst>
              <a:ext uri="{FF2B5EF4-FFF2-40B4-BE49-F238E27FC236}">
                <a16:creationId xmlns:a16="http://schemas.microsoft.com/office/drawing/2014/main" id="{34EA17FC-EFBD-4469-960D-2222B23DFC77}"/>
              </a:ext>
            </a:extLst>
          </p:cNvPr>
          <p:cNvSpPr/>
          <p:nvPr/>
        </p:nvSpPr>
        <p:spPr bwMode="auto">
          <a:xfrm rot="5400000">
            <a:off x="6966416"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71" name="Frame 5">
            <a:extLst>
              <a:ext uri="{FF2B5EF4-FFF2-40B4-BE49-F238E27FC236}">
                <a16:creationId xmlns:a16="http://schemas.microsoft.com/office/drawing/2014/main" id="{C2829C2E-AFFB-44CD-823F-EB5ABFBE37B9}"/>
              </a:ext>
            </a:extLst>
          </p:cNvPr>
          <p:cNvSpPr>
            <a:spLocks noChangeAspect="1"/>
          </p:cNvSpPr>
          <p:nvPr/>
        </p:nvSpPr>
        <p:spPr bwMode="auto">
          <a:xfrm rot="5400000">
            <a:off x="7002491"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2" name="Rectangle 241">
            <a:extLst>
              <a:ext uri="{FF2B5EF4-FFF2-40B4-BE49-F238E27FC236}">
                <a16:creationId xmlns:a16="http://schemas.microsoft.com/office/drawing/2014/main" id="{EAE10636-B278-4E7B-968F-EBC946024469}"/>
              </a:ext>
            </a:extLst>
          </p:cNvPr>
          <p:cNvSpPr/>
          <p:nvPr/>
        </p:nvSpPr>
        <p:spPr bwMode="auto">
          <a:xfrm rot="5400000">
            <a:off x="6806060"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73" name="Frame 5">
            <a:extLst>
              <a:ext uri="{FF2B5EF4-FFF2-40B4-BE49-F238E27FC236}">
                <a16:creationId xmlns:a16="http://schemas.microsoft.com/office/drawing/2014/main" id="{9D2675CE-625F-4B32-AF5A-39E8F25EFFA3}"/>
              </a:ext>
            </a:extLst>
          </p:cNvPr>
          <p:cNvSpPr>
            <a:spLocks noChangeAspect="1"/>
          </p:cNvSpPr>
          <p:nvPr/>
        </p:nvSpPr>
        <p:spPr bwMode="auto">
          <a:xfrm rot="5400000">
            <a:off x="6842134"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4" name="Rectangle 243">
            <a:extLst>
              <a:ext uri="{FF2B5EF4-FFF2-40B4-BE49-F238E27FC236}">
                <a16:creationId xmlns:a16="http://schemas.microsoft.com/office/drawing/2014/main" id="{C47B19E8-CA66-4C8C-A7B4-73B700BAA085}"/>
              </a:ext>
            </a:extLst>
          </p:cNvPr>
          <p:cNvSpPr/>
          <p:nvPr/>
        </p:nvSpPr>
        <p:spPr bwMode="auto">
          <a:xfrm rot="5400000">
            <a:off x="6646903"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75" name="Frame 5">
            <a:extLst>
              <a:ext uri="{FF2B5EF4-FFF2-40B4-BE49-F238E27FC236}">
                <a16:creationId xmlns:a16="http://schemas.microsoft.com/office/drawing/2014/main" id="{7D837E90-918D-484E-AC0C-9AA911AE29EC}"/>
              </a:ext>
            </a:extLst>
          </p:cNvPr>
          <p:cNvSpPr>
            <a:spLocks noChangeAspect="1"/>
          </p:cNvSpPr>
          <p:nvPr/>
        </p:nvSpPr>
        <p:spPr bwMode="auto">
          <a:xfrm rot="5400000">
            <a:off x="6682977"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6" name="Rectangle 245">
            <a:extLst>
              <a:ext uri="{FF2B5EF4-FFF2-40B4-BE49-F238E27FC236}">
                <a16:creationId xmlns:a16="http://schemas.microsoft.com/office/drawing/2014/main" id="{C903A423-1C41-4FCD-A98B-1CFC9C220766}"/>
              </a:ext>
            </a:extLst>
          </p:cNvPr>
          <p:cNvSpPr/>
          <p:nvPr/>
        </p:nvSpPr>
        <p:spPr bwMode="auto">
          <a:xfrm rot="5400000">
            <a:off x="6488329"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77" name="Frame 5">
            <a:extLst>
              <a:ext uri="{FF2B5EF4-FFF2-40B4-BE49-F238E27FC236}">
                <a16:creationId xmlns:a16="http://schemas.microsoft.com/office/drawing/2014/main" id="{C7867A5B-78C3-41A5-832A-FAC8003F05C2}"/>
              </a:ext>
            </a:extLst>
          </p:cNvPr>
          <p:cNvSpPr>
            <a:spLocks noChangeAspect="1"/>
          </p:cNvSpPr>
          <p:nvPr/>
        </p:nvSpPr>
        <p:spPr bwMode="auto">
          <a:xfrm rot="5400000">
            <a:off x="6524403"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8" name="Rectangle 247">
            <a:extLst>
              <a:ext uri="{FF2B5EF4-FFF2-40B4-BE49-F238E27FC236}">
                <a16:creationId xmlns:a16="http://schemas.microsoft.com/office/drawing/2014/main" id="{71E8A8EE-BCB2-4F08-A9F3-5D5DC14BA897}"/>
              </a:ext>
            </a:extLst>
          </p:cNvPr>
          <p:cNvSpPr/>
          <p:nvPr/>
        </p:nvSpPr>
        <p:spPr bwMode="auto">
          <a:xfrm rot="5400000">
            <a:off x="6332849"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79" name="Frame 5">
            <a:extLst>
              <a:ext uri="{FF2B5EF4-FFF2-40B4-BE49-F238E27FC236}">
                <a16:creationId xmlns:a16="http://schemas.microsoft.com/office/drawing/2014/main" id="{6B8F84CC-E8F1-496F-B602-103282F556DB}"/>
              </a:ext>
            </a:extLst>
          </p:cNvPr>
          <p:cNvSpPr>
            <a:spLocks noChangeAspect="1"/>
          </p:cNvSpPr>
          <p:nvPr/>
        </p:nvSpPr>
        <p:spPr bwMode="auto">
          <a:xfrm rot="5400000">
            <a:off x="6368923"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0" name="Rectangle 252">
            <a:extLst>
              <a:ext uri="{FF2B5EF4-FFF2-40B4-BE49-F238E27FC236}">
                <a16:creationId xmlns:a16="http://schemas.microsoft.com/office/drawing/2014/main" id="{4392EFE8-A0A2-4F3E-A7B6-AF99FDD3D209}"/>
              </a:ext>
            </a:extLst>
          </p:cNvPr>
          <p:cNvSpPr/>
          <p:nvPr/>
        </p:nvSpPr>
        <p:spPr bwMode="auto">
          <a:xfrm rot="5400000">
            <a:off x="6174800"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81" name="Frame 5">
            <a:extLst>
              <a:ext uri="{FF2B5EF4-FFF2-40B4-BE49-F238E27FC236}">
                <a16:creationId xmlns:a16="http://schemas.microsoft.com/office/drawing/2014/main" id="{05BC7C1B-0377-4D07-9852-CE337070ADD3}"/>
              </a:ext>
            </a:extLst>
          </p:cNvPr>
          <p:cNvSpPr>
            <a:spLocks noChangeAspect="1"/>
          </p:cNvSpPr>
          <p:nvPr/>
        </p:nvSpPr>
        <p:spPr bwMode="auto">
          <a:xfrm rot="5400000">
            <a:off x="6210875"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2" name="Rectangle 254">
            <a:extLst>
              <a:ext uri="{FF2B5EF4-FFF2-40B4-BE49-F238E27FC236}">
                <a16:creationId xmlns:a16="http://schemas.microsoft.com/office/drawing/2014/main" id="{A090677E-26C9-4844-8001-B3734734D771}"/>
              </a:ext>
            </a:extLst>
          </p:cNvPr>
          <p:cNvSpPr/>
          <p:nvPr/>
        </p:nvSpPr>
        <p:spPr bwMode="auto">
          <a:xfrm rot="5400000">
            <a:off x="6016731"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83" name="Frame 5">
            <a:extLst>
              <a:ext uri="{FF2B5EF4-FFF2-40B4-BE49-F238E27FC236}">
                <a16:creationId xmlns:a16="http://schemas.microsoft.com/office/drawing/2014/main" id="{2C8FDA1C-4BBD-4207-9C7D-48A2760CD581}"/>
              </a:ext>
            </a:extLst>
          </p:cNvPr>
          <p:cNvSpPr>
            <a:spLocks noChangeAspect="1"/>
          </p:cNvSpPr>
          <p:nvPr/>
        </p:nvSpPr>
        <p:spPr bwMode="auto">
          <a:xfrm rot="5400000">
            <a:off x="6052805"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4" name="Rectangle 256">
            <a:extLst>
              <a:ext uri="{FF2B5EF4-FFF2-40B4-BE49-F238E27FC236}">
                <a16:creationId xmlns:a16="http://schemas.microsoft.com/office/drawing/2014/main" id="{874A9599-0BAD-4DF7-A09B-F80E1938F06D}"/>
              </a:ext>
            </a:extLst>
          </p:cNvPr>
          <p:cNvSpPr/>
          <p:nvPr/>
        </p:nvSpPr>
        <p:spPr bwMode="auto">
          <a:xfrm rot="5400000">
            <a:off x="5859661"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85" name="Frame 5">
            <a:extLst>
              <a:ext uri="{FF2B5EF4-FFF2-40B4-BE49-F238E27FC236}">
                <a16:creationId xmlns:a16="http://schemas.microsoft.com/office/drawing/2014/main" id="{F05F683D-0E4F-4E68-911F-9A791171A85F}"/>
              </a:ext>
            </a:extLst>
          </p:cNvPr>
          <p:cNvSpPr>
            <a:spLocks noChangeAspect="1"/>
          </p:cNvSpPr>
          <p:nvPr/>
        </p:nvSpPr>
        <p:spPr bwMode="auto">
          <a:xfrm rot="5400000">
            <a:off x="5895735"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6" name="Rectangle 258">
            <a:extLst>
              <a:ext uri="{FF2B5EF4-FFF2-40B4-BE49-F238E27FC236}">
                <a16:creationId xmlns:a16="http://schemas.microsoft.com/office/drawing/2014/main" id="{F1F0F075-5686-4ECF-B00B-731D49735FE8}"/>
              </a:ext>
            </a:extLst>
          </p:cNvPr>
          <p:cNvSpPr/>
          <p:nvPr/>
        </p:nvSpPr>
        <p:spPr bwMode="auto">
          <a:xfrm rot="5400000">
            <a:off x="5702612"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87" name="Frame 5">
            <a:extLst>
              <a:ext uri="{FF2B5EF4-FFF2-40B4-BE49-F238E27FC236}">
                <a16:creationId xmlns:a16="http://schemas.microsoft.com/office/drawing/2014/main" id="{70FE92BE-8AA5-4E49-BDC5-6B1313E8E278}"/>
              </a:ext>
            </a:extLst>
          </p:cNvPr>
          <p:cNvSpPr>
            <a:spLocks noChangeAspect="1"/>
          </p:cNvSpPr>
          <p:nvPr/>
        </p:nvSpPr>
        <p:spPr bwMode="auto">
          <a:xfrm rot="5400000">
            <a:off x="5738687"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8" name="Rectangle 229">
            <a:extLst>
              <a:ext uri="{FF2B5EF4-FFF2-40B4-BE49-F238E27FC236}">
                <a16:creationId xmlns:a16="http://schemas.microsoft.com/office/drawing/2014/main" id="{CFA0C7EF-17B8-4AA6-8D65-8D67E9E649F9}"/>
              </a:ext>
            </a:extLst>
          </p:cNvPr>
          <p:cNvSpPr/>
          <p:nvPr/>
        </p:nvSpPr>
        <p:spPr bwMode="auto">
          <a:xfrm rot="5400000">
            <a:off x="9038635"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89" name="Frame 5">
            <a:extLst>
              <a:ext uri="{FF2B5EF4-FFF2-40B4-BE49-F238E27FC236}">
                <a16:creationId xmlns:a16="http://schemas.microsoft.com/office/drawing/2014/main" id="{AB1A2733-1364-4AD6-B288-3FE29A3F4A56}"/>
              </a:ext>
            </a:extLst>
          </p:cNvPr>
          <p:cNvSpPr>
            <a:spLocks noChangeAspect="1"/>
          </p:cNvSpPr>
          <p:nvPr/>
        </p:nvSpPr>
        <p:spPr bwMode="auto">
          <a:xfrm rot="5400000">
            <a:off x="9074709"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0" name="Rectangle 234">
            <a:extLst>
              <a:ext uri="{FF2B5EF4-FFF2-40B4-BE49-F238E27FC236}">
                <a16:creationId xmlns:a16="http://schemas.microsoft.com/office/drawing/2014/main" id="{9BE1844C-E5C7-44E6-80B2-BE98455DDFA0}"/>
              </a:ext>
            </a:extLst>
          </p:cNvPr>
          <p:cNvSpPr/>
          <p:nvPr/>
        </p:nvSpPr>
        <p:spPr bwMode="auto">
          <a:xfrm rot="5400000">
            <a:off x="8879914"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91" name="Frame 5">
            <a:extLst>
              <a:ext uri="{FF2B5EF4-FFF2-40B4-BE49-F238E27FC236}">
                <a16:creationId xmlns:a16="http://schemas.microsoft.com/office/drawing/2014/main" id="{35D29F5D-43C5-4128-BEB6-F3FD3DFC8038}"/>
              </a:ext>
            </a:extLst>
          </p:cNvPr>
          <p:cNvSpPr>
            <a:spLocks noChangeAspect="1"/>
          </p:cNvSpPr>
          <p:nvPr/>
        </p:nvSpPr>
        <p:spPr bwMode="auto">
          <a:xfrm rot="5400000">
            <a:off x="8915988"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2" name="Rectangle 239">
            <a:extLst>
              <a:ext uri="{FF2B5EF4-FFF2-40B4-BE49-F238E27FC236}">
                <a16:creationId xmlns:a16="http://schemas.microsoft.com/office/drawing/2014/main" id="{910D3CE9-40A9-4B2D-948E-AD1FCEA5C7A4}"/>
              </a:ext>
            </a:extLst>
          </p:cNvPr>
          <p:cNvSpPr/>
          <p:nvPr/>
        </p:nvSpPr>
        <p:spPr bwMode="auto">
          <a:xfrm rot="5400000">
            <a:off x="8719569"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93" name="Frame 5">
            <a:extLst>
              <a:ext uri="{FF2B5EF4-FFF2-40B4-BE49-F238E27FC236}">
                <a16:creationId xmlns:a16="http://schemas.microsoft.com/office/drawing/2014/main" id="{1A521E7F-5C4D-444A-A3E3-3A23CCA9D86A}"/>
              </a:ext>
            </a:extLst>
          </p:cNvPr>
          <p:cNvSpPr>
            <a:spLocks noChangeAspect="1"/>
          </p:cNvSpPr>
          <p:nvPr/>
        </p:nvSpPr>
        <p:spPr bwMode="auto">
          <a:xfrm rot="5400000">
            <a:off x="8755644"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4" name="Rectangle 241">
            <a:extLst>
              <a:ext uri="{FF2B5EF4-FFF2-40B4-BE49-F238E27FC236}">
                <a16:creationId xmlns:a16="http://schemas.microsoft.com/office/drawing/2014/main" id="{64A02A99-0A53-4C03-B9A2-E4BCFA32EF81}"/>
              </a:ext>
            </a:extLst>
          </p:cNvPr>
          <p:cNvSpPr/>
          <p:nvPr/>
        </p:nvSpPr>
        <p:spPr bwMode="auto">
          <a:xfrm rot="5400000">
            <a:off x="8559213"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95" name="Frame 5">
            <a:extLst>
              <a:ext uri="{FF2B5EF4-FFF2-40B4-BE49-F238E27FC236}">
                <a16:creationId xmlns:a16="http://schemas.microsoft.com/office/drawing/2014/main" id="{0E27442E-7540-4007-ABD7-0C2498566F2E}"/>
              </a:ext>
            </a:extLst>
          </p:cNvPr>
          <p:cNvSpPr>
            <a:spLocks noChangeAspect="1"/>
          </p:cNvSpPr>
          <p:nvPr/>
        </p:nvSpPr>
        <p:spPr bwMode="auto">
          <a:xfrm rot="5400000">
            <a:off x="8595287"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6" name="Rectangle 243">
            <a:extLst>
              <a:ext uri="{FF2B5EF4-FFF2-40B4-BE49-F238E27FC236}">
                <a16:creationId xmlns:a16="http://schemas.microsoft.com/office/drawing/2014/main" id="{ACE6F91E-DF0C-484D-A957-BC66C55F5785}"/>
              </a:ext>
            </a:extLst>
          </p:cNvPr>
          <p:cNvSpPr/>
          <p:nvPr/>
        </p:nvSpPr>
        <p:spPr bwMode="auto">
          <a:xfrm rot="5400000">
            <a:off x="8400056"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97" name="Frame 5">
            <a:extLst>
              <a:ext uri="{FF2B5EF4-FFF2-40B4-BE49-F238E27FC236}">
                <a16:creationId xmlns:a16="http://schemas.microsoft.com/office/drawing/2014/main" id="{282F0B22-6127-425C-949D-0C892EAD7E3F}"/>
              </a:ext>
            </a:extLst>
          </p:cNvPr>
          <p:cNvSpPr>
            <a:spLocks noChangeAspect="1"/>
          </p:cNvSpPr>
          <p:nvPr/>
        </p:nvSpPr>
        <p:spPr bwMode="auto">
          <a:xfrm rot="5400000">
            <a:off x="8436130"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8" name="Rectangle 245">
            <a:extLst>
              <a:ext uri="{FF2B5EF4-FFF2-40B4-BE49-F238E27FC236}">
                <a16:creationId xmlns:a16="http://schemas.microsoft.com/office/drawing/2014/main" id="{5B692566-CECA-497D-AB66-ED171905AE8E}"/>
              </a:ext>
            </a:extLst>
          </p:cNvPr>
          <p:cNvSpPr/>
          <p:nvPr/>
        </p:nvSpPr>
        <p:spPr bwMode="auto">
          <a:xfrm rot="5400000">
            <a:off x="8241482"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299" name="Frame 5">
            <a:extLst>
              <a:ext uri="{FF2B5EF4-FFF2-40B4-BE49-F238E27FC236}">
                <a16:creationId xmlns:a16="http://schemas.microsoft.com/office/drawing/2014/main" id="{7EFCC457-7F43-4E10-958F-EFB89BB9756A}"/>
              </a:ext>
            </a:extLst>
          </p:cNvPr>
          <p:cNvSpPr>
            <a:spLocks noChangeAspect="1"/>
          </p:cNvSpPr>
          <p:nvPr/>
        </p:nvSpPr>
        <p:spPr bwMode="auto">
          <a:xfrm rot="5400000">
            <a:off x="8277556"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0" name="Rectangle 247">
            <a:extLst>
              <a:ext uri="{FF2B5EF4-FFF2-40B4-BE49-F238E27FC236}">
                <a16:creationId xmlns:a16="http://schemas.microsoft.com/office/drawing/2014/main" id="{8E17AA6D-52D8-4570-9438-D490200B9628}"/>
              </a:ext>
            </a:extLst>
          </p:cNvPr>
          <p:cNvSpPr/>
          <p:nvPr/>
        </p:nvSpPr>
        <p:spPr bwMode="auto">
          <a:xfrm rot="5400000">
            <a:off x="8086002"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01" name="Frame 5">
            <a:extLst>
              <a:ext uri="{FF2B5EF4-FFF2-40B4-BE49-F238E27FC236}">
                <a16:creationId xmlns:a16="http://schemas.microsoft.com/office/drawing/2014/main" id="{EE2519D1-2AA5-4E42-8E25-6CB5577652E4}"/>
              </a:ext>
            </a:extLst>
          </p:cNvPr>
          <p:cNvSpPr>
            <a:spLocks noChangeAspect="1"/>
          </p:cNvSpPr>
          <p:nvPr/>
        </p:nvSpPr>
        <p:spPr bwMode="auto">
          <a:xfrm rot="5400000">
            <a:off x="8122076"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2" name="Rectangle 252">
            <a:extLst>
              <a:ext uri="{FF2B5EF4-FFF2-40B4-BE49-F238E27FC236}">
                <a16:creationId xmlns:a16="http://schemas.microsoft.com/office/drawing/2014/main" id="{CE907C3F-92B4-4EC9-BFF6-618C49337772}"/>
              </a:ext>
            </a:extLst>
          </p:cNvPr>
          <p:cNvSpPr/>
          <p:nvPr/>
        </p:nvSpPr>
        <p:spPr bwMode="auto">
          <a:xfrm rot="5400000">
            <a:off x="7927953"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03" name="Frame 5">
            <a:extLst>
              <a:ext uri="{FF2B5EF4-FFF2-40B4-BE49-F238E27FC236}">
                <a16:creationId xmlns:a16="http://schemas.microsoft.com/office/drawing/2014/main" id="{F42FE013-67F1-4FC7-835D-7D5AC518C78D}"/>
              </a:ext>
            </a:extLst>
          </p:cNvPr>
          <p:cNvSpPr>
            <a:spLocks noChangeAspect="1"/>
          </p:cNvSpPr>
          <p:nvPr/>
        </p:nvSpPr>
        <p:spPr bwMode="auto">
          <a:xfrm rot="5400000">
            <a:off x="7964028"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4" name="Rectangle 254">
            <a:extLst>
              <a:ext uri="{FF2B5EF4-FFF2-40B4-BE49-F238E27FC236}">
                <a16:creationId xmlns:a16="http://schemas.microsoft.com/office/drawing/2014/main" id="{AB40939B-AD00-465F-8132-6778A37AAE01}"/>
              </a:ext>
            </a:extLst>
          </p:cNvPr>
          <p:cNvSpPr/>
          <p:nvPr/>
        </p:nvSpPr>
        <p:spPr bwMode="auto">
          <a:xfrm rot="5400000">
            <a:off x="7769884"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05" name="Frame 5">
            <a:extLst>
              <a:ext uri="{FF2B5EF4-FFF2-40B4-BE49-F238E27FC236}">
                <a16:creationId xmlns:a16="http://schemas.microsoft.com/office/drawing/2014/main" id="{1783F88E-0612-44FC-82E2-4C49A7372FF6}"/>
              </a:ext>
            </a:extLst>
          </p:cNvPr>
          <p:cNvSpPr>
            <a:spLocks noChangeAspect="1"/>
          </p:cNvSpPr>
          <p:nvPr/>
        </p:nvSpPr>
        <p:spPr bwMode="auto">
          <a:xfrm rot="5400000">
            <a:off x="7805958"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6" name="Rectangle 256">
            <a:extLst>
              <a:ext uri="{FF2B5EF4-FFF2-40B4-BE49-F238E27FC236}">
                <a16:creationId xmlns:a16="http://schemas.microsoft.com/office/drawing/2014/main" id="{17A6691B-99E2-4D5F-9F52-442958A2ECD6}"/>
              </a:ext>
            </a:extLst>
          </p:cNvPr>
          <p:cNvSpPr/>
          <p:nvPr/>
        </p:nvSpPr>
        <p:spPr bwMode="auto">
          <a:xfrm rot="5400000">
            <a:off x="7612814"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07" name="Frame 5">
            <a:extLst>
              <a:ext uri="{FF2B5EF4-FFF2-40B4-BE49-F238E27FC236}">
                <a16:creationId xmlns:a16="http://schemas.microsoft.com/office/drawing/2014/main" id="{836EF27D-9583-4FD8-AAA1-3505AF82E15C}"/>
              </a:ext>
            </a:extLst>
          </p:cNvPr>
          <p:cNvSpPr>
            <a:spLocks noChangeAspect="1"/>
          </p:cNvSpPr>
          <p:nvPr/>
        </p:nvSpPr>
        <p:spPr bwMode="auto">
          <a:xfrm rot="5400000">
            <a:off x="7648888"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8" name="Rectangle 258">
            <a:extLst>
              <a:ext uri="{FF2B5EF4-FFF2-40B4-BE49-F238E27FC236}">
                <a16:creationId xmlns:a16="http://schemas.microsoft.com/office/drawing/2014/main" id="{D16DFC49-6F05-4161-9B84-BA1DB829EF37}"/>
              </a:ext>
            </a:extLst>
          </p:cNvPr>
          <p:cNvSpPr/>
          <p:nvPr/>
        </p:nvSpPr>
        <p:spPr bwMode="auto">
          <a:xfrm rot="5400000">
            <a:off x="7455765"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09" name="Frame 5">
            <a:extLst>
              <a:ext uri="{FF2B5EF4-FFF2-40B4-BE49-F238E27FC236}">
                <a16:creationId xmlns:a16="http://schemas.microsoft.com/office/drawing/2014/main" id="{9110A43D-DDB2-43E0-A146-B1F04AF035A2}"/>
              </a:ext>
            </a:extLst>
          </p:cNvPr>
          <p:cNvSpPr>
            <a:spLocks noChangeAspect="1"/>
          </p:cNvSpPr>
          <p:nvPr/>
        </p:nvSpPr>
        <p:spPr bwMode="auto">
          <a:xfrm rot="5400000">
            <a:off x="7491840"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0" name="Rectangle 229">
            <a:extLst>
              <a:ext uri="{FF2B5EF4-FFF2-40B4-BE49-F238E27FC236}">
                <a16:creationId xmlns:a16="http://schemas.microsoft.com/office/drawing/2014/main" id="{3118BEED-6CBE-4333-AFBD-7F12D3F352FB}"/>
              </a:ext>
            </a:extLst>
          </p:cNvPr>
          <p:cNvSpPr/>
          <p:nvPr/>
        </p:nvSpPr>
        <p:spPr bwMode="auto">
          <a:xfrm rot="5400000">
            <a:off x="5532329"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11" name="Frame 5">
            <a:extLst>
              <a:ext uri="{FF2B5EF4-FFF2-40B4-BE49-F238E27FC236}">
                <a16:creationId xmlns:a16="http://schemas.microsoft.com/office/drawing/2014/main" id="{4A75D52C-3F9F-4949-9646-6197D8B1550B}"/>
              </a:ext>
            </a:extLst>
          </p:cNvPr>
          <p:cNvSpPr>
            <a:spLocks noChangeAspect="1"/>
          </p:cNvSpPr>
          <p:nvPr/>
        </p:nvSpPr>
        <p:spPr bwMode="auto">
          <a:xfrm rot="5400000">
            <a:off x="5568403"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2" name="Rectangle 234">
            <a:extLst>
              <a:ext uri="{FF2B5EF4-FFF2-40B4-BE49-F238E27FC236}">
                <a16:creationId xmlns:a16="http://schemas.microsoft.com/office/drawing/2014/main" id="{BA2054D7-F227-4669-AF2A-DDF511A037D1}"/>
              </a:ext>
            </a:extLst>
          </p:cNvPr>
          <p:cNvSpPr/>
          <p:nvPr/>
        </p:nvSpPr>
        <p:spPr bwMode="auto">
          <a:xfrm rot="5400000">
            <a:off x="5373608"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13" name="Frame 5">
            <a:extLst>
              <a:ext uri="{FF2B5EF4-FFF2-40B4-BE49-F238E27FC236}">
                <a16:creationId xmlns:a16="http://schemas.microsoft.com/office/drawing/2014/main" id="{38FAE361-9058-4BF1-82ED-2989DA087189}"/>
              </a:ext>
            </a:extLst>
          </p:cNvPr>
          <p:cNvSpPr>
            <a:spLocks noChangeAspect="1"/>
          </p:cNvSpPr>
          <p:nvPr/>
        </p:nvSpPr>
        <p:spPr bwMode="auto">
          <a:xfrm rot="5400000">
            <a:off x="5409682"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4" name="Rectangle 239">
            <a:extLst>
              <a:ext uri="{FF2B5EF4-FFF2-40B4-BE49-F238E27FC236}">
                <a16:creationId xmlns:a16="http://schemas.microsoft.com/office/drawing/2014/main" id="{9A1F4960-E033-4D90-9E34-DCEE16ED16FF}"/>
              </a:ext>
            </a:extLst>
          </p:cNvPr>
          <p:cNvSpPr/>
          <p:nvPr/>
        </p:nvSpPr>
        <p:spPr bwMode="auto">
          <a:xfrm rot="5400000">
            <a:off x="5213263"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15" name="Frame 5">
            <a:extLst>
              <a:ext uri="{FF2B5EF4-FFF2-40B4-BE49-F238E27FC236}">
                <a16:creationId xmlns:a16="http://schemas.microsoft.com/office/drawing/2014/main" id="{17E0C1C3-7780-4A10-92D4-A559092F084C}"/>
              </a:ext>
            </a:extLst>
          </p:cNvPr>
          <p:cNvSpPr>
            <a:spLocks noChangeAspect="1"/>
          </p:cNvSpPr>
          <p:nvPr/>
        </p:nvSpPr>
        <p:spPr bwMode="auto">
          <a:xfrm rot="5400000">
            <a:off x="5249338"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6" name="Rectangle 241">
            <a:extLst>
              <a:ext uri="{FF2B5EF4-FFF2-40B4-BE49-F238E27FC236}">
                <a16:creationId xmlns:a16="http://schemas.microsoft.com/office/drawing/2014/main" id="{A0AD1EDF-7020-4FDB-B20E-0322C0955EEB}"/>
              </a:ext>
            </a:extLst>
          </p:cNvPr>
          <p:cNvSpPr/>
          <p:nvPr/>
        </p:nvSpPr>
        <p:spPr bwMode="auto">
          <a:xfrm rot="5400000">
            <a:off x="5052907"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17" name="Frame 5">
            <a:extLst>
              <a:ext uri="{FF2B5EF4-FFF2-40B4-BE49-F238E27FC236}">
                <a16:creationId xmlns:a16="http://schemas.microsoft.com/office/drawing/2014/main" id="{DCC1F3E1-E5D6-4562-959B-7D6E52B19662}"/>
              </a:ext>
            </a:extLst>
          </p:cNvPr>
          <p:cNvSpPr>
            <a:spLocks noChangeAspect="1"/>
          </p:cNvSpPr>
          <p:nvPr/>
        </p:nvSpPr>
        <p:spPr bwMode="auto">
          <a:xfrm rot="5400000">
            <a:off x="5088981"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8" name="Rectangle 243">
            <a:extLst>
              <a:ext uri="{FF2B5EF4-FFF2-40B4-BE49-F238E27FC236}">
                <a16:creationId xmlns:a16="http://schemas.microsoft.com/office/drawing/2014/main" id="{E3F3BB74-DBBE-4327-8137-2CD168C437AA}"/>
              </a:ext>
            </a:extLst>
          </p:cNvPr>
          <p:cNvSpPr/>
          <p:nvPr/>
        </p:nvSpPr>
        <p:spPr bwMode="auto">
          <a:xfrm rot="5400000">
            <a:off x="4893750"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19" name="Frame 5">
            <a:extLst>
              <a:ext uri="{FF2B5EF4-FFF2-40B4-BE49-F238E27FC236}">
                <a16:creationId xmlns:a16="http://schemas.microsoft.com/office/drawing/2014/main" id="{1C8A7E96-7DE0-4DBD-99CA-152238E81519}"/>
              </a:ext>
            </a:extLst>
          </p:cNvPr>
          <p:cNvSpPr>
            <a:spLocks noChangeAspect="1"/>
          </p:cNvSpPr>
          <p:nvPr/>
        </p:nvSpPr>
        <p:spPr bwMode="auto">
          <a:xfrm rot="5400000">
            <a:off x="4929824"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0" name="Rectangle 245">
            <a:extLst>
              <a:ext uri="{FF2B5EF4-FFF2-40B4-BE49-F238E27FC236}">
                <a16:creationId xmlns:a16="http://schemas.microsoft.com/office/drawing/2014/main" id="{81686378-F35A-4913-A9E0-2E208BFBA38C}"/>
              </a:ext>
            </a:extLst>
          </p:cNvPr>
          <p:cNvSpPr/>
          <p:nvPr/>
        </p:nvSpPr>
        <p:spPr bwMode="auto">
          <a:xfrm rot="5400000">
            <a:off x="4735176"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21" name="Frame 5">
            <a:extLst>
              <a:ext uri="{FF2B5EF4-FFF2-40B4-BE49-F238E27FC236}">
                <a16:creationId xmlns:a16="http://schemas.microsoft.com/office/drawing/2014/main" id="{14E92533-C8C9-47C4-A327-42CCDABB21CD}"/>
              </a:ext>
            </a:extLst>
          </p:cNvPr>
          <p:cNvSpPr>
            <a:spLocks noChangeAspect="1"/>
          </p:cNvSpPr>
          <p:nvPr/>
        </p:nvSpPr>
        <p:spPr bwMode="auto">
          <a:xfrm rot="5400000">
            <a:off x="4771250"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2" name="Rectangle 247">
            <a:extLst>
              <a:ext uri="{FF2B5EF4-FFF2-40B4-BE49-F238E27FC236}">
                <a16:creationId xmlns:a16="http://schemas.microsoft.com/office/drawing/2014/main" id="{9DD62C9D-ECB2-4B29-B933-3A7F34B502A7}"/>
              </a:ext>
            </a:extLst>
          </p:cNvPr>
          <p:cNvSpPr/>
          <p:nvPr/>
        </p:nvSpPr>
        <p:spPr bwMode="auto">
          <a:xfrm rot="5400000">
            <a:off x="4579696"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23" name="Frame 5">
            <a:extLst>
              <a:ext uri="{FF2B5EF4-FFF2-40B4-BE49-F238E27FC236}">
                <a16:creationId xmlns:a16="http://schemas.microsoft.com/office/drawing/2014/main" id="{3A6B67BA-69DE-473A-B0AD-271FFE06D24D}"/>
              </a:ext>
            </a:extLst>
          </p:cNvPr>
          <p:cNvSpPr>
            <a:spLocks noChangeAspect="1"/>
          </p:cNvSpPr>
          <p:nvPr/>
        </p:nvSpPr>
        <p:spPr bwMode="auto">
          <a:xfrm rot="5400000">
            <a:off x="4615770"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4" name="Rectangle 252">
            <a:extLst>
              <a:ext uri="{FF2B5EF4-FFF2-40B4-BE49-F238E27FC236}">
                <a16:creationId xmlns:a16="http://schemas.microsoft.com/office/drawing/2014/main" id="{2AF179FF-1160-4C89-A957-7AFE425602DA}"/>
              </a:ext>
            </a:extLst>
          </p:cNvPr>
          <p:cNvSpPr/>
          <p:nvPr/>
        </p:nvSpPr>
        <p:spPr bwMode="auto">
          <a:xfrm rot="5400000">
            <a:off x="4421647"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25" name="Frame 5">
            <a:extLst>
              <a:ext uri="{FF2B5EF4-FFF2-40B4-BE49-F238E27FC236}">
                <a16:creationId xmlns:a16="http://schemas.microsoft.com/office/drawing/2014/main" id="{59A7E8AE-A2A3-4272-ACD6-7EC0D6217030}"/>
              </a:ext>
            </a:extLst>
          </p:cNvPr>
          <p:cNvSpPr>
            <a:spLocks noChangeAspect="1"/>
          </p:cNvSpPr>
          <p:nvPr/>
        </p:nvSpPr>
        <p:spPr bwMode="auto">
          <a:xfrm rot="5400000">
            <a:off x="4457722"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6" name="Rectangle 254">
            <a:extLst>
              <a:ext uri="{FF2B5EF4-FFF2-40B4-BE49-F238E27FC236}">
                <a16:creationId xmlns:a16="http://schemas.microsoft.com/office/drawing/2014/main" id="{DD0C354C-D42A-4614-A8EE-056D0B7A1443}"/>
              </a:ext>
            </a:extLst>
          </p:cNvPr>
          <p:cNvSpPr/>
          <p:nvPr/>
        </p:nvSpPr>
        <p:spPr bwMode="auto">
          <a:xfrm rot="5400000">
            <a:off x="4263578"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27" name="Frame 5">
            <a:extLst>
              <a:ext uri="{FF2B5EF4-FFF2-40B4-BE49-F238E27FC236}">
                <a16:creationId xmlns:a16="http://schemas.microsoft.com/office/drawing/2014/main" id="{6FDF9013-2F22-4919-848E-9BD67C5E241C}"/>
              </a:ext>
            </a:extLst>
          </p:cNvPr>
          <p:cNvSpPr>
            <a:spLocks noChangeAspect="1"/>
          </p:cNvSpPr>
          <p:nvPr/>
        </p:nvSpPr>
        <p:spPr bwMode="auto">
          <a:xfrm rot="5400000">
            <a:off x="4299652"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8" name="Rectangle 256">
            <a:extLst>
              <a:ext uri="{FF2B5EF4-FFF2-40B4-BE49-F238E27FC236}">
                <a16:creationId xmlns:a16="http://schemas.microsoft.com/office/drawing/2014/main" id="{C829FE3B-A838-4620-8B00-258AA2045B30}"/>
              </a:ext>
            </a:extLst>
          </p:cNvPr>
          <p:cNvSpPr/>
          <p:nvPr/>
        </p:nvSpPr>
        <p:spPr bwMode="auto">
          <a:xfrm rot="5400000">
            <a:off x="4106508"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29" name="Frame 5">
            <a:extLst>
              <a:ext uri="{FF2B5EF4-FFF2-40B4-BE49-F238E27FC236}">
                <a16:creationId xmlns:a16="http://schemas.microsoft.com/office/drawing/2014/main" id="{89F87015-30AB-44DF-9357-1BD26F97C050}"/>
              </a:ext>
            </a:extLst>
          </p:cNvPr>
          <p:cNvSpPr>
            <a:spLocks noChangeAspect="1"/>
          </p:cNvSpPr>
          <p:nvPr/>
        </p:nvSpPr>
        <p:spPr bwMode="auto">
          <a:xfrm rot="5400000">
            <a:off x="4142582"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0" name="Rectangle 258">
            <a:extLst>
              <a:ext uri="{FF2B5EF4-FFF2-40B4-BE49-F238E27FC236}">
                <a16:creationId xmlns:a16="http://schemas.microsoft.com/office/drawing/2014/main" id="{E247ADEC-647D-4A39-8661-DE5C0FB67663}"/>
              </a:ext>
            </a:extLst>
          </p:cNvPr>
          <p:cNvSpPr/>
          <p:nvPr/>
        </p:nvSpPr>
        <p:spPr bwMode="auto">
          <a:xfrm rot="5400000">
            <a:off x="3949459"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31" name="Frame 5">
            <a:extLst>
              <a:ext uri="{FF2B5EF4-FFF2-40B4-BE49-F238E27FC236}">
                <a16:creationId xmlns:a16="http://schemas.microsoft.com/office/drawing/2014/main" id="{935B6602-E0F8-4CA8-A992-72E44BA8BCD7}"/>
              </a:ext>
            </a:extLst>
          </p:cNvPr>
          <p:cNvSpPr>
            <a:spLocks noChangeAspect="1"/>
          </p:cNvSpPr>
          <p:nvPr/>
        </p:nvSpPr>
        <p:spPr bwMode="auto">
          <a:xfrm rot="5400000">
            <a:off x="3985534"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2" name="Rectangle 229">
            <a:extLst>
              <a:ext uri="{FF2B5EF4-FFF2-40B4-BE49-F238E27FC236}">
                <a16:creationId xmlns:a16="http://schemas.microsoft.com/office/drawing/2014/main" id="{68E472CF-8454-4E2E-9D38-D5DD25974532}"/>
              </a:ext>
            </a:extLst>
          </p:cNvPr>
          <p:cNvSpPr/>
          <p:nvPr/>
        </p:nvSpPr>
        <p:spPr bwMode="auto">
          <a:xfrm rot="5400000">
            <a:off x="3781399"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33" name="Frame 5">
            <a:extLst>
              <a:ext uri="{FF2B5EF4-FFF2-40B4-BE49-F238E27FC236}">
                <a16:creationId xmlns:a16="http://schemas.microsoft.com/office/drawing/2014/main" id="{75C57C08-4670-4448-BD27-EE370242FBA5}"/>
              </a:ext>
            </a:extLst>
          </p:cNvPr>
          <p:cNvSpPr>
            <a:spLocks noChangeAspect="1"/>
          </p:cNvSpPr>
          <p:nvPr/>
        </p:nvSpPr>
        <p:spPr bwMode="auto">
          <a:xfrm rot="5400000">
            <a:off x="3817473"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4" name="Rectangle 234">
            <a:extLst>
              <a:ext uri="{FF2B5EF4-FFF2-40B4-BE49-F238E27FC236}">
                <a16:creationId xmlns:a16="http://schemas.microsoft.com/office/drawing/2014/main" id="{65F7BEFC-D991-4DA3-BBBC-8A6B1F30C831}"/>
              </a:ext>
            </a:extLst>
          </p:cNvPr>
          <p:cNvSpPr/>
          <p:nvPr/>
        </p:nvSpPr>
        <p:spPr bwMode="auto">
          <a:xfrm rot="5400000">
            <a:off x="3622678"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35" name="Frame 5">
            <a:extLst>
              <a:ext uri="{FF2B5EF4-FFF2-40B4-BE49-F238E27FC236}">
                <a16:creationId xmlns:a16="http://schemas.microsoft.com/office/drawing/2014/main" id="{0891DDE2-E331-4FD0-8863-E90767608395}"/>
              </a:ext>
            </a:extLst>
          </p:cNvPr>
          <p:cNvSpPr>
            <a:spLocks noChangeAspect="1"/>
          </p:cNvSpPr>
          <p:nvPr/>
        </p:nvSpPr>
        <p:spPr bwMode="auto">
          <a:xfrm rot="5400000">
            <a:off x="3658752"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6" name="Rectangle 239">
            <a:extLst>
              <a:ext uri="{FF2B5EF4-FFF2-40B4-BE49-F238E27FC236}">
                <a16:creationId xmlns:a16="http://schemas.microsoft.com/office/drawing/2014/main" id="{E41B9CB4-A647-4845-B892-04C809CCC1F5}"/>
              </a:ext>
            </a:extLst>
          </p:cNvPr>
          <p:cNvSpPr/>
          <p:nvPr/>
        </p:nvSpPr>
        <p:spPr bwMode="auto">
          <a:xfrm rot="5400000">
            <a:off x="3462333"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37" name="Frame 5">
            <a:extLst>
              <a:ext uri="{FF2B5EF4-FFF2-40B4-BE49-F238E27FC236}">
                <a16:creationId xmlns:a16="http://schemas.microsoft.com/office/drawing/2014/main" id="{B0D48844-9D39-44A6-90F7-3487F1DB32F1}"/>
              </a:ext>
            </a:extLst>
          </p:cNvPr>
          <p:cNvSpPr>
            <a:spLocks noChangeAspect="1"/>
          </p:cNvSpPr>
          <p:nvPr/>
        </p:nvSpPr>
        <p:spPr bwMode="auto">
          <a:xfrm rot="5400000">
            <a:off x="3498408"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38" name="Rectangle 241">
            <a:extLst>
              <a:ext uri="{FF2B5EF4-FFF2-40B4-BE49-F238E27FC236}">
                <a16:creationId xmlns:a16="http://schemas.microsoft.com/office/drawing/2014/main" id="{282AB6CD-7113-468C-851D-7C114182F271}"/>
              </a:ext>
            </a:extLst>
          </p:cNvPr>
          <p:cNvSpPr/>
          <p:nvPr/>
        </p:nvSpPr>
        <p:spPr bwMode="auto">
          <a:xfrm rot="5400000">
            <a:off x="3301977"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39" name="Frame 5">
            <a:extLst>
              <a:ext uri="{FF2B5EF4-FFF2-40B4-BE49-F238E27FC236}">
                <a16:creationId xmlns:a16="http://schemas.microsoft.com/office/drawing/2014/main" id="{69FE4942-1F38-4185-91C8-D641E9D59139}"/>
              </a:ext>
            </a:extLst>
          </p:cNvPr>
          <p:cNvSpPr>
            <a:spLocks noChangeAspect="1"/>
          </p:cNvSpPr>
          <p:nvPr/>
        </p:nvSpPr>
        <p:spPr bwMode="auto">
          <a:xfrm rot="5400000">
            <a:off x="3338051"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0" name="Rectangle 243">
            <a:extLst>
              <a:ext uri="{FF2B5EF4-FFF2-40B4-BE49-F238E27FC236}">
                <a16:creationId xmlns:a16="http://schemas.microsoft.com/office/drawing/2014/main" id="{2270D764-74C0-4E89-9B44-2F40F8A084C0}"/>
              </a:ext>
            </a:extLst>
          </p:cNvPr>
          <p:cNvSpPr/>
          <p:nvPr/>
        </p:nvSpPr>
        <p:spPr bwMode="auto">
          <a:xfrm rot="5400000">
            <a:off x="3142820"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41" name="Frame 5">
            <a:extLst>
              <a:ext uri="{FF2B5EF4-FFF2-40B4-BE49-F238E27FC236}">
                <a16:creationId xmlns:a16="http://schemas.microsoft.com/office/drawing/2014/main" id="{58D3B765-0826-4285-BC5E-0CADD1E9E436}"/>
              </a:ext>
            </a:extLst>
          </p:cNvPr>
          <p:cNvSpPr>
            <a:spLocks noChangeAspect="1"/>
          </p:cNvSpPr>
          <p:nvPr/>
        </p:nvSpPr>
        <p:spPr bwMode="auto">
          <a:xfrm rot="5400000">
            <a:off x="3178894"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2" name="Rectangle 245">
            <a:extLst>
              <a:ext uri="{FF2B5EF4-FFF2-40B4-BE49-F238E27FC236}">
                <a16:creationId xmlns:a16="http://schemas.microsoft.com/office/drawing/2014/main" id="{3E67CE97-10F8-45D1-8A73-899DB67E35E6}"/>
              </a:ext>
            </a:extLst>
          </p:cNvPr>
          <p:cNvSpPr/>
          <p:nvPr/>
        </p:nvSpPr>
        <p:spPr bwMode="auto">
          <a:xfrm rot="5400000">
            <a:off x="2984246"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43" name="Frame 5">
            <a:extLst>
              <a:ext uri="{FF2B5EF4-FFF2-40B4-BE49-F238E27FC236}">
                <a16:creationId xmlns:a16="http://schemas.microsoft.com/office/drawing/2014/main" id="{A9ED26ED-E871-4090-8A8C-D01C56255AA4}"/>
              </a:ext>
            </a:extLst>
          </p:cNvPr>
          <p:cNvSpPr>
            <a:spLocks noChangeAspect="1"/>
          </p:cNvSpPr>
          <p:nvPr/>
        </p:nvSpPr>
        <p:spPr bwMode="auto">
          <a:xfrm rot="5400000">
            <a:off x="3020320"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Rectangle 247">
            <a:extLst>
              <a:ext uri="{FF2B5EF4-FFF2-40B4-BE49-F238E27FC236}">
                <a16:creationId xmlns:a16="http://schemas.microsoft.com/office/drawing/2014/main" id="{DCFEE4B5-4078-4F96-8194-19B53369DD46}"/>
              </a:ext>
            </a:extLst>
          </p:cNvPr>
          <p:cNvSpPr/>
          <p:nvPr/>
        </p:nvSpPr>
        <p:spPr bwMode="auto">
          <a:xfrm rot="5400000">
            <a:off x="2810613"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45" name="Frame 5">
            <a:extLst>
              <a:ext uri="{FF2B5EF4-FFF2-40B4-BE49-F238E27FC236}">
                <a16:creationId xmlns:a16="http://schemas.microsoft.com/office/drawing/2014/main" id="{2348BD61-B2D4-4B9B-A9AA-544E2EC1BB02}"/>
              </a:ext>
            </a:extLst>
          </p:cNvPr>
          <p:cNvSpPr>
            <a:spLocks noChangeAspect="1"/>
          </p:cNvSpPr>
          <p:nvPr/>
        </p:nvSpPr>
        <p:spPr bwMode="auto">
          <a:xfrm rot="5400000">
            <a:off x="2846687"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Rectangle 252">
            <a:extLst>
              <a:ext uri="{FF2B5EF4-FFF2-40B4-BE49-F238E27FC236}">
                <a16:creationId xmlns:a16="http://schemas.microsoft.com/office/drawing/2014/main" id="{A5291090-F222-4029-AF4F-AB0B390CDFC4}"/>
              </a:ext>
            </a:extLst>
          </p:cNvPr>
          <p:cNvSpPr/>
          <p:nvPr/>
        </p:nvSpPr>
        <p:spPr bwMode="auto">
          <a:xfrm rot="5400000">
            <a:off x="2652564"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47" name="Frame 5">
            <a:extLst>
              <a:ext uri="{FF2B5EF4-FFF2-40B4-BE49-F238E27FC236}">
                <a16:creationId xmlns:a16="http://schemas.microsoft.com/office/drawing/2014/main" id="{E874DEA8-9690-4A09-953B-718BDB285CEE}"/>
              </a:ext>
            </a:extLst>
          </p:cNvPr>
          <p:cNvSpPr>
            <a:spLocks noChangeAspect="1"/>
          </p:cNvSpPr>
          <p:nvPr/>
        </p:nvSpPr>
        <p:spPr bwMode="auto">
          <a:xfrm rot="5400000">
            <a:off x="2688639"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8" name="Rectangle 254">
            <a:extLst>
              <a:ext uri="{FF2B5EF4-FFF2-40B4-BE49-F238E27FC236}">
                <a16:creationId xmlns:a16="http://schemas.microsoft.com/office/drawing/2014/main" id="{4E3F7F52-4E9B-4F83-B340-B646346C394A}"/>
              </a:ext>
            </a:extLst>
          </p:cNvPr>
          <p:cNvSpPr/>
          <p:nvPr/>
        </p:nvSpPr>
        <p:spPr bwMode="auto">
          <a:xfrm rot="5400000">
            <a:off x="2494495"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49" name="Frame 5">
            <a:extLst>
              <a:ext uri="{FF2B5EF4-FFF2-40B4-BE49-F238E27FC236}">
                <a16:creationId xmlns:a16="http://schemas.microsoft.com/office/drawing/2014/main" id="{267A7E5A-179D-4A3E-B53A-C0B25162A603}"/>
              </a:ext>
            </a:extLst>
          </p:cNvPr>
          <p:cNvSpPr>
            <a:spLocks noChangeAspect="1"/>
          </p:cNvSpPr>
          <p:nvPr/>
        </p:nvSpPr>
        <p:spPr bwMode="auto">
          <a:xfrm rot="5400000">
            <a:off x="2530569"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0" name="Rectangle 256">
            <a:extLst>
              <a:ext uri="{FF2B5EF4-FFF2-40B4-BE49-F238E27FC236}">
                <a16:creationId xmlns:a16="http://schemas.microsoft.com/office/drawing/2014/main" id="{758C7039-2F42-4D4A-8CEA-4150FE7DD3FD}"/>
              </a:ext>
            </a:extLst>
          </p:cNvPr>
          <p:cNvSpPr/>
          <p:nvPr/>
        </p:nvSpPr>
        <p:spPr bwMode="auto">
          <a:xfrm rot="5400000">
            <a:off x="2337425"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51" name="Frame 5">
            <a:extLst>
              <a:ext uri="{FF2B5EF4-FFF2-40B4-BE49-F238E27FC236}">
                <a16:creationId xmlns:a16="http://schemas.microsoft.com/office/drawing/2014/main" id="{FF048331-BD0D-49B1-A83C-46FCCE393649}"/>
              </a:ext>
            </a:extLst>
          </p:cNvPr>
          <p:cNvSpPr>
            <a:spLocks noChangeAspect="1"/>
          </p:cNvSpPr>
          <p:nvPr/>
        </p:nvSpPr>
        <p:spPr bwMode="auto">
          <a:xfrm rot="5400000">
            <a:off x="2373499"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Rectangle 258">
            <a:extLst>
              <a:ext uri="{FF2B5EF4-FFF2-40B4-BE49-F238E27FC236}">
                <a16:creationId xmlns:a16="http://schemas.microsoft.com/office/drawing/2014/main" id="{CF3B88E7-D6BD-4E24-B709-081A3EB21F5E}"/>
              </a:ext>
            </a:extLst>
          </p:cNvPr>
          <p:cNvSpPr/>
          <p:nvPr/>
        </p:nvSpPr>
        <p:spPr bwMode="auto">
          <a:xfrm rot="5400000">
            <a:off x="2180376"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53" name="Frame 5">
            <a:extLst>
              <a:ext uri="{FF2B5EF4-FFF2-40B4-BE49-F238E27FC236}">
                <a16:creationId xmlns:a16="http://schemas.microsoft.com/office/drawing/2014/main" id="{E06A5C6D-24F2-4811-9EA5-31FE6DFD825E}"/>
              </a:ext>
            </a:extLst>
          </p:cNvPr>
          <p:cNvSpPr>
            <a:spLocks noChangeAspect="1"/>
          </p:cNvSpPr>
          <p:nvPr/>
        </p:nvSpPr>
        <p:spPr bwMode="auto">
          <a:xfrm rot="5400000">
            <a:off x="2216451"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Rectangle 229">
            <a:extLst>
              <a:ext uri="{FF2B5EF4-FFF2-40B4-BE49-F238E27FC236}">
                <a16:creationId xmlns:a16="http://schemas.microsoft.com/office/drawing/2014/main" id="{B5B6947B-5773-4EB6-B411-73439AFB5CD3}"/>
              </a:ext>
            </a:extLst>
          </p:cNvPr>
          <p:cNvSpPr/>
          <p:nvPr/>
        </p:nvSpPr>
        <p:spPr bwMode="auto">
          <a:xfrm rot="5400000">
            <a:off x="10795083"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55" name="Frame 5">
            <a:extLst>
              <a:ext uri="{FF2B5EF4-FFF2-40B4-BE49-F238E27FC236}">
                <a16:creationId xmlns:a16="http://schemas.microsoft.com/office/drawing/2014/main" id="{456E03CB-AD78-4A97-87EF-599D83865286}"/>
              </a:ext>
            </a:extLst>
          </p:cNvPr>
          <p:cNvSpPr>
            <a:spLocks noChangeAspect="1"/>
          </p:cNvSpPr>
          <p:nvPr/>
        </p:nvSpPr>
        <p:spPr bwMode="auto">
          <a:xfrm rot="5400000">
            <a:off x="10831157"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6" name="Rectangle 234">
            <a:extLst>
              <a:ext uri="{FF2B5EF4-FFF2-40B4-BE49-F238E27FC236}">
                <a16:creationId xmlns:a16="http://schemas.microsoft.com/office/drawing/2014/main" id="{4366CEC0-34D7-475E-A043-1C02E8A1E932}"/>
              </a:ext>
            </a:extLst>
          </p:cNvPr>
          <p:cNvSpPr/>
          <p:nvPr/>
        </p:nvSpPr>
        <p:spPr bwMode="auto">
          <a:xfrm rot="5400000">
            <a:off x="10636362"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57" name="Frame 5">
            <a:extLst>
              <a:ext uri="{FF2B5EF4-FFF2-40B4-BE49-F238E27FC236}">
                <a16:creationId xmlns:a16="http://schemas.microsoft.com/office/drawing/2014/main" id="{218371FA-3A43-449D-8DAA-AAB7454536E0}"/>
              </a:ext>
            </a:extLst>
          </p:cNvPr>
          <p:cNvSpPr>
            <a:spLocks noChangeAspect="1"/>
          </p:cNvSpPr>
          <p:nvPr/>
        </p:nvSpPr>
        <p:spPr bwMode="auto">
          <a:xfrm rot="5400000">
            <a:off x="10672436"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8" name="Rectangle 239">
            <a:extLst>
              <a:ext uri="{FF2B5EF4-FFF2-40B4-BE49-F238E27FC236}">
                <a16:creationId xmlns:a16="http://schemas.microsoft.com/office/drawing/2014/main" id="{D1B4761E-9F14-40B5-ADDD-6AF9AD539ABF}"/>
              </a:ext>
            </a:extLst>
          </p:cNvPr>
          <p:cNvSpPr/>
          <p:nvPr/>
        </p:nvSpPr>
        <p:spPr bwMode="auto">
          <a:xfrm rot="5400000">
            <a:off x="10476017"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59" name="Frame 5">
            <a:extLst>
              <a:ext uri="{FF2B5EF4-FFF2-40B4-BE49-F238E27FC236}">
                <a16:creationId xmlns:a16="http://schemas.microsoft.com/office/drawing/2014/main" id="{1821799A-4069-449B-B24B-B3D1DF9BD877}"/>
              </a:ext>
            </a:extLst>
          </p:cNvPr>
          <p:cNvSpPr>
            <a:spLocks noChangeAspect="1"/>
          </p:cNvSpPr>
          <p:nvPr/>
        </p:nvSpPr>
        <p:spPr bwMode="auto">
          <a:xfrm rot="5400000">
            <a:off x="10512092"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0" name="Rectangle 241">
            <a:extLst>
              <a:ext uri="{FF2B5EF4-FFF2-40B4-BE49-F238E27FC236}">
                <a16:creationId xmlns:a16="http://schemas.microsoft.com/office/drawing/2014/main" id="{68DE1CA1-789E-45EC-8F4B-E8C6842175D9}"/>
              </a:ext>
            </a:extLst>
          </p:cNvPr>
          <p:cNvSpPr/>
          <p:nvPr/>
        </p:nvSpPr>
        <p:spPr bwMode="auto">
          <a:xfrm rot="5400000">
            <a:off x="10315661"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61" name="Frame 5">
            <a:extLst>
              <a:ext uri="{FF2B5EF4-FFF2-40B4-BE49-F238E27FC236}">
                <a16:creationId xmlns:a16="http://schemas.microsoft.com/office/drawing/2014/main" id="{4F0A8B4B-7A20-4944-97C2-2727E4B5136C}"/>
              </a:ext>
            </a:extLst>
          </p:cNvPr>
          <p:cNvSpPr>
            <a:spLocks noChangeAspect="1"/>
          </p:cNvSpPr>
          <p:nvPr/>
        </p:nvSpPr>
        <p:spPr bwMode="auto">
          <a:xfrm rot="5400000">
            <a:off x="10351735"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2" name="Rectangle 243">
            <a:extLst>
              <a:ext uri="{FF2B5EF4-FFF2-40B4-BE49-F238E27FC236}">
                <a16:creationId xmlns:a16="http://schemas.microsoft.com/office/drawing/2014/main" id="{0D95FD6C-0ABD-4851-9C00-43FB3D4A54E0}"/>
              </a:ext>
            </a:extLst>
          </p:cNvPr>
          <p:cNvSpPr/>
          <p:nvPr/>
        </p:nvSpPr>
        <p:spPr bwMode="auto">
          <a:xfrm rot="5400000">
            <a:off x="10156504"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63" name="Frame 5">
            <a:extLst>
              <a:ext uri="{FF2B5EF4-FFF2-40B4-BE49-F238E27FC236}">
                <a16:creationId xmlns:a16="http://schemas.microsoft.com/office/drawing/2014/main" id="{B4424BED-421E-4A9A-8760-76415ECA99CA}"/>
              </a:ext>
            </a:extLst>
          </p:cNvPr>
          <p:cNvSpPr>
            <a:spLocks noChangeAspect="1"/>
          </p:cNvSpPr>
          <p:nvPr/>
        </p:nvSpPr>
        <p:spPr bwMode="auto">
          <a:xfrm rot="5400000">
            <a:off x="10192578"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4" name="Rectangle 245">
            <a:extLst>
              <a:ext uri="{FF2B5EF4-FFF2-40B4-BE49-F238E27FC236}">
                <a16:creationId xmlns:a16="http://schemas.microsoft.com/office/drawing/2014/main" id="{57DCDD04-CF9C-4FC7-A952-96D2FE85BE4F}"/>
              </a:ext>
            </a:extLst>
          </p:cNvPr>
          <p:cNvSpPr/>
          <p:nvPr/>
        </p:nvSpPr>
        <p:spPr bwMode="auto">
          <a:xfrm rot="5400000">
            <a:off x="9997930"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65" name="Frame 5">
            <a:extLst>
              <a:ext uri="{FF2B5EF4-FFF2-40B4-BE49-F238E27FC236}">
                <a16:creationId xmlns:a16="http://schemas.microsoft.com/office/drawing/2014/main" id="{C0F4D780-673F-4EF2-917E-46D8C23C5B14}"/>
              </a:ext>
            </a:extLst>
          </p:cNvPr>
          <p:cNvSpPr>
            <a:spLocks noChangeAspect="1"/>
          </p:cNvSpPr>
          <p:nvPr/>
        </p:nvSpPr>
        <p:spPr bwMode="auto">
          <a:xfrm rot="5400000">
            <a:off x="10034004"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6" name="Rectangle 247">
            <a:extLst>
              <a:ext uri="{FF2B5EF4-FFF2-40B4-BE49-F238E27FC236}">
                <a16:creationId xmlns:a16="http://schemas.microsoft.com/office/drawing/2014/main" id="{A19E2BE8-6CC7-4820-AC2A-B92706926ED9}"/>
              </a:ext>
            </a:extLst>
          </p:cNvPr>
          <p:cNvSpPr/>
          <p:nvPr/>
        </p:nvSpPr>
        <p:spPr bwMode="auto">
          <a:xfrm rot="5400000">
            <a:off x="9842450"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67" name="Frame 5">
            <a:extLst>
              <a:ext uri="{FF2B5EF4-FFF2-40B4-BE49-F238E27FC236}">
                <a16:creationId xmlns:a16="http://schemas.microsoft.com/office/drawing/2014/main" id="{B874CF53-72F2-496B-9530-8F4248D8698F}"/>
              </a:ext>
            </a:extLst>
          </p:cNvPr>
          <p:cNvSpPr>
            <a:spLocks noChangeAspect="1"/>
          </p:cNvSpPr>
          <p:nvPr/>
        </p:nvSpPr>
        <p:spPr bwMode="auto">
          <a:xfrm rot="5400000">
            <a:off x="9878524"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68" name="Rectangle 252">
            <a:extLst>
              <a:ext uri="{FF2B5EF4-FFF2-40B4-BE49-F238E27FC236}">
                <a16:creationId xmlns:a16="http://schemas.microsoft.com/office/drawing/2014/main" id="{DF15B32D-3CAF-4C89-AFF6-A446194DE19E}"/>
              </a:ext>
            </a:extLst>
          </p:cNvPr>
          <p:cNvSpPr/>
          <p:nvPr/>
        </p:nvSpPr>
        <p:spPr bwMode="auto">
          <a:xfrm rot="5400000">
            <a:off x="9684401"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69" name="Frame 5">
            <a:extLst>
              <a:ext uri="{FF2B5EF4-FFF2-40B4-BE49-F238E27FC236}">
                <a16:creationId xmlns:a16="http://schemas.microsoft.com/office/drawing/2014/main" id="{F82F9A1D-915D-495F-93C3-D6CFBFB6FA6E}"/>
              </a:ext>
            </a:extLst>
          </p:cNvPr>
          <p:cNvSpPr>
            <a:spLocks noChangeAspect="1"/>
          </p:cNvSpPr>
          <p:nvPr/>
        </p:nvSpPr>
        <p:spPr bwMode="auto">
          <a:xfrm rot="5400000">
            <a:off x="9720476"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0" name="Rectangle 254">
            <a:extLst>
              <a:ext uri="{FF2B5EF4-FFF2-40B4-BE49-F238E27FC236}">
                <a16:creationId xmlns:a16="http://schemas.microsoft.com/office/drawing/2014/main" id="{B094CE53-9E4E-4F75-9057-4995CD9208A6}"/>
              </a:ext>
            </a:extLst>
          </p:cNvPr>
          <p:cNvSpPr/>
          <p:nvPr/>
        </p:nvSpPr>
        <p:spPr bwMode="auto">
          <a:xfrm rot="5400000">
            <a:off x="9526332"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71" name="Frame 5">
            <a:extLst>
              <a:ext uri="{FF2B5EF4-FFF2-40B4-BE49-F238E27FC236}">
                <a16:creationId xmlns:a16="http://schemas.microsoft.com/office/drawing/2014/main" id="{97921B91-5840-46BC-9B4A-A6128DE0E31A}"/>
              </a:ext>
            </a:extLst>
          </p:cNvPr>
          <p:cNvSpPr>
            <a:spLocks noChangeAspect="1"/>
          </p:cNvSpPr>
          <p:nvPr/>
        </p:nvSpPr>
        <p:spPr bwMode="auto">
          <a:xfrm rot="5400000">
            <a:off x="9562406"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2" name="Rectangle 256">
            <a:extLst>
              <a:ext uri="{FF2B5EF4-FFF2-40B4-BE49-F238E27FC236}">
                <a16:creationId xmlns:a16="http://schemas.microsoft.com/office/drawing/2014/main" id="{6BB12008-4B25-4C05-AF7C-170343510C0F}"/>
              </a:ext>
            </a:extLst>
          </p:cNvPr>
          <p:cNvSpPr/>
          <p:nvPr/>
        </p:nvSpPr>
        <p:spPr bwMode="auto">
          <a:xfrm rot="5400000">
            <a:off x="9369262"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73" name="Frame 5">
            <a:extLst>
              <a:ext uri="{FF2B5EF4-FFF2-40B4-BE49-F238E27FC236}">
                <a16:creationId xmlns:a16="http://schemas.microsoft.com/office/drawing/2014/main" id="{807BE73B-30AB-49AF-A006-0FA03F0228DB}"/>
              </a:ext>
            </a:extLst>
          </p:cNvPr>
          <p:cNvSpPr>
            <a:spLocks noChangeAspect="1"/>
          </p:cNvSpPr>
          <p:nvPr/>
        </p:nvSpPr>
        <p:spPr bwMode="auto">
          <a:xfrm rot="5400000">
            <a:off x="9405336"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4" name="Rectangle 258">
            <a:extLst>
              <a:ext uri="{FF2B5EF4-FFF2-40B4-BE49-F238E27FC236}">
                <a16:creationId xmlns:a16="http://schemas.microsoft.com/office/drawing/2014/main" id="{79B41BD7-89D6-4472-8D38-32EB78317742}"/>
              </a:ext>
            </a:extLst>
          </p:cNvPr>
          <p:cNvSpPr/>
          <p:nvPr/>
        </p:nvSpPr>
        <p:spPr bwMode="auto">
          <a:xfrm rot="5400000">
            <a:off x="9212213"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75" name="Frame 5">
            <a:extLst>
              <a:ext uri="{FF2B5EF4-FFF2-40B4-BE49-F238E27FC236}">
                <a16:creationId xmlns:a16="http://schemas.microsoft.com/office/drawing/2014/main" id="{4ED9D0C4-B115-4306-BA07-B749791027EF}"/>
              </a:ext>
            </a:extLst>
          </p:cNvPr>
          <p:cNvSpPr>
            <a:spLocks noChangeAspect="1"/>
          </p:cNvSpPr>
          <p:nvPr/>
        </p:nvSpPr>
        <p:spPr bwMode="auto">
          <a:xfrm rot="5400000">
            <a:off x="9248288"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376" name="2 Arrow">
            <a:extLst>
              <a:ext uri="{FF2B5EF4-FFF2-40B4-BE49-F238E27FC236}">
                <a16:creationId xmlns:a16="http://schemas.microsoft.com/office/drawing/2014/main" id="{C0DF02B0-758B-4126-90E5-5E920F7372B5}"/>
              </a:ext>
            </a:extLst>
          </p:cNvPr>
          <p:cNvCxnSpPr>
            <a:cxnSpLocks/>
          </p:cNvCxnSpPr>
          <p:nvPr/>
        </p:nvCxnSpPr>
        <p:spPr>
          <a:xfrm flipV="1">
            <a:off x="6334077" y="5933778"/>
            <a:ext cx="1" cy="257943"/>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triangle" w="med" len="med"/>
            <a:tailEnd type="triangle" w="med" len="med"/>
          </a:ln>
          <a:effectLst/>
        </p:spPr>
      </p:cxnSp>
      <p:cxnSp>
        <p:nvCxnSpPr>
          <p:cNvPr id="377" name="2 Arrow">
            <a:extLst>
              <a:ext uri="{FF2B5EF4-FFF2-40B4-BE49-F238E27FC236}">
                <a16:creationId xmlns:a16="http://schemas.microsoft.com/office/drawing/2014/main" id="{1C2BADF0-7B66-42A9-81E5-2B1A7C5F611B}"/>
              </a:ext>
            </a:extLst>
          </p:cNvPr>
          <p:cNvCxnSpPr>
            <a:cxnSpLocks/>
          </p:cNvCxnSpPr>
          <p:nvPr/>
        </p:nvCxnSpPr>
        <p:spPr>
          <a:xfrm flipV="1">
            <a:off x="7924079" y="5965521"/>
            <a:ext cx="1" cy="257943"/>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triangle" w="med" len="med"/>
            <a:tailEnd type="triangle" w="med" len="med"/>
          </a:ln>
          <a:effectLst/>
        </p:spPr>
      </p:cxnSp>
      <p:cxnSp>
        <p:nvCxnSpPr>
          <p:cNvPr id="378" name="2 Arrow">
            <a:extLst>
              <a:ext uri="{FF2B5EF4-FFF2-40B4-BE49-F238E27FC236}">
                <a16:creationId xmlns:a16="http://schemas.microsoft.com/office/drawing/2014/main" id="{4F26A35B-79FB-4BE8-83AD-79D6EB0CE547}"/>
              </a:ext>
            </a:extLst>
          </p:cNvPr>
          <p:cNvCxnSpPr>
            <a:cxnSpLocks/>
          </p:cNvCxnSpPr>
          <p:nvPr/>
        </p:nvCxnSpPr>
        <p:spPr>
          <a:xfrm flipV="1">
            <a:off x="10729095" y="5933778"/>
            <a:ext cx="1" cy="257943"/>
          </a:xfrm>
          <a:prstGeom prst="straightConnector1">
            <a:avLst/>
          </a:prstGeom>
          <a:noFill/>
          <a:ln w="31750" cap="flat" cmpd="sng" algn="ctr">
            <a:gradFill flip="none" rotWithShape="1">
              <a:gsLst>
                <a:gs pos="51000">
                  <a:srgbClr val="FFFFFF">
                    <a:lumMod val="75000"/>
                  </a:srgbClr>
                </a:gs>
                <a:gs pos="50000">
                  <a:srgbClr val="FFFFFF">
                    <a:lumMod val="50000"/>
                  </a:srgbClr>
                </a:gs>
              </a:gsLst>
              <a:lin ang="18900000" scaled="1"/>
              <a:tileRect/>
            </a:gradFill>
            <a:prstDash val="solid"/>
            <a:headEnd type="triangle" w="med" len="med"/>
            <a:tailEnd type="triangle" w="med" len="med"/>
          </a:ln>
          <a:effectLst/>
        </p:spPr>
      </p:cxnSp>
      <p:sp>
        <p:nvSpPr>
          <p:cNvPr id="379" name="Rectangle 229">
            <a:extLst>
              <a:ext uri="{FF2B5EF4-FFF2-40B4-BE49-F238E27FC236}">
                <a16:creationId xmlns:a16="http://schemas.microsoft.com/office/drawing/2014/main" id="{B165F834-7845-4F90-BB85-9387C5C1A665}"/>
              </a:ext>
            </a:extLst>
          </p:cNvPr>
          <p:cNvSpPr/>
          <p:nvPr/>
        </p:nvSpPr>
        <p:spPr bwMode="auto">
          <a:xfrm rot="5400000">
            <a:off x="1997590"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80" name="Frame 5">
            <a:extLst>
              <a:ext uri="{FF2B5EF4-FFF2-40B4-BE49-F238E27FC236}">
                <a16:creationId xmlns:a16="http://schemas.microsoft.com/office/drawing/2014/main" id="{296615C2-9511-4424-AE43-9EE2E8F68177}"/>
              </a:ext>
            </a:extLst>
          </p:cNvPr>
          <p:cNvSpPr>
            <a:spLocks noChangeAspect="1"/>
          </p:cNvSpPr>
          <p:nvPr/>
        </p:nvSpPr>
        <p:spPr bwMode="auto">
          <a:xfrm rot="5400000">
            <a:off x="2033664"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1" name="Rectangle 234">
            <a:extLst>
              <a:ext uri="{FF2B5EF4-FFF2-40B4-BE49-F238E27FC236}">
                <a16:creationId xmlns:a16="http://schemas.microsoft.com/office/drawing/2014/main" id="{632EF822-FE53-488E-B254-17048F163ED6}"/>
              </a:ext>
            </a:extLst>
          </p:cNvPr>
          <p:cNvSpPr/>
          <p:nvPr/>
        </p:nvSpPr>
        <p:spPr bwMode="auto">
          <a:xfrm rot="5400000">
            <a:off x="1838869"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82" name="Frame 5">
            <a:extLst>
              <a:ext uri="{FF2B5EF4-FFF2-40B4-BE49-F238E27FC236}">
                <a16:creationId xmlns:a16="http://schemas.microsoft.com/office/drawing/2014/main" id="{C3AA3A4A-9B4F-4CA8-80B6-86328CEA0FBA}"/>
              </a:ext>
            </a:extLst>
          </p:cNvPr>
          <p:cNvSpPr>
            <a:spLocks noChangeAspect="1"/>
          </p:cNvSpPr>
          <p:nvPr/>
        </p:nvSpPr>
        <p:spPr bwMode="auto">
          <a:xfrm rot="5400000">
            <a:off x="1874943"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3" name="Rectangle 239">
            <a:extLst>
              <a:ext uri="{FF2B5EF4-FFF2-40B4-BE49-F238E27FC236}">
                <a16:creationId xmlns:a16="http://schemas.microsoft.com/office/drawing/2014/main" id="{EF6F8AB9-9BCD-43B2-A90B-59AE952CF2B0}"/>
              </a:ext>
            </a:extLst>
          </p:cNvPr>
          <p:cNvSpPr/>
          <p:nvPr/>
        </p:nvSpPr>
        <p:spPr bwMode="auto">
          <a:xfrm rot="5400000">
            <a:off x="1678524"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84" name="Frame 5">
            <a:extLst>
              <a:ext uri="{FF2B5EF4-FFF2-40B4-BE49-F238E27FC236}">
                <a16:creationId xmlns:a16="http://schemas.microsoft.com/office/drawing/2014/main" id="{4557A017-F9D2-457F-8FEE-C5CC185B547B}"/>
              </a:ext>
            </a:extLst>
          </p:cNvPr>
          <p:cNvSpPr>
            <a:spLocks noChangeAspect="1"/>
          </p:cNvSpPr>
          <p:nvPr/>
        </p:nvSpPr>
        <p:spPr bwMode="auto">
          <a:xfrm rot="5400000">
            <a:off x="1714599"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5" name="Rectangle 241">
            <a:extLst>
              <a:ext uri="{FF2B5EF4-FFF2-40B4-BE49-F238E27FC236}">
                <a16:creationId xmlns:a16="http://schemas.microsoft.com/office/drawing/2014/main" id="{EF8957AE-44BF-462B-960A-01D82121ADA2}"/>
              </a:ext>
            </a:extLst>
          </p:cNvPr>
          <p:cNvSpPr/>
          <p:nvPr/>
        </p:nvSpPr>
        <p:spPr bwMode="auto">
          <a:xfrm rot="5400000">
            <a:off x="1518168"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86" name="Frame 5">
            <a:extLst>
              <a:ext uri="{FF2B5EF4-FFF2-40B4-BE49-F238E27FC236}">
                <a16:creationId xmlns:a16="http://schemas.microsoft.com/office/drawing/2014/main" id="{CB0BBD3B-9D86-40C2-B97D-1C272CBC693B}"/>
              </a:ext>
            </a:extLst>
          </p:cNvPr>
          <p:cNvSpPr>
            <a:spLocks noChangeAspect="1"/>
          </p:cNvSpPr>
          <p:nvPr/>
        </p:nvSpPr>
        <p:spPr bwMode="auto">
          <a:xfrm rot="5400000">
            <a:off x="1554242"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7" name="Rectangle 243">
            <a:extLst>
              <a:ext uri="{FF2B5EF4-FFF2-40B4-BE49-F238E27FC236}">
                <a16:creationId xmlns:a16="http://schemas.microsoft.com/office/drawing/2014/main" id="{AACCAB26-3425-4C97-B085-39CD255D1CC0}"/>
              </a:ext>
            </a:extLst>
          </p:cNvPr>
          <p:cNvSpPr/>
          <p:nvPr/>
        </p:nvSpPr>
        <p:spPr bwMode="auto">
          <a:xfrm rot="5400000">
            <a:off x="1359011"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88" name="Frame 5">
            <a:extLst>
              <a:ext uri="{FF2B5EF4-FFF2-40B4-BE49-F238E27FC236}">
                <a16:creationId xmlns:a16="http://schemas.microsoft.com/office/drawing/2014/main" id="{38B956E6-B41B-4A85-94BC-CC573DC03095}"/>
              </a:ext>
            </a:extLst>
          </p:cNvPr>
          <p:cNvSpPr>
            <a:spLocks noChangeAspect="1"/>
          </p:cNvSpPr>
          <p:nvPr/>
        </p:nvSpPr>
        <p:spPr bwMode="auto">
          <a:xfrm rot="5400000">
            <a:off x="1395085"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89" name="Rectangle 245">
            <a:extLst>
              <a:ext uri="{FF2B5EF4-FFF2-40B4-BE49-F238E27FC236}">
                <a16:creationId xmlns:a16="http://schemas.microsoft.com/office/drawing/2014/main" id="{E5CFF0C2-E141-439F-B002-087B3A0E3B9A}"/>
              </a:ext>
            </a:extLst>
          </p:cNvPr>
          <p:cNvSpPr/>
          <p:nvPr/>
        </p:nvSpPr>
        <p:spPr bwMode="auto">
          <a:xfrm rot="5400000">
            <a:off x="1226437"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90" name="Frame 5">
            <a:extLst>
              <a:ext uri="{FF2B5EF4-FFF2-40B4-BE49-F238E27FC236}">
                <a16:creationId xmlns:a16="http://schemas.microsoft.com/office/drawing/2014/main" id="{3F324EDC-9815-4441-B51B-2C0EA15F7439}"/>
              </a:ext>
            </a:extLst>
          </p:cNvPr>
          <p:cNvSpPr>
            <a:spLocks noChangeAspect="1"/>
          </p:cNvSpPr>
          <p:nvPr/>
        </p:nvSpPr>
        <p:spPr bwMode="auto">
          <a:xfrm rot="5400000">
            <a:off x="1262511"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1" name="Rectangle 247">
            <a:extLst>
              <a:ext uri="{FF2B5EF4-FFF2-40B4-BE49-F238E27FC236}">
                <a16:creationId xmlns:a16="http://schemas.microsoft.com/office/drawing/2014/main" id="{4D1DBABF-AE6E-4B76-8FE7-EFDA1BA943EC}"/>
              </a:ext>
            </a:extLst>
          </p:cNvPr>
          <p:cNvSpPr/>
          <p:nvPr/>
        </p:nvSpPr>
        <p:spPr bwMode="auto">
          <a:xfrm rot="5400000">
            <a:off x="1036413"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92" name="Frame 5">
            <a:extLst>
              <a:ext uri="{FF2B5EF4-FFF2-40B4-BE49-F238E27FC236}">
                <a16:creationId xmlns:a16="http://schemas.microsoft.com/office/drawing/2014/main" id="{E54DB62E-ECD1-4DD8-B036-4F790CE81609}"/>
              </a:ext>
            </a:extLst>
          </p:cNvPr>
          <p:cNvSpPr>
            <a:spLocks noChangeAspect="1"/>
          </p:cNvSpPr>
          <p:nvPr/>
        </p:nvSpPr>
        <p:spPr bwMode="auto">
          <a:xfrm rot="5400000">
            <a:off x="1072487"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3" name="Rectangle 252">
            <a:extLst>
              <a:ext uri="{FF2B5EF4-FFF2-40B4-BE49-F238E27FC236}">
                <a16:creationId xmlns:a16="http://schemas.microsoft.com/office/drawing/2014/main" id="{FF67673E-3655-456E-A1E7-C64001FFAEA2}"/>
              </a:ext>
            </a:extLst>
          </p:cNvPr>
          <p:cNvSpPr/>
          <p:nvPr/>
        </p:nvSpPr>
        <p:spPr bwMode="auto">
          <a:xfrm rot="5400000">
            <a:off x="878364"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94" name="Frame 5">
            <a:extLst>
              <a:ext uri="{FF2B5EF4-FFF2-40B4-BE49-F238E27FC236}">
                <a16:creationId xmlns:a16="http://schemas.microsoft.com/office/drawing/2014/main" id="{AC2A4210-EA85-4215-AFA3-A3B6B7757E23}"/>
              </a:ext>
            </a:extLst>
          </p:cNvPr>
          <p:cNvSpPr>
            <a:spLocks noChangeAspect="1"/>
          </p:cNvSpPr>
          <p:nvPr/>
        </p:nvSpPr>
        <p:spPr bwMode="auto">
          <a:xfrm rot="5400000">
            <a:off x="914439"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5" name="Rectangle 254">
            <a:extLst>
              <a:ext uri="{FF2B5EF4-FFF2-40B4-BE49-F238E27FC236}">
                <a16:creationId xmlns:a16="http://schemas.microsoft.com/office/drawing/2014/main" id="{D10A9E71-7D9D-4CF6-B790-C106A026D4E6}"/>
              </a:ext>
            </a:extLst>
          </p:cNvPr>
          <p:cNvSpPr/>
          <p:nvPr/>
        </p:nvSpPr>
        <p:spPr bwMode="auto">
          <a:xfrm rot="5400000">
            <a:off x="720295"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96" name="Frame 5">
            <a:extLst>
              <a:ext uri="{FF2B5EF4-FFF2-40B4-BE49-F238E27FC236}">
                <a16:creationId xmlns:a16="http://schemas.microsoft.com/office/drawing/2014/main" id="{7D573119-35EB-44AB-8F53-1067F42D4ADF}"/>
              </a:ext>
            </a:extLst>
          </p:cNvPr>
          <p:cNvSpPr>
            <a:spLocks noChangeAspect="1"/>
          </p:cNvSpPr>
          <p:nvPr/>
        </p:nvSpPr>
        <p:spPr bwMode="auto">
          <a:xfrm rot="5400000">
            <a:off x="756369"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7" name="Rectangle 256">
            <a:extLst>
              <a:ext uri="{FF2B5EF4-FFF2-40B4-BE49-F238E27FC236}">
                <a16:creationId xmlns:a16="http://schemas.microsoft.com/office/drawing/2014/main" id="{08234D10-75E9-4308-8835-DD2644220233}"/>
              </a:ext>
            </a:extLst>
          </p:cNvPr>
          <p:cNvSpPr/>
          <p:nvPr/>
        </p:nvSpPr>
        <p:spPr bwMode="auto">
          <a:xfrm rot="5400000">
            <a:off x="563225"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398" name="Frame 5">
            <a:extLst>
              <a:ext uri="{FF2B5EF4-FFF2-40B4-BE49-F238E27FC236}">
                <a16:creationId xmlns:a16="http://schemas.microsoft.com/office/drawing/2014/main" id="{CF6E874A-6764-460F-AEB2-1121637DD395}"/>
              </a:ext>
            </a:extLst>
          </p:cNvPr>
          <p:cNvSpPr>
            <a:spLocks noChangeAspect="1"/>
          </p:cNvSpPr>
          <p:nvPr/>
        </p:nvSpPr>
        <p:spPr bwMode="auto">
          <a:xfrm rot="5400000">
            <a:off x="599299"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9" name="Rectangle 258">
            <a:extLst>
              <a:ext uri="{FF2B5EF4-FFF2-40B4-BE49-F238E27FC236}">
                <a16:creationId xmlns:a16="http://schemas.microsoft.com/office/drawing/2014/main" id="{1386B809-C235-4E56-87FB-B144591077C7}"/>
              </a:ext>
            </a:extLst>
          </p:cNvPr>
          <p:cNvSpPr/>
          <p:nvPr/>
        </p:nvSpPr>
        <p:spPr bwMode="auto">
          <a:xfrm rot="5400000">
            <a:off x="406176"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400" name="Frame 5">
            <a:extLst>
              <a:ext uri="{FF2B5EF4-FFF2-40B4-BE49-F238E27FC236}">
                <a16:creationId xmlns:a16="http://schemas.microsoft.com/office/drawing/2014/main" id="{C2895A26-41FD-42D5-981A-345D60472FF6}"/>
              </a:ext>
            </a:extLst>
          </p:cNvPr>
          <p:cNvSpPr>
            <a:spLocks noChangeAspect="1"/>
          </p:cNvSpPr>
          <p:nvPr/>
        </p:nvSpPr>
        <p:spPr bwMode="auto">
          <a:xfrm rot="5400000">
            <a:off x="442251"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1" name="Rectangle 229">
            <a:extLst>
              <a:ext uri="{FF2B5EF4-FFF2-40B4-BE49-F238E27FC236}">
                <a16:creationId xmlns:a16="http://schemas.microsoft.com/office/drawing/2014/main" id="{80F670BF-2D5B-4CAA-BBE3-62FFF83FE603}"/>
              </a:ext>
            </a:extLst>
          </p:cNvPr>
          <p:cNvSpPr/>
          <p:nvPr/>
        </p:nvSpPr>
        <p:spPr bwMode="auto">
          <a:xfrm rot="5400000">
            <a:off x="11442998"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402" name="Frame 5">
            <a:extLst>
              <a:ext uri="{FF2B5EF4-FFF2-40B4-BE49-F238E27FC236}">
                <a16:creationId xmlns:a16="http://schemas.microsoft.com/office/drawing/2014/main" id="{6331F317-8E62-438A-B35A-D67CCF673BD2}"/>
              </a:ext>
            </a:extLst>
          </p:cNvPr>
          <p:cNvSpPr>
            <a:spLocks noChangeAspect="1"/>
          </p:cNvSpPr>
          <p:nvPr/>
        </p:nvSpPr>
        <p:spPr bwMode="auto">
          <a:xfrm rot="5400000">
            <a:off x="11479072"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3" name="Rectangle 234">
            <a:extLst>
              <a:ext uri="{FF2B5EF4-FFF2-40B4-BE49-F238E27FC236}">
                <a16:creationId xmlns:a16="http://schemas.microsoft.com/office/drawing/2014/main" id="{50D4D9AD-6F73-49F1-B2A7-B810804571DE}"/>
              </a:ext>
            </a:extLst>
          </p:cNvPr>
          <p:cNvSpPr/>
          <p:nvPr/>
        </p:nvSpPr>
        <p:spPr bwMode="auto">
          <a:xfrm rot="5400000">
            <a:off x="11284277"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404" name="Frame 5">
            <a:extLst>
              <a:ext uri="{FF2B5EF4-FFF2-40B4-BE49-F238E27FC236}">
                <a16:creationId xmlns:a16="http://schemas.microsoft.com/office/drawing/2014/main" id="{1D2D7357-8534-4C56-9989-B8B2B9ACC20B}"/>
              </a:ext>
            </a:extLst>
          </p:cNvPr>
          <p:cNvSpPr>
            <a:spLocks noChangeAspect="1"/>
          </p:cNvSpPr>
          <p:nvPr/>
        </p:nvSpPr>
        <p:spPr bwMode="auto">
          <a:xfrm rot="5400000">
            <a:off x="11320351"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5" name="Rectangle 239">
            <a:extLst>
              <a:ext uri="{FF2B5EF4-FFF2-40B4-BE49-F238E27FC236}">
                <a16:creationId xmlns:a16="http://schemas.microsoft.com/office/drawing/2014/main" id="{B0834679-49D8-4F97-A9D3-EFD4A2E6E48C}"/>
              </a:ext>
            </a:extLst>
          </p:cNvPr>
          <p:cNvSpPr/>
          <p:nvPr/>
        </p:nvSpPr>
        <p:spPr bwMode="auto">
          <a:xfrm rot="5400000">
            <a:off x="11123932"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406" name="Frame 5">
            <a:extLst>
              <a:ext uri="{FF2B5EF4-FFF2-40B4-BE49-F238E27FC236}">
                <a16:creationId xmlns:a16="http://schemas.microsoft.com/office/drawing/2014/main" id="{7801C7CA-75C5-4C7A-8894-3554B5C60995}"/>
              </a:ext>
            </a:extLst>
          </p:cNvPr>
          <p:cNvSpPr>
            <a:spLocks noChangeAspect="1"/>
          </p:cNvSpPr>
          <p:nvPr/>
        </p:nvSpPr>
        <p:spPr bwMode="auto">
          <a:xfrm rot="5400000">
            <a:off x="11160007"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7" name="Rectangle 241">
            <a:extLst>
              <a:ext uri="{FF2B5EF4-FFF2-40B4-BE49-F238E27FC236}">
                <a16:creationId xmlns:a16="http://schemas.microsoft.com/office/drawing/2014/main" id="{B298E819-C3B3-41CA-A882-EDE15A69D269}"/>
              </a:ext>
            </a:extLst>
          </p:cNvPr>
          <p:cNvSpPr/>
          <p:nvPr/>
        </p:nvSpPr>
        <p:spPr bwMode="auto">
          <a:xfrm rot="5400000">
            <a:off x="10963576" y="6292651"/>
            <a:ext cx="286089" cy="141162"/>
          </a:xfrm>
          <a:prstGeom prst="rect">
            <a:avLst/>
          </a:prstGeom>
          <a:gradFill flip="none" rotWithShape="1">
            <a:gsLst>
              <a:gs pos="50000">
                <a:srgbClr val="5EB6DA"/>
              </a:gs>
              <a:gs pos="50000">
                <a:srgbClr val="3999C6"/>
              </a:gs>
            </a:gsLst>
            <a:lin ang="81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91401" tIns="45700" rIns="45700" bIns="91401" numCol="1" spcCol="0" rtlCol="0" fromWordArt="0" anchor="b" anchorCtr="0" forceAA="0" compatLnSpc="1">
            <a:prstTxWarp prst="textNoShape">
              <a:avLst/>
            </a:prstTxWarp>
            <a:noAutofit/>
          </a:bodyPr>
          <a:lstStyle/>
          <a:p>
            <a:pPr marL="0" marR="0" lvl="0" indent="0" algn="ctr" defTabSz="913572" eaLnBrk="1" fontAlgn="base" latinLnBrk="0" hangingPunct="1">
              <a:lnSpc>
                <a:spcPct val="100000"/>
              </a:lnSpc>
              <a:spcBef>
                <a:spcPct val="0"/>
              </a:spcBef>
              <a:spcAft>
                <a:spcPct val="0"/>
              </a:spcAft>
              <a:buClrTx/>
              <a:buSzTx/>
              <a:buFontTx/>
              <a:buNone/>
              <a:tabLst/>
              <a:defRPr/>
            </a:pPr>
            <a:endParaRPr kumimoji="0" lang="en-US" sz="1800" b="0" i="0" u="none" strike="noStrike" kern="0" cap="none" spc="-50" normalizeH="0" baseline="0" noProof="0" dirty="0" err="1">
              <a:ln>
                <a:noFill/>
              </a:ln>
              <a:solidFill>
                <a:prstClr val="black"/>
              </a:solidFill>
              <a:effectLst/>
              <a:uLnTx/>
              <a:uFillTx/>
              <a:latin typeface="Segoe UI"/>
              <a:ea typeface="Segoe UI" pitchFamily="34" charset="0"/>
              <a:cs typeface="Segoe UI" pitchFamily="34" charset="0"/>
            </a:endParaRPr>
          </a:p>
        </p:txBody>
      </p:sp>
      <p:sp>
        <p:nvSpPr>
          <p:cNvPr id="408" name="Frame 5">
            <a:extLst>
              <a:ext uri="{FF2B5EF4-FFF2-40B4-BE49-F238E27FC236}">
                <a16:creationId xmlns:a16="http://schemas.microsoft.com/office/drawing/2014/main" id="{DE2FA7CD-BC64-4CBB-B0AC-2FD78FFE6116}"/>
              </a:ext>
            </a:extLst>
          </p:cNvPr>
          <p:cNvSpPr>
            <a:spLocks noChangeAspect="1"/>
          </p:cNvSpPr>
          <p:nvPr/>
        </p:nvSpPr>
        <p:spPr bwMode="auto">
          <a:xfrm rot="5400000">
            <a:off x="10999650" y="6272465"/>
            <a:ext cx="213942" cy="109387"/>
          </a:xfrm>
          <a:custGeom>
            <a:avLst/>
            <a:gdLst/>
            <a:ahLst/>
            <a:cxnLst/>
            <a:rect l="l" t="t" r="r" b="b"/>
            <a:pathLst>
              <a:path w="914400" h="914400">
                <a:moveTo>
                  <a:pt x="423625" y="642938"/>
                </a:moveTo>
                <a:lnTo>
                  <a:pt x="500064" y="720805"/>
                </a:lnTo>
                <a:lnTo>
                  <a:pt x="500064" y="770811"/>
                </a:lnTo>
                <a:lnTo>
                  <a:pt x="423625" y="770811"/>
                </a:lnTo>
                <a:close/>
                <a:moveTo>
                  <a:pt x="651511" y="598647"/>
                </a:moveTo>
                <a:lnTo>
                  <a:pt x="656512" y="599361"/>
                </a:lnTo>
                <a:lnTo>
                  <a:pt x="660798" y="600076"/>
                </a:lnTo>
                <a:lnTo>
                  <a:pt x="664370" y="602219"/>
                </a:lnTo>
                <a:lnTo>
                  <a:pt x="667942" y="605076"/>
                </a:lnTo>
                <a:lnTo>
                  <a:pt x="671514" y="608648"/>
                </a:lnTo>
                <a:lnTo>
                  <a:pt x="673657" y="612935"/>
                </a:lnTo>
                <a:lnTo>
                  <a:pt x="675086" y="617221"/>
                </a:lnTo>
                <a:lnTo>
                  <a:pt x="675800" y="622221"/>
                </a:lnTo>
                <a:lnTo>
                  <a:pt x="675086" y="627222"/>
                </a:lnTo>
                <a:lnTo>
                  <a:pt x="673657" y="631508"/>
                </a:lnTo>
                <a:lnTo>
                  <a:pt x="671514" y="635080"/>
                </a:lnTo>
                <a:lnTo>
                  <a:pt x="667942" y="638652"/>
                </a:lnTo>
                <a:lnTo>
                  <a:pt x="664370" y="642224"/>
                </a:lnTo>
                <a:lnTo>
                  <a:pt x="660798" y="644367"/>
                </a:lnTo>
                <a:lnTo>
                  <a:pt x="656512" y="645796"/>
                </a:lnTo>
                <a:lnTo>
                  <a:pt x="651511" y="646510"/>
                </a:lnTo>
                <a:lnTo>
                  <a:pt x="646510" y="645796"/>
                </a:lnTo>
                <a:lnTo>
                  <a:pt x="642224" y="644367"/>
                </a:lnTo>
                <a:lnTo>
                  <a:pt x="637937" y="642224"/>
                </a:lnTo>
                <a:lnTo>
                  <a:pt x="634365" y="638652"/>
                </a:lnTo>
                <a:lnTo>
                  <a:pt x="631508" y="635080"/>
                </a:lnTo>
                <a:lnTo>
                  <a:pt x="629365" y="631508"/>
                </a:lnTo>
                <a:lnTo>
                  <a:pt x="628650" y="627222"/>
                </a:lnTo>
                <a:lnTo>
                  <a:pt x="627936" y="622221"/>
                </a:lnTo>
                <a:lnTo>
                  <a:pt x="628650" y="617221"/>
                </a:lnTo>
                <a:lnTo>
                  <a:pt x="629365" y="612935"/>
                </a:lnTo>
                <a:lnTo>
                  <a:pt x="631508" y="608648"/>
                </a:lnTo>
                <a:lnTo>
                  <a:pt x="634365" y="605076"/>
                </a:lnTo>
                <a:lnTo>
                  <a:pt x="637937" y="602219"/>
                </a:lnTo>
                <a:lnTo>
                  <a:pt x="642224" y="600076"/>
                </a:lnTo>
                <a:lnTo>
                  <a:pt x="646510" y="599361"/>
                </a:lnTo>
                <a:close/>
                <a:moveTo>
                  <a:pt x="224314" y="447914"/>
                </a:moveTo>
                <a:lnTo>
                  <a:pt x="373619" y="600076"/>
                </a:lnTo>
                <a:lnTo>
                  <a:pt x="373619" y="770812"/>
                </a:lnTo>
                <a:lnTo>
                  <a:pt x="294323" y="770812"/>
                </a:lnTo>
                <a:lnTo>
                  <a:pt x="294323" y="568644"/>
                </a:lnTo>
                <a:lnTo>
                  <a:pt x="240030" y="568644"/>
                </a:lnTo>
                <a:lnTo>
                  <a:pt x="240030" y="768669"/>
                </a:lnTo>
                <a:lnTo>
                  <a:pt x="142161" y="769383"/>
                </a:lnTo>
                <a:lnTo>
                  <a:pt x="142161" y="696517"/>
                </a:lnTo>
                <a:lnTo>
                  <a:pt x="184309" y="696517"/>
                </a:lnTo>
                <a:lnTo>
                  <a:pt x="184309" y="642939"/>
                </a:lnTo>
                <a:lnTo>
                  <a:pt x="142161" y="642939"/>
                </a:lnTo>
                <a:lnTo>
                  <a:pt x="142161" y="565072"/>
                </a:lnTo>
                <a:lnTo>
                  <a:pt x="182166" y="565072"/>
                </a:lnTo>
                <a:lnTo>
                  <a:pt x="182166" y="518637"/>
                </a:lnTo>
                <a:lnTo>
                  <a:pt x="142161" y="518637"/>
                </a:lnTo>
                <a:lnTo>
                  <a:pt x="142161" y="448629"/>
                </a:lnTo>
                <a:close/>
                <a:moveTo>
                  <a:pt x="272891" y="250746"/>
                </a:moveTo>
                <a:lnTo>
                  <a:pt x="278606" y="251461"/>
                </a:lnTo>
                <a:lnTo>
                  <a:pt x="282892" y="252889"/>
                </a:lnTo>
                <a:lnTo>
                  <a:pt x="286464" y="255032"/>
                </a:lnTo>
                <a:lnTo>
                  <a:pt x="290036" y="257890"/>
                </a:lnTo>
                <a:lnTo>
                  <a:pt x="292894" y="261462"/>
                </a:lnTo>
                <a:lnTo>
                  <a:pt x="295037" y="265034"/>
                </a:lnTo>
                <a:lnTo>
                  <a:pt x="296466" y="269320"/>
                </a:lnTo>
                <a:lnTo>
                  <a:pt x="297180" y="275035"/>
                </a:lnTo>
                <a:lnTo>
                  <a:pt x="296466" y="280036"/>
                </a:lnTo>
                <a:lnTo>
                  <a:pt x="295037" y="284322"/>
                </a:lnTo>
                <a:lnTo>
                  <a:pt x="292894" y="287894"/>
                </a:lnTo>
                <a:lnTo>
                  <a:pt x="290036" y="291466"/>
                </a:lnTo>
                <a:lnTo>
                  <a:pt x="286464" y="294323"/>
                </a:lnTo>
                <a:lnTo>
                  <a:pt x="282892" y="296466"/>
                </a:lnTo>
                <a:lnTo>
                  <a:pt x="278606" y="297181"/>
                </a:lnTo>
                <a:lnTo>
                  <a:pt x="272891" y="297895"/>
                </a:lnTo>
                <a:lnTo>
                  <a:pt x="267890" y="297181"/>
                </a:lnTo>
                <a:lnTo>
                  <a:pt x="263604" y="296466"/>
                </a:lnTo>
                <a:lnTo>
                  <a:pt x="260032" y="294323"/>
                </a:lnTo>
                <a:lnTo>
                  <a:pt x="256460" y="291466"/>
                </a:lnTo>
                <a:lnTo>
                  <a:pt x="253603" y="287894"/>
                </a:lnTo>
                <a:lnTo>
                  <a:pt x="251459" y="284322"/>
                </a:lnTo>
                <a:lnTo>
                  <a:pt x="250031" y="280036"/>
                </a:lnTo>
                <a:lnTo>
                  <a:pt x="249316" y="275035"/>
                </a:lnTo>
                <a:lnTo>
                  <a:pt x="250031" y="269320"/>
                </a:lnTo>
                <a:lnTo>
                  <a:pt x="251459" y="265034"/>
                </a:lnTo>
                <a:lnTo>
                  <a:pt x="253603" y="261462"/>
                </a:lnTo>
                <a:lnTo>
                  <a:pt x="256460" y="257890"/>
                </a:lnTo>
                <a:lnTo>
                  <a:pt x="260032" y="255032"/>
                </a:lnTo>
                <a:lnTo>
                  <a:pt x="263604" y="252889"/>
                </a:lnTo>
                <a:lnTo>
                  <a:pt x="267890" y="251461"/>
                </a:lnTo>
                <a:close/>
                <a:moveTo>
                  <a:pt x="722947" y="147876"/>
                </a:moveTo>
                <a:lnTo>
                  <a:pt x="770811" y="147876"/>
                </a:lnTo>
                <a:lnTo>
                  <a:pt x="770811" y="227171"/>
                </a:lnTo>
                <a:lnTo>
                  <a:pt x="722947" y="227171"/>
                </a:lnTo>
                <a:close/>
                <a:moveTo>
                  <a:pt x="554355" y="143589"/>
                </a:moveTo>
                <a:lnTo>
                  <a:pt x="672227" y="143589"/>
                </a:lnTo>
                <a:lnTo>
                  <a:pt x="672941" y="281464"/>
                </a:lnTo>
                <a:lnTo>
                  <a:pt x="772239" y="281464"/>
                </a:lnTo>
                <a:lnTo>
                  <a:pt x="772239" y="358616"/>
                </a:lnTo>
                <a:lnTo>
                  <a:pt x="722947" y="358616"/>
                </a:lnTo>
                <a:lnTo>
                  <a:pt x="722947" y="410051"/>
                </a:lnTo>
                <a:lnTo>
                  <a:pt x="772239" y="410051"/>
                </a:lnTo>
                <a:lnTo>
                  <a:pt x="772239" y="485775"/>
                </a:lnTo>
                <a:lnTo>
                  <a:pt x="722947" y="485775"/>
                </a:lnTo>
                <a:lnTo>
                  <a:pt x="722947" y="537210"/>
                </a:lnTo>
                <a:lnTo>
                  <a:pt x="772239" y="537210"/>
                </a:lnTo>
                <a:lnTo>
                  <a:pt x="772239" y="770811"/>
                </a:lnTo>
                <a:lnTo>
                  <a:pt x="677942" y="770811"/>
                </a:lnTo>
                <a:lnTo>
                  <a:pt x="677942" y="699374"/>
                </a:lnTo>
                <a:lnTo>
                  <a:pt x="682228" y="697945"/>
                </a:lnTo>
                <a:lnTo>
                  <a:pt x="686514" y="696516"/>
                </a:lnTo>
                <a:lnTo>
                  <a:pt x="690086" y="694373"/>
                </a:lnTo>
                <a:lnTo>
                  <a:pt x="694372" y="692230"/>
                </a:lnTo>
                <a:lnTo>
                  <a:pt x="697944" y="689372"/>
                </a:lnTo>
                <a:lnTo>
                  <a:pt x="702230" y="686515"/>
                </a:lnTo>
                <a:lnTo>
                  <a:pt x="705802" y="683657"/>
                </a:lnTo>
                <a:lnTo>
                  <a:pt x="709374" y="680800"/>
                </a:lnTo>
                <a:lnTo>
                  <a:pt x="714375" y="675085"/>
                </a:lnTo>
                <a:lnTo>
                  <a:pt x="719375" y="667941"/>
                </a:lnTo>
                <a:lnTo>
                  <a:pt x="722947" y="661512"/>
                </a:lnTo>
                <a:lnTo>
                  <a:pt x="726519" y="654368"/>
                </a:lnTo>
                <a:lnTo>
                  <a:pt x="728662" y="647938"/>
                </a:lnTo>
                <a:lnTo>
                  <a:pt x="730805" y="639366"/>
                </a:lnTo>
                <a:lnTo>
                  <a:pt x="732234" y="632222"/>
                </a:lnTo>
                <a:lnTo>
                  <a:pt x="732948" y="624364"/>
                </a:lnTo>
                <a:lnTo>
                  <a:pt x="732234" y="616506"/>
                </a:lnTo>
                <a:lnTo>
                  <a:pt x="730805" y="608648"/>
                </a:lnTo>
                <a:lnTo>
                  <a:pt x="728662" y="600790"/>
                </a:lnTo>
                <a:lnTo>
                  <a:pt x="726519" y="593646"/>
                </a:lnTo>
                <a:lnTo>
                  <a:pt x="722947" y="586502"/>
                </a:lnTo>
                <a:lnTo>
                  <a:pt x="719375" y="580073"/>
                </a:lnTo>
                <a:lnTo>
                  <a:pt x="714375" y="572929"/>
                </a:lnTo>
                <a:lnTo>
                  <a:pt x="709374" y="567214"/>
                </a:lnTo>
                <a:lnTo>
                  <a:pt x="705802" y="563642"/>
                </a:lnTo>
                <a:lnTo>
                  <a:pt x="702230" y="560785"/>
                </a:lnTo>
                <a:lnTo>
                  <a:pt x="697230" y="557927"/>
                </a:lnTo>
                <a:lnTo>
                  <a:pt x="693658" y="555070"/>
                </a:lnTo>
                <a:lnTo>
                  <a:pt x="689372" y="552927"/>
                </a:lnTo>
                <a:lnTo>
                  <a:pt x="685085" y="550783"/>
                </a:lnTo>
                <a:lnTo>
                  <a:pt x="680085" y="549355"/>
                </a:lnTo>
                <a:lnTo>
                  <a:pt x="675799" y="547211"/>
                </a:lnTo>
                <a:lnTo>
                  <a:pt x="675084" y="464344"/>
                </a:lnTo>
                <a:lnTo>
                  <a:pt x="554355" y="345757"/>
                </a:lnTo>
                <a:close/>
                <a:moveTo>
                  <a:pt x="507920" y="143589"/>
                </a:moveTo>
                <a:lnTo>
                  <a:pt x="507920" y="305752"/>
                </a:lnTo>
                <a:lnTo>
                  <a:pt x="420766" y="218598"/>
                </a:lnTo>
                <a:lnTo>
                  <a:pt x="420766" y="144303"/>
                </a:lnTo>
                <a:close/>
                <a:moveTo>
                  <a:pt x="371476" y="143589"/>
                </a:moveTo>
                <a:lnTo>
                  <a:pt x="371476" y="231457"/>
                </a:lnTo>
                <a:lnTo>
                  <a:pt x="634366" y="497205"/>
                </a:lnTo>
                <a:lnTo>
                  <a:pt x="634366" y="547211"/>
                </a:lnTo>
                <a:lnTo>
                  <a:pt x="622221" y="551498"/>
                </a:lnTo>
                <a:lnTo>
                  <a:pt x="610791" y="557213"/>
                </a:lnTo>
                <a:lnTo>
                  <a:pt x="600076" y="565071"/>
                </a:lnTo>
                <a:lnTo>
                  <a:pt x="591503" y="574358"/>
                </a:lnTo>
                <a:lnTo>
                  <a:pt x="584360" y="585788"/>
                </a:lnTo>
                <a:lnTo>
                  <a:pt x="577930" y="597218"/>
                </a:lnTo>
                <a:lnTo>
                  <a:pt x="575073" y="610791"/>
                </a:lnTo>
                <a:lnTo>
                  <a:pt x="573644" y="624364"/>
                </a:lnTo>
                <a:lnTo>
                  <a:pt x="574358" y="632222"/>
                </a:lnTo>
                <a:lnTo>
                  <a:pt x="575073" y="639366"/>
                </a:lnTo>
                <a:lnTo>
                  <a:pt x="577216" y="647938"/>
                </a:lnTo>
                <a:lnTo>
                  <a:pt x="580073" y="654368"/>
                </a:lnTo>
                <a:lnTo>
                  <a:pt x="582931" y="661512"/>
                </a:lnTo>
                <a:lnTo>
                  <a:pt x="587217" y="667941"/>
                </a:lnTo>
                <a:lnTo>
                  <a:pt x="591503" y="675085"/>
                </a:lnTo>
                <a:lnTo>
                  <a:pt x="596504" y="680800"/>
                </a:lnTo>
                <a:lnTo>
                  <a:pt x="600790" y="684372"/>
                </a:lnTo>
                <a:lnTo>
                  <a:pt x="605076" y="687944"/>
                </a:lnTo>
                <a:lnTo>
                  <a:pt x="609363" y="691515"/>
                </a:lnTo>
                <a:lnTo>
                  <a:pt x="615078" y="694373"/>
                </a:lnTo>
                <a:lnTo>
                  <a:pt x="620078" y="697230"/>
                </a:lnTo>
                <a:lnTo>
                  <a:pt x="625793" y="699374"/>
                </a:lnTo>
                <a:lnTo>
                  <a:pt x="630794" y="700802"/>
                </a:lnTo>
                <a:lnTo>
                  <a:pt x="636509" y="702945"/>
                </a:lnTo>
                <a:lnTo>
                  <a:pt x="636509" y="770811"/>
                </a:lnTo>
                <a:lnTo>
                  <a:pt x="551498" y="770811"/>
                </a:lnTo>
                <a:lnTo>
                  <a:pt x="551498" y="705089"/>
                </a:lnTo>
                <a:lnTo>
                  <a:pt x="240745" y="396478"/>
                </a:lnTo>
                <a:lnTo>
                  <a:pt x="142161" y="396478"/>
                </a:lnTo>
                <a:lnTo>
                  <a:pt x="142161" y="144303"/>
                </a:lnTo>
                <a:lnTo>
                  <a:pt x="247174" y="144303"/>
                </a:lnTo>
                <a:lnTo>
                  <a:pt x="247174" y="200739"/>
                </a:lnTo>
                <a:lnTo>
                  <a:pt x="236458" y="205025"/>
                </a:lnTo>
                <a:lnTo>
                  <a:pt x="227171" y="212169"/>
                </a:lnTo>
                <a:lnTo>
                  <a:pt x="218599" y="220027"/>
                </a:lnTo>
                <a:lnTo>
                  <a:pt x="210741" y="228600"/>
                </a:lnTo>
                <a:lnTo>
                  <a:pt x="204311" y="239315"/>
                </a:lnTo>
                <a:lnTo>
                  <a:pt x="199311" y="251460"/>
                </a:lnTo>
                <a:lnTo>
                  <a:pt x="196453" y="263604"/>
                </a:lnTo>
                <a:lnTo>
                  <a:pt x="195025" y="277177"/>
                </a:lnTo>
                <a:lnTo>
                  <a:pt x="195739" y="285036"/>
                </a:lnTo>
                <a:lnTo>
                  <a:pt x="196453" y="292894"/>
                </a:lnTo>
                <a:lnTo>
                  <a:pt x="198596" y="300037"/>
                </a:lnTo>
                <a:lnTo>
                  <a:pt x="200740" y="307896"/>
                </a:lnTo>
                <a:lnTo>
                  <a:pt x="204311" y="315039"/>
                </a:lnTo>
                <a:lnTo>
                  <a:pt x="207883" y="321469"/>
                </a:lnTo>
                <a:lnTo>
                  <a:pt x="212884" y="327898"/>
                </a:lnTo>
                <a:lnTo>
                  <a:pt x="218599" y="333613"/>
                </a:lnTo>
                <a:lnTo>
                  <a:pt x="224314" y="339328"/>
                </a:lnTo>
                <a:lnTo>
                  <a:pt x="230029" y="343614"/>
                </a:lnTo>
                <a:lnTo>
                  <a:pt x="237173" y="347901"/>
                </a:lnTo>
                <a:lnTo>
                  <a:pt x="243602" y="350758"/>
                </a:lnTo>
                <a:lnTo>
                  <a:pt x="251461" y="353616"/>
                </a:lnTo>
                <a:lnTo>
                  <a:pt x="259319" y="355759"/>
                </a:lnTo>
                <a:lnTo>
                  <a:pt x="266463" y="356473"/>
                </a:lnTo>
                <a:lnTo>
                  <a:pt x="274321" y="357188"/>
                </a:lnTo>
                <a:lnTo>
                  <a:pt x="280750" y="357188"/>
                </a:lnTo>
                <a:lnTo>
                  <a:pt x="286465" y="356473"/>
                </a:lnTo>
                <a:lnTo>
                  <a:pt x="291466" y="355759"/>
                </a:lnTo>
                <a:lnTo>
                  <a:pt x="297181" y="354330"/>
                </a:lnTo>
                <a:lnTo>
                  <a:pt x="302181" y="352187"/>
                </a:lnTo>
                <a:lnTo>
                  <a:pt x="307896" y="350044"/>
                </a:lnTo>
                <a:lnTo>
                  <a:pt x="312183" y="347901"/>
                </a:lnTo>
                <a:lnTo>
                  <a:pt x="317183" y="345043"/>
                </a:lnTo>
                <a:lnTo>
                  <a:pt x="540068" y="567214"/>
                </a:lnTo>
                <a:lnTo>
                  <a:pt x="537925" y="507921"/>
                </a:lnTo>
                <a:lnTo>
                  <a:pt x="345044" y="315039"/>
                </a:lnTo>
                <a:lnTo>
                  <a:pt x="348616" y="306467"/>
                </a:lnTo>
                <a:lnTo>
                  <a:pt x="352188" y="296466"/>
                </a:lnTo>
                <a:lnTo>
                  <a:pt x="353616" y="287179"/>
                </a:lnTo>
                <a:lnTo>
                  <a:pt x="354331" y="277177"/>
                </a:lnTo>
                <a:lnTo>
                  <a:pt x="353616" y="268605"/>
                </a:lnTo>
                <a:lnTo>
                  <a:pt x="352902" y="261461"/>
                </a:lnTo>
                <a:lnTo>
                  <a:pt x="350759" y="253603"/>
                </a:lnTo>
                <a:lnTo>
                  <a:pt x="348616" y="246459"/>
                </a:lnTo>
                <a:lnTo>
                  <a:pt x="345044" y="239315"/>
                </a:lnTo>
                <a:lnTo>
                  <a:pt x="341472" y="232886"/>
                </a:lnTo>
                <a:lnTo>
                  <a:pt x="336471" y="226456"/>
                </a:lnTo>
                <a:lnTo>
                  <a:pt x="330756" y="220741"/>
                </a:lnTo>
                <a:lnTo>
                  <a:pt x="327185" y="217170"/>
                </a:lnTo>
                <a:lnTo>
                  <a:pt x="322898" y="213598"/>
                </a:lnTo>
                <a:lnTo>
                  <a:pt x="318612" y="210026"/>
                </a:lnTo>
                <a:lnTo>
                  <a:pt x="313611" y="207168"/>
                </a:lnTo>
                <a:lnTo>
                  <a:pt x="309325" y="205025"/>
                </a:lnTo>
                <a:lnTo>
                  <a:pt x="303610" y="202882"/>
                </a:lnTo>
                <a:lnTo>
                  <a:pt x="298610" y="201453"/>
                </a:lnTo>
                <a:lnTo>
                  <a:pt x="293609" y="200025"/>
                </a:lnTo>
                <a:lnTo>
                  <a:pt x="293609" y="144303"/>
                </a:lnTo>
                <a:close/>
                <a:moveTo>
                  <a:pt x="55998" y="55998"/>
                </a:moveTo>
                <a:lnTo>
                  <a:pt x="55998" y="858402"/>
                </a:lnTo>
                <a:lnTo>
                  <a:pt x="858402" y="858402"/>
                </a:lnTo>
                <a:lnTo>
                  <a:pt x="858402" y="55998"/>
                </a:lnTo>
                <a:close/>
                <a:moveTo>
                  <a:pt x="0" y="0"/>
                </a:moveTo>
                <a:lnTo>
                  <a:pt x="914400" y="0"/>
                </a:lnTo>
                <a:lnTo>
                  <a:pt x="914400" y="914400"/>
                </a:lnTo>
                <a:lnTo>
                  <a:pt x="0" y="914400"/>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07525" tIns="53763" rIns="53763" bIns="107525" numCol="1" spcCol="0" rtlCol="0" fromWordArt="0" anchor="b" anchorCtr="0" forceAA="0" compatLnSpc="1">
            <a:prstTxWarp prst="textNoShape">
              <a:avLst/>
            </a:prstTxWarp>
            <a:noAutofit/>
          </a:bodyPr>
          <a:lstStyle/>
          <a:p>
            <a:pPr marL="0" marR="0" lvl="0" indent="0" algn="ctr" defTabSz="1074690" eaLnBrk="1" fontAlgn="base" latinLnBrk="0" hangingPunct="1">
              <a:lnSpc>
                <a:spcPct val="100000"/>
              </a:lnSpc>
              <a:spcBef>
                <a:spcPct val="0"/>
              </a:spcBef>
              <a:spcAft>
                <a:spcPct val="0"/>
              </a:spcAft>
              <a:buClrTx/>
              <a:buSzTx/>
              <a:buFontTx/>
              <a:buNone/>
              <a:tabLst/>
              <a:defRPr/>
            </a:pPr>
            <a:endParaRPr kumimoji="0" lang="en-US" sz="2353" b="0" i="0" u="none" strike="noStrike" kern="0" cap="none" spc="-59"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09" name="图片 408">
            <a:extLst>
              <a:ext uri="{FF2B5EF4-FFF2-40B4-BE49-F238E27FC236}">
                <a16:creationId xmlns:a16="http://schemas.microsoft.com/office/drawing/2014/main" id="{78DEB7EE-2009-4061-B658-4A935AF098C2}"/>
              </a:ext>
            </a:extLst>
          </p:cNvPr>
          <p:cNvPicPr>
            <a:picLocks noChangeAspect="1"/>
          </p:cNvPicPr>
          <p:nvPr/>
        </p:nvPicPr>
        <p:blipFill>
          <a:blip r:embed="rId8"/>
          <a:stretch>
            <a:fillRect/>
          </a:stretch>
        </p:blipFill>
        <p:spPr>
          <a:xfrm>
            <a:off x="642037" y="1186855"/>
            <a:ext cx="10879146" cy="2797781"/>
          </a:xfrm>
          <a:prstGeom prst="rect">
            <a:avLst/>
          </a:prstGeom>
        </p:spPr>
      </p:pic>
    </p:spTree>
    <p:extLst>
      <p:ext uri="{BB962C8B-B14F-4D97-AF65-F5344CB8AC3E}">
        <p14:creationId xmlns:p14="http://schemas.microsoft.com/office/powerpoint/2010/main" val="7995624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zh-CN" altLang="en-US" dirty="0"/>
              <a:t>第</a:t>
            </a:r>
            <a:r>
              <a:rPr kumimoji="1" lang="en-US" altLang="zh-CN" dirty="0"/>
              <a:t>2</a:t>
            </a:r>
            <a:r>
              <a:rPr kumimoji="1" lang="zh-CN" altLang="en-US" dirty="0"/>
              <a:t>节 真实源地址验证体系结构</a:t>
            </a:r>
            <a:r>
              <a:rPr kumimoji="1" lang="en-US" altLang="zh-CN" dirty="0"/>
              <a:t>SAVA</a:t>
            </a:r>
          </a:p>
        </p:txBody>
      </p:sp>
      <p:sp>
        <p:nvSpPr>
          <p:cNvPr id="5" name="文本框 4">
            <a:extLst>
              <a:ext uri="{FF2B5EF4-FFF2-40B4-BE49-F238E27FC236}">
                <a16:creationId xmlns:a16="http://schemas.microsoft.com/office/drawing/2014/main" id="{477D8339-8849-458B-865B-7CE83B4D714E}"/>
              </a:ext>
            </a:extLst>
          </p:cNvPr>
          <p:cNvSpPr txBox="1"/>
          <p:nvPr/>
        </p:nvSpPr>
        <p:spPr>
          <a:xfrm>
            <a:off x="970383" y="956397"/>
            <a:ext cx="10617279" cy="1200329"/>
          </a:xfrm>
          <a:prstGeom prst="rect">
            <a:avLst/>
          </a:prstGeom>
          <a:noFill/>
        </p:spPr>
        <p:txBody>
          <a:bodyPr wrap="square">
            <a:spAutoFit/>
          </a:bodyPr>
          <a:lstStyle/>
          <a:p>
            <a:pPr marL="152400" algn="just"/>
            <a:r>
              <a:rPr lang="en-US" altLang="zh-CN" sz="1800" b="1" kern="100" dirty="0">
                <a:effectLst/>
                <a:latin typeface="Songti SC"/>
              </a:rPr>
              <a:t>12.2.1  </a:t>
            </a:r>
            <a:r>
              <a:rPr lang="zh-CN" altLang="zh-CN" sz="1800" b="1" kern="100" dirty="0">
                <a:effectLst/>
                <a:latin typeface="Songti SC"/>
              </a:rPr>
              <a:t>设计目标和技术难点</a:t>
            </a:r>
          </a:p>
          <a:p>
            <a:pPr indent="152400" algn="just"/>
            <a:r>
              <a:rPr lang="en-US" altLang="zh-CN" sz="1800" kern="100" dirty="0">
                <a:effectLst/>
                <a:latin typeface="Songti SC"/>
                <a:cs typeface="Times New Roman" panose="02020603050405020304" pitchFamily="18" charset="0"/>
              </a:rPr>
              <a:t>12.2.2  SAVA</a:t>
            </a:r>
            <a:r>
              <a:rPr lang="zh-CN" altLang="zh-CN" sz="1800" kern="100" dirty="0">
                <a:effectLst/>
                <a:latin typeface="Songti SC"/>
                <a:cs typeface="Times New Roman" panose="02020603050405020304" pitchFamily="18" charset="0"/>
              </a:rPr>
              <a:t>简介（</a:t>
            </a:r>
            <a:r>
              <a:rPr lang="en-US" altLang="zh-CN" sz="1800" kern="100" dirty="0">
                <a:effectLst/>
                <a:latin typeface="Songti SC"/>
                <a:cs typeface="Times New Roman" panose="02020603050405020304" pitchFamily="18" charset="0"/>
              </a:rPr>
              <a:t>RFC5210</a:t>
            </a:r>
            <a:r>
              <a:rPr lang="zh-CN" altLang="zh-CN" sz="1800" kern="100" dirty="0">
                <a:effectLst/>
                <a:latin typeface="Songti SC"/>
                <a:cs typeface="Times New Roman" panose="02020603050405020304" pitchFamily="18" charset="0"/>
              </a:rPr>
              <a:t>、满足的设计原则）</a:t>
            </a:r>
          </a:p>
          <a:p>
            <a:pPr marL="152400" algn="just"/>
            <a:r>
              <a:rPr lang="en-US" altLang="zh-CN" sz="1800" b="1" kern="100" dirty="0">
                <a:effectLst/>
                <a:latin typeface="Songti SC"/>
              </a:rPr>
              <a:t>12.2.3  </a:t>
            </a:r>
            <a:r>
              <a:rPr lang="zh-CN" altLang="zh-CN" sz="1800" b="1" kern="100" dirty="0">
                <a:effectLst/>
                <a:latin typeface="Songti SC"/>
              </a:rPr>
              <a:t>分而治之、端网协同的真实源地址验证体系结构体系结构（技术难点</a:t>
            </a:r>
            <a:r>
              <a:rPr lang="en-US" altLang="zh-CN" sz="1800" b="1" kern="100" dirty="0">
                <a:effectLst/>
                <a:latin typeface="Songti SC"/>
              </a:rPr>
              <a:t>/</a:t>
            </a:r>
            <a:r>
              <a:rPr lang="zh-CN" altLang="zh-CN" sz="1800" b="1" kern="100" dirty="0">
                <a:effectLst/>
                <a:latin typeface="Songti SC"/>
              </a:rPr>
              <a:t>核心问题、研究思路、地址域概念及可信设备标识符）</a:t>
            </a:r>
          </a:p>
        </p:txBody>
      </p:sp>
    </p:spTree>
    <p:extLst>
      <p:ext uri="{BB962C8B-B14F-4D97-AF65-F5344CB8AC3E}">
        <p14:creationId xmlns:p14="http://schemas.microsoft.com/office/powerpoint/2010/main" val="1926686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en-US" altLang="zh-CN" dirty="0"/>
              <a:t>12.2.1 </a:t>
            </a:r>
            <a:r>
              <a:rPr kumimoji="1" lang="zh-CN" altLang="en-US" dirty="0"/>
              <a:t>设计目标和技术难点</a:t>
            </a:r>
          </a:p>
        </p:txBody>
      </p:sp>
      <p:graphicFrame>
        <p:nvGraphicFramePr>
          <p:cNvPr id="3" name="表格 2">
            <a:extLst>
              <a:ext uri="{FF2B5EF4-FFF2-40B4-BE49-F238E27FC236}">
                <a16:creationId xmlns:a16="http://schemas.microsoft.com/office/drawing/2014/main" id="{E363D43C-9178-44E5-9B1C-D4DAE01B8268}"/>
              </a:ext>
            </a:extLst>
          </p:cNvPr>
          <p:cNvGraphicFramePr>
            <a:graphicFrameLocks noGrp="1"/>
          </p:cNvGraphicFramePr>
          <p:nvPr>
            <p:extLst>
              <p:ext uri="{D42A27DB-BD31-4B8C-83A1-F6EECF244321}">
                <p14:modId xmlns:p14="http://schemas.microsoft.com/office/powerpoint/2010/main" val="1904179070"/>
              </p:ext>
            </p:extLst>
          </p:nvPr>
        </p:nvGraphicFramePr>
        <p:xfrm>
          <a:off x="625928" y="1498320"/>
          <a:ext cx="11201400" cy="4724400"/>
        </p:xfrm>
        <a:graphic>
          <a:graphicData uri="http://schemas.openxmlformats.org/drawingml/2006/table">
            <a:tbl>
              <a:tblPr firstRow="1" bandRow="1">
                <a:tableStyleId>{5C22544A-7EE6-4342-B048-85BDC9FD1C3A}</a:tableStyleId>
              </a:tblPr>
              <a:tblGrid>
                <a:gridCol w="591213">
                  <a:extLst>
                    <a:ext uri="{9D8B030D-6E8A-4147-A177-3AD203B41FA5}">
                      <a16:colId xmlns:a16="http://schemas.microsoft.com/office/drawing/2014/main" val="3481640356"/>
                    </a:ext>
                  </a:extLst>
                </a:gridCol>
                <a:gridCol w="1166830">
                  <a:extLst>
                    <a:ext uri="{9D8B030D-6E8A-4147-A177-3AD203B41FA5}">
                      <a16:colId xmlns:a16="http://schemas.microsoft.com/office/drawing/2014/main" val="1347487812"/>
                    </a:ext>
                  </a:extLst>
                </a:gridCol>
                <a:gridCol w="1823505">
                  <a:extLst>
                    <a:ext uri="{9D8B030D-6E8A-4147-A177-3AD203B41FA5}">
                      <a16:colId xmlns:a16="http://schemas.microsoft.com/office/drawing/2014/main" val="2042542349"/>
                    </a:ext>
                  </a:extLst>
                </a:gridCol>
                <a:gridCol w="4462934">
                  <a:extLst>
                    <a:ext uri="{9D8B030D-6E8A-4147-A177-3AD203B41FA5}">
                      <a16:colId xmlns:a16="http://schemas.microsoft.com/office/drawing/2014/main" val="368310184"/>
                    </a:ext>
                  </a:extLst>
                </a:gridCol>
                <a:gridCol w="3156918">
                  <a:extLst>
                    <a:ext uri="{9D8B030D-6E8A-4147-A177-3AD203B41FA5}">
                      <a16:colId xmlns:a16="http://schemas.microsoft.com/office/drawing/2014/main" val="1793456426"/>
                    </a:ext>
                  </a:extLst>
                </a:gridCol>
              </a:tblGrid>
              <a:tr h="314156">
                <a:tc gridSpan="2">
                  <a:txBody>
                    <a:bodyPr/>
                    <a:lstStyle/>
                    <a:p>
                      <a:pPr algn="ctr"/>
                      <a:r>
                        <a:rPr lang="zh-CN" altLang="en-US" sz="1600" dirty="0"/>
                        <a:t>类别</a:t>
                      </a:r>
                      <a:endParaRPr lang="zh-CN" altLang="en-US" sz="1600" dirty="0">
                        <a:latin typeface="Microsoft YaHei" panose="020B0503020204020204" pitchFamily="34" charset="-122"/>
                        <a:ea typeface="Microsoft YaHei" panose="020B0503020204020204" pitchFamily="34" charset="-122"/>
                      </a:endParaRPr>
                    </a:p>
                  </a:txBody>
                  <a:tcPr/>
                </a:tc>
                <a:tc hMerge="1">
                  <a:txBody>
                    <a:bodyPr/>
                    <a:lstStyle/>
                    <a:p>
                      <a:endParaRPr lang="zh-CN" altLang="en-US" sz="16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1600" dirty="0"/>
                        <a:t>名称</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1600" dirty="0"/>
                        <a:t>说明</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pPr algn="ctr"/>
                      <a:r>
                        <a:rPr lang="zh-CN" altLang="en-US" sz="1600" dirty="0"/>
                        <a:t>不足</a:t>
                      </a:r>
                      <a:endParaRPr lang="zh-CN" altLang="en-US" sz="16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728882076"/>
                  </a:ext>
                </a:extLst>
              </a:tr>
              <a:tr h="542633">
                <a:tc rowSpan="5">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zh-CN" sz="1600" dirty="0"/>
                        <a:t>接入网内</a:t>
                      </a:r>
                      <a:endParaRPr lang="zh-CN" altLang="en-US" sz="1600" dirty="0">
                        <a:latin typeface="Microsoft YaHei" panose="020B0503020204020204" pitchFamily="34" charset="-122"/>
                        <a:ea typeface="Microsoft YaHei" panose="020B0503020204020204" pitchFamily="34" charset="-122"/>
                      </a:endParaRPr>
                    </a:p>
                  </a:txBody>
                  <a:tcPr/>
                </a:tc>
                <a:tc rowSpan="3">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zh-CN" sz="1600" kern="100" dirty="0"/>
                        <a:t>端口绑定类</a:t>
                      </a:r>
                      <a:endParaRPr lang="zh-CN" altLang="zh-CN" sz="1600" kern="100" dirty="0">
                        <a:effectLst/>
                      </a:endParaRPr>
                    </a:p>
                    <a:p>
                      <a:endParaRPr lang="zh-CN" altLang="en-US" sz="1600" dirty="0">
                        <a:latin typeface="Microsoft YaHei" panose="020B0503020204020204" pitchFamily="34" charset="-122"/>
                        <a:ea typeface="Microsoft YaHei"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600" kern="100" dirty="0"/>
                        <a:t>IP Source Guard</a:t>
                      </a:r>
                      <a:r>
                        <a:rPr lang="zh-CN" altLang="zh-CN" sz="1600" dirty="0"/>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监听</a:t>
                      </a:r>
                      <a:r>
                        <a:rPr lang="en-US" altLang="zh-CN" sz="1600" kern="1200" dirty="0">
                          <a:solidFill>
                            <a:schemeClr val="dk1"/>
                          </a:solidFill>
                          <a:effectLst/>
                        </a:rPr>
                        <a:t>DHCP</a:t>
                      </a:r>
                      <a:r>
                        <a:rPr lang="zh-CN" altLang="zh-CN" sz="1600" kern="1200" dirty="0">
                          <a:solidFill>
                            <a:schemeClr val="dk1"/>
                          </a:solidFill>
                          <a:effectLst/>
                        </a:rPr>
                        <a:t>报文或基于手动绑定，建立地址和交换机端口之间的绑定关系</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不能用于</a:t>
                      </a:r>
                      <a:r>
                        <a:rPr lang="en-US" altLang="zh-CN" sz="1600" kern="1200" dirty="0">
                          <a:solidFill>
                            <a:schemeClr val="dk1"/>
                          </a:solidFill>
                          <a:effectLst/>
                        </a:rPr>
                        <a:t>IPv6</a:t>
                      </a:r>
                      <a:r>
                        <a:rPr lang="zh-CN" altLang="zh-CN" sz="1600" kern="1200" dirty="0">
                          <a:solidFill>
                            <a:schemeClr val="dk1"/>
                          </a:solidFill>
                          <a:effectLst/>
                        </a:rPr>
                        <a:t>环境</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41893032"/>
                  </a:ext>
                </a:extLst>
              </a:tr>
              <a:tr h="542633">
                <a:tc vMerge="1">
                  <a:txBody>
                    <a:bodyPr/>
                    <a:lstStyle/>
                    <a:p>
                      <a:endParaRPr lang="zh-CN" altLang="en-US"/>
                    </a:p>
                  </a:txBody>
                  <a:tcPr/>
                </a:tc>
                <a:tc vMerge="1">
                  <a:txBody>
                    <a:bodyPr/>
                    <a:lstStyle/>
                    <a:p>
                      <a:endParaRPr lang="zh-CN" altLang="en-US"/>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zh-CN" sz="1600" kern="100" dirty="0"/>
                        <a:t>基于</a:t>
                      </a:r>
                      <a:r>
                        <a:rPr lang="en-US" altLang="zh-CN" sz="1600" kern="100" dirty="0"/>
                        <a:t>EAP</a:t>
                      </a:r>
                      <a:r>
                        <a:rPr lang="zh-CN" altLang="zh-CN" sz="1600" kern="100" dirty="0"/>
                        <a:t>扩展</a:t>
                      </a:r>
                      <a:r>
                        <a:rPr lang="zh-CN" altLang="zh-CN" sz="1600" dirty="0"/>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对用户进行认证的同时，向用户分配地址，并将此地址绑定到交换机的端口</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不兼容现有的地址分配方式</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165565577"/>
                  </a:ext>
                </a:extLst>
              </a:tr>
              <a:tr h="314156">
                <a:tc vMerge="1">
                  <a:txBody>
                    <a:bodyPr/>
                    <a:lstStyle/>
                    <a:p>
                      <a:endParaRPr lang="zh-CN" altLang="en-US" dirty="0"/>
                    </a:p>
                  </a:txBody>
                  <a:tcPr/>
                </a:tc>
                <a:tc vMerge="1">
                  <a:txBody>
                    <a:bodyPr/>
                    <a:lstStyle/>
                    <a:p>
                      <a:endParaRPr lang="zh-CN" altLang="en-US" dirty="0"/>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en-US" altLang="zh-CN" sz="1600" kern="100" dirty="0"/>
                        <a:t>Ethane</a:t>
                      </a:r>
                      <a:r>
                        <a:rPr lang="zh-CN" altLang="zh-CN" sz="1600" dirty="0"/>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地址和用户身份的绑定关系</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en-US" sz="1600" dirty="0"/>
                        <a:t>不适于现有网络</a:t>
                      </a:r>
                      <a:endParaRPr lang="zh-CN" altLang="en-US" sz="16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306476657"/>
                  </a:ext>
                </a:extLst>
              </a:tr>
              <a:tr h="542633">
                <a:tc vMerge="1">
                  <a:txBody>
                    <a:bodyPr/>
                    <a:lstStyle/>
                    <a:p>
                      <a:endParaRPr lang="zh-CN" altLang="en-US" sz="160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自验证</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en-US" altLang="zh-CN" sz="1600" kern="1200" dirty="0">
                          <a:solidFill>
                            <a:schemeClr val="dk1"/>
                          </a:solidFill>
                          <a:effectLst/>
                        </a:rPr>
                        <a:t>CGA</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利用密码学中的自验证技术产生地址（</a:t>
                      </a:r>
                      <a:r>
                        <a:rPr lang="en-US" altLang="zh-CN" sz="1600" kern="1200" dirty="0">
                          <a:solidFill>
                            <a:schemeClr val="dk1"/>
                          </a:solidFill>
                          <a:effectLst/>
                        </a:rPr>
                        <a:t>IPv6</a:t>
                      </a:r>
                      <a:r>
                        <a:rPr lang="zh-CN" altLang="zh-CN" sz="1600" kern="1200" dirty="0">
                          <a:solidFill>
                            <a:schemeClr val="dk1"/>
                          </a:solidFill>
                          <a:effectLst/>
                        </a:rPr>
                        <a:t>地址）和验证地址的技术</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对网络设备有较多的修改需求</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1797007110"/>
                  </a:ext>
                </a:extLst>
              </a:tr>
              <a:tr h="542633">
                <a:tc vMerge="1">
                  <a:txBody>
                    <a:bodyPr/>
                    <a:lstStyle/>
                    <a:p>
                      <a:endParaRPr lang="zh-CN" altLang="en-US" sz="1600" dirty="0">
                        <a:latin typeface="Microsoft YaHei" panose="020B0503020204020204" pitchFamily="34" charset="-122"/>
                        <a:ea typeface="Microsoft YaHei" panose="020B0503020204020204" pitchFamily="34" charset="-122"/>
                      </a:endParaRPr>
                    </a:p>
                  </a:txBody>
                  <a:tcPr/>
                </a:tc>
                <a:tc>
                  <a:txBody>
                    <a:bodyPr/>
                    <a:lstStyle/>
                    <a:p>
                      <a:pPr marL="0" marR="0" lvl="0" indent="0" algn="l" defTabSz="913765" rtl="0" eaLnBrk="1" fontAlgn="auto" latinLnBrk="0" hangingPunct="1">
                        <a:lnSpc>
                          <a:spcPct val="100000"/>
                        </a:lnSpc>
                        <a:spcBef>
                          <a:spcPts val="0"/>
                        </a:spcBef>
                        <a:spcAft>
                          <a:spcPts val="0"/>
                        </a:spcAft>
                        <a:buClrTx/>
                        <a:buSzTx/>
                        <a:buFontTx/>
                        <a:buNone/>
                        <a:tabLst/>
                        <a:defRPr/>
                      </a:pPr>
                      <a:r>
                        <a:rPr lang="zh-CN" altLang="zh-CN" sz="1600" kern="1200" dirty="0">
                          <a:solidFill>
                            <a:schemeClr val="dk1"/>
                          </a:solidFill>
                          <a:effectLst/>
                        </a:rPr>
                        <a:t>端到端</a:t>
                      </a:r>
                      <a:endParaRPr lang="zh-CN" altLang="zh-CN" sz="1600" kern="1200" dirty="0">
                        <a:solidFill>
                          <a:schemeClr val="dk1"/>
                        </a:solidFill>
                        <a:effectLst/>
                        <a:latin typeface="Microsoft YaHei" panose="020B0503020204020204" pitchFamily="34" charset="-122"/>
                        <a:ea typeface="Microsoft YaHei" panose="020B0503020204020204" pitchFamily="34" charset="-122"/>
                        <a:cs typeface="+mn-cs"/>
                      </a:endParaRPr>
                    </a:p>
                  </a:txBody>
                  <a:tcPr/>
                </a:tc>
                <a:tc>
                  <a:txBody>
                    <a:bodyPr/>
                    <a:lstStyle/>
                    <a:p>
                      <a:r>
                        <a:rPr lang="en-US" altLang="zh-CN" sz="1600" kern="1200" dirty="0">
                          <a:solidFill>
                            <a:schemeClr val="dk1"/>
                          </a:solidFill>
                          <a:effectLst/>
                        </a:rPr>
                        <a:t>SAV-Edge</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基于会话密钥生成报文内容哈希值</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修改主机操作系统协议栈，部署额外的验证设备</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381385310"/>
                  </a:ext>
                </a:extLst>
              </a:tr>
              <a:tr h="542633">
                <a:tc>
                  <a:txBody>
                    <a:bodyPr/>
                    <a:lstStyle/>
                    <a:p>
                      <a:r>
                        <a:rPr lang="zh-CN" altLang="zh-CN" sz="1600" kern="1200" dirty="0">
                          <a:solidFill>
                            <a:schemeClr val="dk1"/>
                          </a:solidFill>
                          <a:effectLst/>
                        </a:rPr>
                        <a:t>域内</a:t>
                      </a:r>
                      <a:endParaRPr lang="zh-CN" altLang="en-US" sz="1600" dirty="0">
                        <a:latin typeface="Microsoft YaHei" panose="020B0503020204020204" pitchFamily="34" charset="-122"/>
                        <a:ea typeface="Microsoft YaHei" panose="020B0503020204020204" pitchFamily="34" charset="-122"/>
                      </a:endParaRPr>
                    </a:p>
                  </a:txBody>
                  <a:tcPr/>
                </a:tc>
                <a:tc gridSpan="2">
                  <a:txBody>
                    <a:bodyPr/>
                    <a:lstStyle/>
                    <a:p>
                      <a:r>
                        <a:rPr lang="en-US" altLang="zh-CN" sz="1600" kern="1200" dirty="0" err="1">
                          <a:solidFill>
                            <a:schemeClr val="dk1"/>
                          </a:solidFill>
                          <a:effectLst/>
                        </a:rPr>
                        <a:t>uRPF</a:t>
                      </a:r>
                      <a:r>
                        <a:rPr lang="zh-CN" altLang="zh-CN" sz="1600" dirty="0">
                          <a:effectLst/>
                        </a:rPr>
                        <a:t> </a:t>
                      </a:r>
                      <a:r>
                        <a:rPr lang="zh-CN" altLang="en-US" sz="1600" dirty="0">
                          <a:effectLst/>
                        </a:rPr>
                        <a:t>、</a:t>
                      </a:r>
                      <a:r>
                        <a:rPr lang="en-US" altLang="zh-CN" sz="1600" kern="1200" dirty="0">
                          <a:solidFill>
                            <a:schemeClr val="dk1"/>
                          </a:solidFill>
                          <a:effectLst/>
                        </a:rPr>
                        <a:t>ACL</a:t>
                      </a:r>
                      <a:r>
                        <a:rPr lang="zh-CN" altLang="zh-CN" sz="1600" dirty="0">
                          <a:effectLst/>
                        </a:rPr>
                        <a:t> </a:t>
                      </a:r>
                      <a:r>
                        <a:rPr lang="zh-CN" altLang="en-US" sz="1600" dirty="0">
                          <a:effectLst/>
                        </a:rPr>
                        <a:t>、</a:t>
                      </a:r>
                      <a:r>
                        <a:rPr lang="en-US" altLang="zh-CN" sz="1600" kern="1200" dirty="0">
                          <a:solidFill>
                            <a:schemeClr val="dk1"/>
                          </a:solidFill>
                          <a:effectLst/>
                        </a:rPr>
                        <a:t>SAVO</a:t>
                      </a:r>
                      <a:r>
                        <a:rPr lang="zh-CN" altLang="en-US" sz="1600" dirty="0">
                          <a:effectLst/>
                        </a:rPr>
                        <a:t>等</a:t>
                      </a:r>
                      <a:endParaRPr lang="zh-CN" altLang="en-US" sz="1600" dirty="0">
                        <a:latin typeface="Microsoft YaHei" panose="020B0503020204020204" pitchFamily="34" charset="-122"/>
                        <a:ea typeface="Microsoft YaHei" panose="020B0503020204020204" pitchFamily="34" charset="-122"/>
                      </a:endParaRPr>
                    </a:p>
                  </a:txBody>
                  <a:tcPr/>
                </a:tc>
                <a:tc hMerge="1">
                  <a:txBody>
                    <a:bodyPr/>
                    <a:lstStyle/>
                    <a:p>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对来自其</a:t>
                      </a:r>
                      <a:r>
                        <a:rPr lang="zh-CN" altLang="en-US" sz="1600" kern="1200" dirty="0">
                          <a:solidFill>
                            <a:schemeClr val="dk1"/>
                          </a:solidFill>
                          <a:effectLst/>
                        </a:rPr>
                        <a:t>它</a:t>
                      </a:r>
                      <a:r>
                        <a:rPr lang="zh-CN" altLang="zh-CN" sz="1600" kern="1200" dirty="0">
                          <a:solidFill>
                            <a:schemeClr val="dk1"/>
                          </a:solidFill>
                          <a:effectLst/>
                        </a:rPr>
                        <a:t>子网及本子网的报文源地址进行验证</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en-US" sz="1600" dirty="0"/>
                        <a:t>存在验证效果、实用性、适应性等问题</a:t>
                      </a:r>
                      <a:endParaRPr lang="zh-CN" altLang="en-US" sz="16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3793223006"/>
                  </a:ext>
                </a:extLst>
              </a:tr>
              <a:tr h="542633">
                <a:tc>
                  <a:txBody>
                    <a:bodyPr/>
                    <a:lstStyle/>
                    <a:p>
                      <a:r>
                        <a:rPr lang="zh-CN" altLang="zh-CN" sz="1600" kern="1200" dirty="0">
                          <a:solidFill>
                            <a:schemeClr val="dk1"/>
                          </a:solidFill>
                          <a:effectLst/>
                        </a:rPr>
                        <a:t>域间</a:t>
                      </a:r>
                      <a:endParaRPr lang="zh-CN" altLang="en-US" sz="1600" dirty="0">
                        <a:latin typeface="Microsoft YaHei" panose="020B0503020204020204" pitchFamily="34" charset="-122"/>
                        <a:ea typeface="Microsoft YaHei" panose="020B0503020204020204" pitchFamily="34" charset="-122"/>
                      </a:endParaRPr>
                    </a:p>
                  </a:txBody>
                  <a:tcPr/>
                </a:tc>
                <a:tc gridSpan="2">
                  <a:txBody>
                    <a:bodyPr/>
                    <a:lstStyle/>
                    <a:p>
                      <a:r>
                        <a:rPr lang="en-US" altLang="zh-CN" sz="1600" kern="1200" dirty="0">
                          <a:solidFill>
                            <a:schemeClr val="dk1"/>
                          </a:solidFill>
                          <a:effectLst/>
                        </a:rPr>
                        <a:t>Ingress Filtering</a:t>
                      </a:r>
                      <a:r>
                        <a:rPr lang="zh-CN" altLang="zh-CN" sz="1600" dirty="0">
                          <a:effectLst/>
                        </a:rPr>
                        <a:t> </a:t>
                      </a:r>
                      <a:r>
                        <a:rPr lang="zh-CN" altLang="en-US" sz="1600" dirty="0">
                          <a:effectLst/>
                        </a:rPr>
                        <a:t>、</a:t>
                      </a:r>
                      <a:r>
                        <a:rPr lang="en-US" altLang="zh-CN" sz="1600" kern="1200" dirty="0">
                          <a:solidFill>
                            <a:schemeClr val="dk1"/>
                          </a:solidFill>
                          <a:effectLst/>
                        </a:rPr>
                        <a:t>SPM</a:t>
                      </a:r>
                      <a:r>
                        <a:rPr lang="zh-CN" altLang="zh-CN" sz="1600" dirty="0">
                          <a:effectLst/>
                        </a:rPr>
                        <a:t> </a:t>
                      </a:r>
                      <a:r>
                        <a:rPr lang="zh-CN" altLang="en-US" sz="1600" dirty="0">
                          <a:effectLst/>
                        </a:rPr>
                        <a:t>、</a:t>
                      </a:r>
                      <a:r>
                        <a:rPr lang="en-US" altLang="zh-CN" sz="1600" kern="1200" dirty="0">
                          <a:solidFill>
                            <a:schemeClr val="dk1"/>
                          </a:solidFill>
                          <a:effectLst/>
                        </a:rPr>
                        <a:t>DPF</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tc hMerge="1">
                  <a:txBody>
                    <a:bodyPr/>
                    <a:lstStyle/>
                    <a:p>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过滤来自这个网络的、但是源地址却不属于这个网络的报文的技术</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zh-CN" sz="1600" kern="1200" dirty="0">
                          <a:solidFill>
                            <a:schemeClr val="dk1"/>
                          </a:solidFill>
                          <a:effectLst/>
                        </a:rPr>
                        <a:t>配置过于复杂</a:t>
                      </a:r>
                      <a:endParaRPr lang="zh-CN" altLang="en-US" sz="16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799245802"/>
                  </a:ext>
                </a:extLst>
              </a:tr>
              <a:tr h="542633">
                <a:tc>
                  <a:txBody>
                    <a:bodyPr/>
                    <a:lstStyle/>
                    <a:p>
                      <a:r>
                        <a:rPr lang="zh-CN" altLang="en-US" sz="1600"/>
                        <a:t>其它</a:t>
                      </a:r>
                      <a:endParaRPr lang="zh-CN" altLang="en-US" sz="1600" dirty="0">
                        <a:latin typeface="Microsoft YaHei" panose="020B0503020204020204" pitchFamily="34" charset="-122"/>
                        <a:ea typeface="Microsoft YaHei" panose="020B0503020204020204" pitchFamily="34" charset="-122"/>
                      </a:endParaRPr>
                    </a:p>
                  </a:txBody>
                  <a:tcPr/>
                </a:tc>
                <a:tc gridSpan="2">
                  <a:txBody>
                    <a:bodyPr/>
                    <a:lstStyle/>
                    <a:p>
                      <a:r>
                        <a:rPr lang="en-US" altLang="zh-CN" sz="1600" kern="100" dirty="0">
                          <a:effectLst/>
                        </a:rPr>
                        <a:t>IPsec</a:t>
                      </a:r>
                      <a:r>
                        <a:rPr lang="zh-CN" altLang="en-US" sz="1600" kern="100" dirty="0">
                          <a:effectLst/>
                        </a:rPr>
                        <a:t>、</a:t>
                      </a:r>
                      <a:r>
                        <a:rPr lang="en-US" altLang="zh-CN" sz="1600" kern="100" dirty="0">
                          <a:effectLst/>
                        </a:rPr>
                        <a:t>HCF</a:t>
                      </a:r>
                      <a:r>
                        <a:rPr lang="zh-CN" altLang="en-US" sz="1600" kern="100" dirty="0">
                          <a:effectLst/>
                        </a:rPr>
                        <a:t>、</a:t>
                      </a:r>
                      <a:r>
                        <a:rPr lang="en-US" altLang="zh-CN" sz="1600" kern="1200" dirty="0">
                          <a:solidFill>
                            <a:schemeClr val="dk1"/>
                          </a:solidFill>
                          <a:effectLst/>
                        </a:rPr>
                        <a:t>SAVE</a:t>
                      </a:r>
                      <a:r>
                        <a:rPr lang="zh-CN" altLang="zh-CN" sz="1600" dirty="0">
                          <a:effectLst/>
                        </a:rPr>
                        <a:t> </a:t>
                      </a:r>
                      <a:r>
                        <a:rPr lang="zh-CN" altLang="en-US" sz="1600" dirty="0">
                          <a:effectLst/>
                        </a:rPr>
                        <a:t>、</a:t>
                      </a:r>
                      <a:r>
                        <a:rPr lang="en-US" altLang="zh-CN" sz="1600" kern="100" dirty="0">
                          <a:effectLst/>
                        </a:rPr>
                        <a:t>HIP</a:t>
                      </a:r>
                      <a:r>
                        <a:rPr lang="zh-CN" altLang="en-US" sz="1600" kern="100" dirty="0">
                          <a:effectLst/>
                        </a:rPr>
                        <a:t>、</a:t>
                      </a:r>
                      <a:r>
                        <a:rPr lang="en-US" altLang="zh-CN" sz="1600" kern="100" dirty="0">
                          <a:effectLst/>
                        </a:rPr>
                        <a:t>AIP</a:t>
                      </a:r>
                      <a:r>
                        <a:rPr lang="zh-CN" altLang="en-US" sz="1600" kern="100" dirty="0">
                          <a:effectLst/>
                        </a:rPr>
                        <a:t>、</a:t>
                      </a:r>
                      <a:r>
                        <a:rPr lang="en-US" altLang="zh-CN" sz="1600" kern="100" dirty="0">
                          <a:effectLst/>
                        </a:rPr>
                        <a:t>APIP</a:t>
                      </a:r>
                      <a:r>
                        <a:rPr lang="zh-CN" altLang="en-US" sz="1600" kern="100" dirty="0">
                          <a:effectLst/>
                        </a:rPr>
                        <a:t>、</a:t>
                      </a:r>
                      <a:r>
                        <a:rPr lang="en-US" altLang="zh-CN" sz="1600" kern="1200" dirty="0">
                          <a:solidFill>
                            <a:schemeClr val="dk1"/>
                          </a:solidFill>
                          <a:effectLst/>
                        </a:rPr>
                        <a:t>Packet Passports</a:t>
                      </a:r>
                      <a:r>
                        <a:rPr lang="zh-CN" altLang="zh-CN" sz="1600" dirty="0">
                          <a:effectLst/>
                        </a:rPr>
                        <a:t> </a:t>
                      </a:r>
                      <a:endParaRPr lang="zh-CN" altLang="en-US" sz="1600" dirty="0">
                        <a:latin typeface="Microsoft YaHei" panose="020B0503020204020204" pitchFamily="34" charset="-122"/>
                        <a:ea typeface="Microsoft YaHei" panose="020B0503020204020204" pitchFamily="34" charset="-122"/>
                      </a:endParaRPr>
                    </a:p>
                  </a:txBody>
                  <a:tcPr/>
                </a:tc>
                <a:tc hMerge="1">
                  <a:txBody>
                    <a:bodyPr/>
                    <a:lstStyle/>
                    <a:p>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en-US" sz="1600" dirty="0"/>
                        <a:t>部署在多层次的源地址验证</a:t>
                      </a:r>
                      <a:endParaRPr lang="zh-CN" altLang="en-US" sz="1600" dirty="0">
                        <a:latin typeface="Microsoft YaHei" panose="020B0503020204020204" pitchFamily="34" charset="-122"/>
                        <a:ea typeface="Microsoft YaHei" panose="020B0503020204020204" pitchFamily="34" charset="-122"/>
                      </a:endParaRPr>
                    </a:p>
                  </a:txBody>
                  <a:tcPr/>
                </a:tc>
                <a:tc>
                  <a:txBody>
                    <a:bodyPr/>
                    <a:lstStyle/>
                    <a:p>
                      <a:r>
                        <a:rPr lang="zh-CN" altLang="en-US" sz="1600" dirty="0"/>
                        <a:t>存在开销、兼容性等系列问题</a:t>
                      </a:r>
                      <a:endParaRPr lang="zh-CN" altLang="en-US" sz="1600" dirty="0">
                        <a:latin typeface="Microsoft YaHei" panose="020B0503020204020204" pitchFamily="34" charset="-122"/>
                        <a:ea typeface="Microsoft YaHei" panose="020B0503020204020204" pitchFamily="34" charset="-122"/>
                      </a:endParaRPr>
                    </a:p>
                  </a:txBody>
                  <a:tcPr/>
                </a:tc>
                <a:extLst>
                  <a:ext uri="{0D108BD9-81ED-4DB2-BD59-A6C34878D82A}">
                    <a16:rowId xmlns:a16="http://schemas.microsoft.com/office/drawing/2014/main" val="2701395893"/>
                  </a:ext>
                </a:extLst>
              </a:tr>
            </a:tbl>
          </a:graphicData>
        </a:graphic>
      </p:graphicFrame>
      <p:sp>
        <p:nvSpPr>
          <p:cNvPr id="9" name="文本框 8">
            <a:extLst>
              <a:ext uri="{FF2B5EF4-FFF2-40B4-BE49-F238E27FC236}">
                <a16:creationId xmlns:a16="http://schemas.microsoft.com/office/drawing/2014/main" id="{71A6A36E-24A5-4007-A3CC-EDD732ABE0BA}"/>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现有源地址验证技术</a:t>
            </a:r>
          </a:p>
        </p:txBody>
      </p:sp>
    </p:spTree>
    <p:extLst>
      <p:ext uri="{BB962C8B-B14F-4D97-AF65-F5344CB8AC3E}">
        <p14:creationId xmlns:p14="http://schemas.microsoft.com/office/powerpoint/2010/main" val="421593793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en-US" altLang="zh-CN" dirty="0"/>
              <a:t>12.2.1 </a:t>
            </a:r>
            <a:r>
              <a:rPr kumimoji="1" lang="zh-CN" altLang="en-US" dirty="0"/>
              <a:t>设计目标和技术难点</a:t>
            </a:r>
          </a:p>
        </p:txBody>
      </p:sp>
      <p:sp>
        <p:nvSpPr>
          <p:cNvPr id="6" name="文本框 5">
            <a:extLst>
              <a:ext uri="{FF2B5EF4-FFF2-40B4-BE49-F238E27FC236}">
                <a16:creationId xmlns:a16="http://schemas.microsoft.com/office/drawing/2014/main" id="{D050BD5E-F761-4226-BD2C-CF76C133B57A}"/>
              </a:ext>
            </a:extLst>
          </p:cNvPr>
          <p:cNvSpPr txBox="1"/>
          <p:nvPr/>
        </p:nvSpPr>
        <p:spPr>
          <a:xfrm>
            <a:off x="935447" y="3813877"/>
            <a:ext cx="10321105" cy="188461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基于真实源地址验证体系结构设计的技术难点</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如何确定合适的真实地址验证粒度划分标准 </a:t>
            </a:r>
            <a:endParaRPr kumimoji="1"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如何寻找合理的真实地址寻址问题分层结构及层间关系 </a:t>
            </a:r>
            <a:endParaRPr kumimoji="1"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zh-CN" sz="2000" dirty="0">
                <a:latin typeface="微软雅黑" panose="020B0503020204020204" pitchFamily="34" charset="-122"/>
                <a:ea typeface="微软雅黑" panose="020B0503020204020204" pitchFamily="34" charset="-122"/>
              </a:rPr>
              <a:t>制定有效的真实地址寻址部署激励机制 </a:t>
            </a:r>
            <a:endParaRPr kumimoji="1" lang="zh-CN" altLang="en-US" sz="2000"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40CE16B9-DE6E-44E9-A123-D1FAA2C51583}"/>
              </a:ext>
            </a:extLst>
          </p:cNvPr>
          <p:cNvSpPr txBox="1"/>
          <p:nvPr/>
        </p:nvSpPr>
        <p:spPr>
          <a:xfrm>
            <a:off x="935447" y="981723"/>
            <a:ext cx="10321105" cy="2807948"/>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现有源地址验证技术</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算法复杂、协议开销大、</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缺乏部署激励</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完备性不足</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可扩展性不足</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89501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en-US" altLang="zh-CN" dirty="0"/>
              <a:t>12.2.2 SAVA</a:t>
            </a:r>
            <a:r>
              <a:rPr kumimoji="1" lang="zh-CN" altLang="en-US" dirty="0"/>
              <a:t>简介</a:t>
            </a:r>
          </a:p>
        </p:txBody>
      </p:sp>
      <p:pic>
        <p:nvPicPr>
          <p:cNvPr id="6" name="图片 5">
            <a:extLst>
              <a:ext uri="{FF2B5EF4-FFF2-40B4-BE49-F238E27FC236}">
                <a16:creationId xmlns:a16="http://schemas.microsoft.com/office/drawing/2014/main" id="{CDB5154B-D4DC-440C-8BBD-817C75B671CC}"/>
              </a:ext>
            </a:extLst>
          </p:cNvPr>
          <p:cNvPicPr>
            <a:picLocks noChangeAspect="1"/>
          </p:cNvPicPr>
          <p:nvPr/>
        </p:nvPicPr>
        <p:blipFill>
          <a:blip r:embed="rId2"/>
          <a:stretch>
            <a:fillRect/>
          </a:stretch>
        </p:blipFill>
        <p:spPr>
          <a:xfrm>
            <a:off x="985868" y="3858852"/>
            <a:ext cx="10405614" cy="2875283"/>
          </a:xfrm>
          <a:prstGeom prst="rect">
            <a:avLst/>
          </a:prstGeom>
        </p:spPr>
      </p:pic>
      <p:sp>
        <p:nvSpPr>
          <p:cNvPr id="10" name="文本框 9">
            <a:extLst>
              <a:ext uri="{FF2B5EF4-FFF2-40B4-BE49-F238E27FC236}">
                <a16:creationId xmlns:a16="http://schemas.microsoft.com/office/drawing/2014/main" id="{4AC838DE-BDB4-4184-ACC6-8134D195EC0D}"/>
              </a:ext>
            </a:extLst>
          </p:cNvPr>
          <p:cNvSpPr txBox="1"/>
          <p:nvPr/>
        </p:nvSpPr>
        <p:spPr>
          <a:xfrm>
            <a:off x="876425" y="985607"/>
            <a:ext cx="10439150" cy="2536400"/>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2005</a:t>
            </a:r>
            <a:r>
              <a:rPr lang="zh-CN" altLang="en-US" dirty="0">
                <a:latin typeface="微软雅黑" panose="020B0503020204020204" pitchFamily="34" charset="-122"/>
                <a:ea typeface="微软雅黑" panose="020B0503020204020204" pitchFamily="34" charset="-122"/>
              </a:rPr>
              <a:t>年，</a:t>
            </a:r>
            <a:r>
              <a:rPr lang="zh-CN" altLang="en-US" b="1" dirty="0">
                <a:latin typeface="微软雅黑" panose="020B0503020204020204" pitchFamily="34" charset="-122"/>
                <a:ea typeface="微软雅黑" panose="020B0503020204020204" pitchFamily="34" charset="-122"/>
              </a:rPr>
              <a:t>清华大学</a:t>
            </a:r>
            <a:r>
              <a:rPr lang="zh-CN" altLang="en-US" dirty="0">
                <a:latin typeface="微软雅黑" panose="020B0503020204020204" pitchFamily="34" charset="-122"/>
                <a:ea typeface="微软雅黑" panose="020B0503020204020204" pitchFamily="34" charset="-122"/>
              </a:rPr>
              <a:t>在国际上首次提出</a:t>
            </a:r>
            <a:r>
              <a:rPr lang="zh-CN" altLang="en-US" b="1" dirty="0">
                <a:latin typeface="微软雅黑" panose="020B0503020204020204" pitchFamily="34" charset="-122"/>
                <a:ea typeface="微软雅黑" panose="020B0503020204020204" pitchFamily="34" charset="-122"/>
              </a:rPr>
              <a:t>真实源地址验证体系结构</a:t>
            </a:r>
            <a:r>
              <a:rPr lang="en-US" altLang="zh-CN" b="1" dirty="0">
                <a:latin typeface="微软雅黑" panose="020B0503020204020204" pitchFamily="34" charset="-122"/>
                <a:ea typeface="微软雅黑" panose="020B0503020204020204" pitchFamily="34" charset="-122"/>
              </a:rPr>
              <a:t>SAVA</a:t>
            </a:r>
            <a:r>
              <a:rPr lang="zh-CN" altLang="en-US" dirty="0">
                <a:latin typeface="微软雅黑" panose="020B0503020204020204" pitchFamily="34" charset="-122"/>
                <a:ea typeface="微软雅黑" panose="020B0503020204020204" pitchFamily="34" charset="-122"/>
              </a:rPr>
              <a:t>，从</a:t>
            </a:r>
            <a:r>
              <a:rPr lang="zh-CN" altLang="en-US" b="1" dirty="0">
                <a:latin typeface="微软雅黑" panose="020B0503020204020204" pitchFamily="34" charset="-122"/>
                <a:ea typeface="微软雅黑" panose="020B0503020204020204" pitchFamily="34" charset="-122"/>
              </a:rPr>
              <a:t>接入网、域内和域间</a:t>
            </a:r>
            <a:r>
              <a:rPr lang="zh-CN" altLang="en-US" dirty="0">
                <a:latin typeface="微软雅黑" panose="020B0503020204020204" pitchFamily="34" charset="-122"/>
                <a:ea typeface="微软雅黑" panose="020B0503020204020204" pitchFamily="34" charset="-122"/>
              </a:rPr>
              <a:t>三个层次设计源地址验证关键技术，实现了基于真实地址的用户标识与管理，形成系列化</a:t>
            </a:r>
            <a:r>
              <a:rPr lang="en-US" altLang="zh-CN" dirty="0">
                <a:latin typeface="微软雅黑" panose="020B0503020204020204" pitchFamily="34" charset="-122"/>
                <a:ea typeface="微软雅黑" panose="020B0503020204020204" pitchFamily="34" charset="-122"/>
              </a:rPr>
              <a:t>IETF</a:t>
            </a:r>
            <a:r>
              <a:rPr lang="zh-CN" altLang="en-US" dirty="0">
                <a:latin typeface="微软雅黑" panose="020B0503020204020204" pitchFamily="34" charset="-122"/>
                <a:ea typeface="微软雅黑" panose="020B0503020204020204" pitchFamily="34" charset="-122"/>
              </a:rPr>
              <a:t>国际标准，开展了规模试验和部署。</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分层次的源地址保障方案设计</a:t>
            </a:r>
            <a:r>
              <a:rPr lang="en-US" altLang="zh-CN" dirty="0">
                <a:latin typeface="微软雅黑" panose="020B0503020204020204" pitchFamily="34" charset="-122"/>
                <a:ea typeface="微软雅黑" panose="020B0503020204020204" pitchFamily="34" charset="-122"/>
              </a:rPr>
              <a:t>SAVA</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RFC5210</a:t>
            </a:r>
            <a:r>
              <a:rPr lang="zh-CN" altLang="en-US"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接入网内监听地址分配控制报文，动态绑定端设备</a:t>
            </a:r>
            <a:r>
              <a:rPr lang="en-US" altLang="zh-CN" dirty="0">
                <a:latin typeface="微软雅黑" panose="020B0503020204020204" pitchFamily="34" charset="-122"/>
                <a:ea typeface="微软雅黑" panose="020B0503020204020204" pitchFamily="34" charset="-122"/>
              </a:rPr>
              <a:t>IP</a:t>
            </a:r>
            <a:r>
              <a:rPr lang="zh-CN" altLang="en-US" dirty="0">
                <a:latin typeface="微软雅黑" panose="020B0503020204020204" pitchFamily="34" charset="-122"/>
                <a:ea typeface="微软雅黑" panose="020B0503020204020204" pitchFamily="34" charset="-122"/>
              </a:rPr>
              <a:t>与通信端口 （</a:t>
            </a:r>
            <a:r>
              <a:rPr lang="en-US" altLang="zh-CN" dirty="0">
                <a:latin typeface="微软雅黑" panose="020B0503020204020204" pitchFamily="34" charset="-122"/>
                <a:ea typeface="微软雅黑" panose="020B0503020204020204" pitchFamily="34" charset="-122"/>
              </a:rPr>
              <a:t>SAVI</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RFC 7039</a:t>
            </a:r>
            <a:r>
              <a:rPr lang="zh-CN" altLang="en-US"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自治域间建立信任联盟实现源地址验证（</a:t>
            </a:r>
            <a:r>
              <a:rPr lang="en-US" altLang="zh-CN" dirty="0">
                <a:latin typeface="微软雅黑" panose="020B0503020204020204" pitchFamily="34" charset="-122"/>
                <a:ea typeface="微软雅黑" panose="020B0503020204020204" pitchFamily="34" charset="-122"/>
              </a:rPr>
              <a:t>SMA</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3367073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en-US" altLang="zh-CN" dirty="0"/>
              <a:t>12.2.2 SAVA</a:t>
            </a:r>
            <a:r>
              <a:rPr kumimoji="1" lang="zh-CN" altLang="en-US" dirty="0"/>
              <a:t>简介</a:t>
            </a:r>
          </a:p>
        </p:txBody>
      </p:sp>
      <p:sp>
        <p:nvSpPr>
          <p:cNvPr id="5" name="内容占位符 2">
            <a:extLst>
              <a:ext uri="{FF2B5EF4-FFF2-40B4-BE49-F238E27FC236}">
                <a16:creationId xmlns:a16="http://schemas.microsoft.com/office/drawing/2014/main" id="{C45C9F57-16A3-459A-88DA-2A98B4802EC3}"/>
              </a:ext>
            </a:extLst>
          </p:cNvPr>
          <p:cNvSpPr txBox="1">
            <a:spLocks/>
          </p:cNvSpPr>
          <p:nvPr/>
        </p:nvSpPr>
        <p:spPr>
          <a:xfrm>
            <a:off x="864887" y="929961"/>
            <a:ext cx="6530632" cy="483489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n" altLang="zh-CN" sz="1800" dirty="0">
                <a:latin typeface="微软雅黑" panose="020B0503020204020204" pitchFamily="34" charset="-122"/>
                <a:ea typeface="微软雅黑" panose="020B0503020204020204" pitchFamily="34" charset="-122"/>
              </a:rPr>
              <a:t>RFC</a:t>
            </a:r>
            <a:r>
              <a:rPr lang="en-US" altLang="zh-CN" sz="1800" dirty="0">
                <a:latin typeface="微软雅黑" panose="020B0503020204020204" pitchFamily="34" charset="-122"/>
                <a:ea typeface="微软雅黑" panose="020B0503020204020204" pitchFamily="34" charset="-122"/>
              </a:rPr>
              <a:t>5210—</a:t>
            </a:r>
            <a:r>
              <a:rPr lang="en" altLang="zh-CN" sz="1800" dirty="0">
                <a:latin typeface="微软雅黑" panose="020B0503020204020204" pitchFamily="34" charset="-122"/>
                <a:ea typeface="微软雅黑" panose="020B0503020204020204" pitchFamily="34" charset="-122"/>
              </a:rPr>
              <a:t>Source</a:t>
            </a:r>
            <a:r>
              <a:rPr lang="zh-CN" altLang="en-US" sz="1800" dirty="0">
                <a:latin typeface="微软雅黑" panose="020B0503020204020204" pitchFamily="34" charset="-122"/>
                <a:ea typeface="微软雅黑" panose="020B0503020204020204" pitchFamily="34" charset="-122"/>
              </a:rPr>
              <a:t> </a:t>
            </a:r>
            <a:r>
              <a:rPr lang="en" altLang="zh-CN" sz="1800" dirty="0">
                <a:latin typeface="微软雅黑" panose="020B0503020204020204" pitchFamily="34" charset="-122"/>
                <a:ea typeface="微软雅黑" panose="020B0503020204020204" pitchFamily="34" charset="-122"/>
              </a:rPr>
              <a:t>Address</a:t>
            </a:r>
            <a:r>
              <a:rPr lang="zh-CN" altLang="en-US" sz="1800" dirty="0">
                <a:latin typeface="微软雅黑" panose="020B0503020204020204" pitchFamily="34" charset="-122"/>
                <a:ea typeface="微软雅黑" panose="020B0503020204020204" pitchFamily="34" charset="-122"/>
              </a:rPr>
              <a:t> </a:t>
            </a:r>
            <a:r>
              <a:rPr lang="en" altLang="zh-CN" sz="1800" dirty="0">
                <a:latin typeface="微软雅黑" panose="020B0503020204020204" pitchFamily="34" charset="-122"/>
                <a:ea typeface="微软雅黑" panose="020B0503020204020204" pitchFamily="34" charset="-122"/>
              </a:rPr>
              <a:t>Validation</a:t>
            </a:r>
            <a:r>
              <a:rPr lang="zh-CN" altLang="en-US" sz="1800" dirty="0">
                <a:latin typeface="微软雅黑" panose="020B0503020204020204" pitchFamily="34" charset="-122"/>
                <a:ea typeface="微软雅黑" panose="020B0503020204020204" pitchFamily="34" charset="-122"/>
              </a:rPr>
              <a:t> </a:t>
            </a:r>
            <a:r>
              <a:rPr lang="en" altLang="zh-CN" sz="1800" dirty="0">
                <a:latin typeface="微软雅黑" panose="020B0503020204020204" pitchFamily="34" charset="-122"/>
                <a:ea typeface="微软雅黑" panose="020B0503020204020204" pitchFamily="34" charset="-122"/>
              </a:rPr>
              <a:t>Architecture</a:t>
            </a:r>
            <a:r>
              <a:rPr lang="zh-CN" altLang="en-US" sz="1800" dirty="0">
                <a:latin typeface="微软雅黑" panose="020B0503020204020204" pitchFamily="34" charset="-122"/>
                <a:ea typeface="微软雅黑" panose="020B0503020204020204" pitchFamily="34" charset="-122"/>
              </a:rPr>
              <a:t> </a:t>
            </a:r>
            <a:r>
              <a:rPr lang="en" altLang="zh-CN" sz="1800" dirty="0">
                <a:latin typeface="微软雅黑" panose="020B0503020204020204" pitchFamily="34" charset="-122"/>
                <a:ea typeface="微软雅黑" panose="020B0503020204020204" pitchFamily="34" charset="-122"/>
              </a:rPr>
              <a:t>(SAVA</a:t>
            </a:r>
            <a:r>
              <a:rPr lang="zh-CN" altLang="en" sz="1800" dirty="0">
                <a:latin typeface="微软雅黑" panose="020B0503020204020204" pitchFamily="34" charset="-122"/>
                <a:ea typeface="微软雅黑" panose="020B0503020204020204" pitchFamily="34" charset="-122"/>
              </a:rPr>
              <a:t>）</a:t>
            </a:r>
            <a:r>
              <a:rPr lang="en" altLang="zh-CN" sz="1800" dirty="0">
                <a:latin typeface="微软雅黑" panose="020B0503020204020204" pitchFamily="34" charset="-122"/>
                <a:ea typeface="微软雅黑" panose="020B0503020204020204" pitchFamily="34" charset="-122"/>
              </a:rPr>
              <a:t>Testbed</a:t>
            </a:r>
            <a:r>
              <a:rPr lang="zh-CN" altLang="en-US" sz="1800" dirty="0">
                <a:latin typeface="微软雅黑" panose="020B0503020204020204" pitchFamily="34" charset="-122"/>
                <a:ea typeface="微软雅黑" panose="020B0503020204020204" pitchFamily="34" charset="-122"/>
              </a:rPr>
              <a:t> </a:t>
            </a:r>
            <a:r>
              <a:rPr lang="en" altLang="zh-CN" sz="1800" dirty="0">
                <a:latin typeface="微软雅黑" panose="020B0503020204020204" pitchFamily="34" charset="-122"/>
                <a:ea typeface="微软雅黑" panose="020B0503020204020204" pitchFamily="34" charset="-122"/>
              </a:rPr>
              <a:t>and</a:t>
            </a:r>
            <a:r>
              <a:rPr lang="zh-CN" altLang="en-US" sz="1800" dirty="0">
                <a:latin typeface="微软雅黑" panose="020B0503020204020204" pitchFamily="34" charset="-122"/>
                <a:ea typeface="微软雅黑" panose="020B0503020204020204" pitchFamily="34" charset="-122"/>
              </a:rPr>
              <a:t> </a:t>
            </a:r>
            <a:r>
              <a:rPr lang="en" altLang="zh-CN" sz="1800" dirty="0">
                <a:latin typeface="微软雅黑" panose="020B0503020204020204" pitchFamily="34" charset="-122"/>
                <a:ea typeface="微软雅黑" panose="020B0503020204020204" pitchFamily="34" charset="-122"/>
              </a:rPr>
              <a:t>Deployment</a:t>
            </a:r>
            <a:r>
              <a:rPr lang="zh-CN" altLang="en-US" sz="1800" dirty="0">
                <a:latin typeface="微软雅黑" panose="020B0503020204020204" pitchFamily="34" charset="-122"/>
                <a:ea typeface="微软雅黑" panose="020B0503020204020204" pitchFamily="34" charset="-122"/>
              </a:rPr>
              <a:t> </a:t>
            </a:r>
            <a:r>
              <a:rPr lang="en" altLang="zh-CN" sz="1800" dirty="0">
                <a:latin typeface="微软雅黑" panose="020B0503020204020204" pitchFamily="34" charset="-122"/>
                <a:ea typeface="微软雅黑" panose="020B0503020204020204" pitchFamily="34" charset="-122"/>
              </a:rPr>
              <a:t>Experience</a:t>
            </a:r>
            <a:r>
              <a:rPr lang="zh-CN" altLang="e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源地址验证体系结构及测试床）</a:t>
            </a:r>
            <a:endParaRPr lang="en-US" altLang="zh-CN" sz="1800" dirty="0">
              <a:latin typeface="微软雅黑" panose="020B0503020204020204" pitchFamily="34" charset="-122"/>
              <a:ea typeface="微软雅黑" panose="020B0503020204020204" pitchFamily="34" charset="-122"/>
            </a:endParaRPr>
          </a:p>
          <a:p>
            <a:pPr algn="just">
              <a:lnSpc>
                <a:spcPct val="150000"/>
              </a:lnSpc>
            </a:pPr>
            <a:r>
              <a:rPr lang="zh-CN" altLang="en-US" sz="1800" dirty="0">
                <a:latin typeface="微软雅黑" panose="020B0503020204020204" pitchFamily="34" charset="-122"/>
                <a:ea typeface="微软雅黑" panose="020B0503020204020204" pitchFamily="34" charset="-122"/>
              </a:rPr>
              <a:t>我国获得的第一个试验类</a:t>
            </a:r>
            <a:r>
              <a:rPr lang="en" altLang="zh-CN" sz="1800" dirty="0">
                <a:latin typeface="微软雅黑" panose="020B0503020204020204" pitchFamily="34" charset="-122"/>
                <a:ea typeface="微软雅黑" panose="020B0503020204020204" pitchFamily="34" charset="-122"/>
              </a:rPr>
              <a:t>RFC</a:t>
            </a:r>
            <a:r>
              <a:rPr lang="zh-CN" altLang="en-US" sz="1800" dirty="0">
                <a:latin typeface="微软雅黑" panose="020B0503020204020204" pitchFamily="34" charset="-122"/>
                <a:ea typeface="微软雅黑" panose="020B0503020204020204" pitchFamily="34" charset="-122"/>
              </a:rPr>
              <a:t>，也是国际上首次提出</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基于真实</a:t>
            </a:r>
            <a:r>
              <a:rPr lang="en" altLang="zh-CN" sz="1800" dirty="0">
                <a:latin typeface="微软雅黑" panose="020B0503020204020204" pitchFamily="34" charset="-122"/>
                <a:ea typeface="微软雅黑" panose="020B0503020204020204" pitchFamily="34" charset="-122"/>
              </a:rPr>
              <a:t>IPv6</a:t>
            </a:r>
            <a:r>
              <a:rPr lang="zh-CN" altLang="en-US" sz="1800" dirty="0">
                <a:latin typeface="微软雅黑" panose="020B0503020204020204" pitchFamily="34" charset="-122"/>
                <a:ea typeface="微软雅黑" panose="020B0503020204020204" pitchFamily="34" charset="-122"/>
              </a:rPr>
              <a:t>源地址的网络寻址体系结构</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，成为安全可信互联网的重要技术基础，</a:t>
            </a:r>
            <a:r>
              <a:rPr lang="zh-CN" altLang="zh-CN" sz="1800" dirty="0">
                <a:latin typeface="微软雅黑" panose="020B0503020204020204" pitchFamily="34" charset="-122"/>
                <a:ea typeface="微软雅黑" panose="020B0503020204020204" pitchFamily="34" charset="-122"/>
              </a:rPr>
              <a:t>获得了</a:t>
            </a:r>
            <a:r>
              <a:rPr lang="en-US" altLang="zh-CN" sz="1800" dirty="0">
                <a:latin typeface="微软雅黑" panose="020B0503020204020204" pitchFamily="34" charset="-122"/>
                <a:ea typeface="微软雅黑" panose="020B0503020204020204" pitchFamily="34" charset="-122"/>
              </a:rPr>
              <a:t>2008</a:t>
            </a:r>
            <a:r>
              <a:rPr lang="zh-CN" altLang="zh-CN" sz="1800" dirty="0">
                <a:latin typeface="微软雅黑" panose="020B0503020204020204" pitchFamily="34" charset="-122"/>
                <a:ea typeface="微软雅黑" panose="020B0503020204020204" pitchFamily="34" charset="-122"/>
              </a:rPr>
              <a:t>年中国高校十大科技进展</a:t>
            </a:r>
            <a:endParaRPr lang="en-US" altLang="zh-CN" sz="1800"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DDE5B5C-7DC1-49F9-B665-4998D6ADF955}"/>
              </a:ext>
            </a:extLst>
          </p:cNvPr>
          <p:cNvPicPr>
            <a:picLocks noChangeAspect="1"/>
          </p:cNvPicPr>
          <p:nvPr/>
        </p:nvPicPr>
        <p:blipFill>
          <a:blip r:embed="rId2"/>
          <a:stretch>
            <a:fillRect/>
          </a:stretch>
        </p:blipFill>
        <p:spPr>
          <a:xfrm>
            <a:off x="7904666" y="929961"/>
            <a:ext cx="3055777" cy="2598347"/>
          </a:xfrm>
          <a:prstGeom prst="rect">
            <a:avLst/>
          </a:prstGeom>
          <a:ln>
            <a:solidFill>
              <a:srgbClr val="137AC4"/>
            </a:solidFill>
          </a:ln>
        </p:spPr>
      </p:pic>
      <p:sp>
        <p:nvSpPr>
          <p:cNvPr id="11" name="内容占位符 2">
            <a:extLst>
              <a:ext uri="{FF2B5EF4-FFF2-40B4-BE49-F238E27FC236}">
                <a16:creationId xmlns:a16="http://schemas.microsoft.com/office/drawing/2014/main" id="{64BC0436-3FFD-40D0-9B35-D5631C81BD55}"/>
              </a:ext>
            </a:extLst>
          </p:cNvPr>
          <p:cNvSpPr txBox="1">
            <a:spLocks/>
          </p:cNvSpPr>
          <p:nvPr/>
        </p:nvSpPr>
        <p:spPr>
          <a:xfrm>
            <a:off x="864887" y="3740600"/>
            <a:ext cx="10256055" cy="2586059"/>
          </a:xfrm>
          <a:prstGeom prst="rect">
            <a:avLst/>
          </a:prstGeom>
        </p:spPr>
        <p:txBody>
          <a:bodyPr vert="horz" lIns="91440" tIns="45720" rIns="91440" bIns="45720" rtlCol="0">
            <a:noAutofit/>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lumMod val="85000"/>
                    <a:lumOff val="15000"/>
                  </a:schemeClr>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lumMod val="85000"/>
                    <a:lumOff val="15000"/>
                  </a:schemeClr>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lumMod val="85000"/>
                    <a:lumOff val="15000"/>
                  </a:schemeClr>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lumMod val="85000"/>
                    <a:lumOff val="15000"/>
                  </a:schemeClr>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defRPr/>
            </a:pPr>
            <a:r>
              <a:rPr kumimoji="1" lang="zh-CN" altLang="en-US" sz="1800" b="0"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真实</a:t>
            </a:r>
            <a:r>
              <a:rPr kumimoji="1" lang="en-US" altLang="zh-CN" sz="1800" b="0"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IPv6</a:t>
            </a:r>
            <a:r>
              <a:rPr kumimoji="1" lang="zh-CN" altLang="en-US" sz="1800" b="0"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源地址验证体系结构，用以在网络层提供一种透明的服务，确保互联网中转发的每一个分组都使用“</a:t>
            </a:r>
            <a:r>
              <a:rPr kumimoji="1" lang="zh-CN" altLang="en-US" sz="1800" b="1" i="0" u="none" strike="noStrike" kern="1200" cap="none" spc="0" normalizeH="0" baseline="0" noProof="0" dirty="0">
                <a:ln>
                  <a:noFill/>
                </a:ln>
                <a:solidFill>
                  <a:schemeClr val="tx1"/>
                </a:solidFill>
                <a:effectLst/>
                <a:uLnTx/>
                <a:uFillTx/>
                <a:latin typeface="Calibri"/>
                <a:ea typeface="微软雅黑"/>
                <a:cs typeface="+mn-cs"/>
              </a:rPr>
              <a:t>真实</a:t>
            </a:r>
            <a:r>
              <a:rPr kumimoji="1" lang="en-US" altLang="zh-CN" sz="1800" b="1" i="0" u="none" strike="noStrike" kern="1200" cap="none" spc="0" normalizeH="0" baseline="0" noProof="0" dirty="0">
                <a:ln>
                  <a:noFill/>
                </a:ln>
                <a:solidFill>
                  <a:schemeClr val="tx1"/>
                </a:solidFill>
                <a:effectLst/>
                <a:uLnTx/>
                <a:uFillTx/>
                <a:latin typeface="Calibri"/>
                <a:ea typeface="微软雅黑"/>
                <a:cs typeface="+mn-cs"/>
              </a:rPr>
              <a:t>IP</a:t>
            </a:r>
            <a:r>
              <a:rPr kumimoji="1" lang="zh-CN" altLang="en-US" sz="1800" b="1" i="0" u="none" strike="noStrike" kern="1200" cap="none" spc="0" normalizeH="0" baseline="0" noProof="0" dirty="0">
                <a:ln>
                  <a:noFill/>
                </a:ln>
                <a:solidFill>
                  <a:schemeClr val="tx1"/>
                </a:solidFill>
                <a:effectLst/>
                <a:uLnTx/>
                <a:uFillTx/>
                <a:latin typeface="Calibri"/>
                <a:ea typeface="微软雅黑"/>
                <a:cs typeface="+mn-cs"/>
              </a:rPr>
              <a:t>源地址</a:t>
            </a:r>
            <a:r>
              <a:rPr kumimoji="1" lang="zh-CN" altLang="en-US" sz="1800" b="0"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a:t>
            </a:r>
            <a:endParaRPr kumimoji="1" lang="en-US" altLang="zh-CN" sz="1800" b="0"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endParaRPr>
          </a:p>
          <a:p>
            <a:pPr algn="just">
              <a:lnSpc>
                <a:spcPct val="150000"/>
              </a:lnSpc>
              <a:defRPr/>
            </a:pPr>
            <a:r>
              <a:rPr kumimoji="1" lang="zh-CN" altLang="en-US" sz="1800" b="0"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真实</a:t>
            </a:r>
            <a:r>
              <a:rPr kumimoji="1" lang="en-US" altLang="zh-CN" sz="1800" b="0"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IP</a:t>
            </a:r>
            <a:r>
              <a:rPr kumimoji="1" lang="zh-CN" altLang="en-US" sz="1800" b="0"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源地址的三重含义</a:t>
            </a:r>
          </a:p>
          <a:p>
            <a:pPr lvl="1" algn="just">
              <a:lnSpc>
                <a:spcPct val="150000"/>
              </a:lnSpc>
              <a:defRPr/>
            </a:pPr>
            <a:r>
              <a:rPr kumimoji="1" lang="zh-CN" altLang="en-US" sz="1800" b="1"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经授权的</a:t>
            </a:r>
            <a:r>
              <a:rPr kumimoji="1" lang="zh-CN" altLang="en-US" sz="1800" b="0"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a:t>
            </a:r>
            <a:r>
              <a:rPr lang="en-US" altLang="zh-CN" sz="1800" dirty="0">
                <a:solidFill>
                  <a:prstClr val="black"/>
                </a:solidFill>
                <a:latin typeface="微软雅黑" pitchFamily="34" charset="-122"/>
                <a:ea typeface="微软雅黑" pitchFamily="34" charset="-122"/>
                <a:sym typeface="微软雅黑" pitchFamily="34" charset="-122"/>
              </a:rPr>
              <a:t>IP</a:t>
            </a:r>
            <a:r>
              <a:rPr lang="zh-CN" altLang="en-US" sz="1800" dirty="0">
                <a:solidFill>
                  <a:prstClr val="black"/>
                </a:solidFill>
                <a:latin typeface="微软雅黑" pitchFamily="34" charset="-122"/>
                <a:ea typeface="微软雅黑" pitchFamily="34" charset="-122"/>
                <a:sym typeface="微软雅黑" pitchFamily="34" charset="-122"/>
              </a:rPr>
              <a:t>源地址必须是经互联网</a:t>
            </a:r>
            <a:r>
              <a:rPr lang="en-US" altLang="zh-CN" sz="1800" dirty="0">
                <a:solidFill>
                  <a:prstClr val="black"/>
                </a:solidFill>
                <a:latin typeface="微软雅黑" pitchFamily="34" charset="-122"/>
                <a:ea typeface="微软雅黑" pitchFamily="34" charset="-122"/>
                <a:sym typeface="微软雅黑" pitchFamily="34" charset="-122"/>
              </a:rPr>
              <a:t>IP</a:t>
            </a:r>
            <a:r>
              <a:rPr lang="zh-CN" altLang="en-US" sz="1800" dirty="0">
                <a:solidFill>
                  <a:prstClr val="black"/>
                </a:solidFill>
                <a:latin typeface="微软雅黑" pitchFamily="34" charset="-122"/>
                <a:ea typeface="微软雅黑" pitchFamily="34" charset="-122"/>
                <a:sym typeface="微软雅黑" pitchFamily="34" charset="-122"/>
              </a:rPr>
              <a:t>地址管理机构分配授权的，不能伪造</a:t>
            </a:r>
            <a:endParaRPr lang="zh-CN" altLang="en-US" sz="1800" dirty="0">
              <a:solidFill>
                <a:prstClr val="black"/>
              </a:solidFill>
              <a:latin typeface="微软雅黑" panose="020B0503020204020204" pitchFamily="34" charset="-122"/>
              <a:ea typeface="微软雅黑" panose="020B0503020204020204" pitchFamily="34" charset="-122"/>
            </a:endParaRPr>
          </a:p>
          <a:p>
            <a:pPr lvl="1" algn="just">
              <a:lnSpc>
                <a:spcPct val="150000"/>
              </a:lnSpc>
              <a:defRPr/>
            </a:pPr>
            <a:r>
              <a:rPr kumimoji="1" lang="zh-CN" altLang="en-US" sz="1800" b="1"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唯一的</a:t>
            </a:r>
            <a:r>
              <a:rPr kumimoji="1" lang="zh-CN" altLang="en-US" sz="1800" b="0"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a:t>
            </a:r>
            <a:r>
              <a:rPr lang="en-US" altLang="zh-CN" sz="1800" dirty="0">
                <a:solidFill>
                  <a:prstClr val="black"/>
                </a:solidFill>
                <a:latin typeface="微软雅黑" pitchFamily="34" charset="-122"/>
                <a:ea typeface="微软雅黑" pitchFamily="34" charset="-122"/>
                <a:sym typeface="微软雅黑" pitchFamily="34" charset="-122"/>
              </a:rPr>
              <a:t>IP</a:t>
            </a:r>
            <a:r>
              <a:rPr lang="zh-CN" altLang="en-US" sz="1800" dirty="0">
                <a:solidFill>
                  <a:prstClr val="black"/>
                </a:solidFill>
                <a:latin typeface="微软雅黑" pitchFamily="34" charset="-122"/>
                <a:ea typeface="微软雅黑" pitchFamily="34" charset="-122"/>
                <a:sym typeface="微软雅黑" pitchFamily="34" charset="-122"/>
              </a:rPr>
              <a:t>源地址必须是全局唯一的</a:t>
            </a:r>
            <a:endParaRPr lang="zh-CN" altLang="en-US" sz="1800" dirty="0">
              <a:solidFill>
                <a:prstClr val="black"/>
              </a:solidFill>
              <a:latin typeface="微软雅黑" panose="020B0503020204020204" pitchFamily="34" charset="-122"/>
              <a:ea typeface="微软雅黑" panose="020B0503020204020204" pitchFamily="34" charset="-122"/>
            </a:endParaRPr>
          </a:p>
          <a:p>
            <a:pPr lvl="1" algn="just">
              <a:lnSpc>
                <a:spcPct val="150000"/>
              </a:lnSpc>
              <a:defRPr/>
            </a:pPr>
            <a:r>
              <a:rPr kumimoji="1" lang="zh-CN" altLang="en-US" sz="1800" b="1"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可追溯的</a:t>
            </a:r>
            <a:r>
              <a:rPr kumimoji="1" lang="zh-CN" altLang="en-US" sz="1800" b="0" i="0" u="none" strike="noStrike" kern="1200" cap="none" spc="0" normalizeH="0" baseline="0" noProof="0" dirty="0">
                <a:ln>
                  <a:noFill/>
                </a:ln>
                <a:solidFill>
                  <a:sysClr val="windowText" lastClr="000000">
                    <a:lumMod val="85000"/>
                    <a:lumOff val="15000"/>
                  </a:sysClr>
                </a:solidFill>
                <a:effectLst/>
                <a:uLnTx/>
                <a:uFillTx/>
                <a:latin typeface="Calibri"/>
                <a:ea typeface="微软雅黑"/>
                <a:cs typeface="+mn-cs"/>
              </a:rPr>
              <a:t>。</a:t>
            </a:r>
            <a:r>
              <a:rPr lang="zh-CN" altLang="en-US" sz="1800" dirty="0">
                <a:solidFill>
                  <a:prstClr val="black"/>
                </a:solidFill>
                <a:latin typeface="微软雅黑" pitchFamily="34" charset="-122"/>
                <a:ea typeface="微软雅黑" pitchFamily="34" charset="-122"/>
                <a:sym typeface="微软雅黑" pitchFamily="34" charset="-122"/>
              </a:rPr>
              <a:t>网络中转发的</a:t>
            </a:r>
            <a:r>
              <a:rPr lang="en-US" altLang="zh-CN" sz="1800" dirty="0">
                <a:solidFill>
                  <a:prstClr val="black"/>
                </a:solidFill>
                <a:latin typeface="微软雅黑" pitchFamily="34" charset="-122"/>
                <a:ea typeface="微软雅黑" pitchFamily="34" charset="-122"/>
                <a:sym typeface="微软雅黑" pitchFamily="34" charset="-122"/>
              </a:rPr>
              <a:t>IP</a:t>
            </a:r>
            <a:r>
              <a:rPr lang="zh-CN" altLang="en-US" sz="1800" dirty="0">
                <a:solidFill>
                  <a:prstClr val="black"/>
                </a:solidFill>
                <a:latin typeface="微软雅黑" pitchFamily="34" charset="-122"/>
                <a:ea typeface="微软雅黑" pitchFamily="34" charset="-122"/>
                <a:sym typeface="微软雅黑" pitchFamily="34" charset="-122"/>
              </a:rPr>
              <a:t>分组，可根据其</a:t>
            </a:r>
            <a:r>
              <a:rPr lang="en-US" altLang="zh-CN" sz="1800" dirty="0">
                <a:solidFill>
                  <a:prstClr val="black"/>
                </a:solidFill>
                <a:latin typeface="微软雅黑" pitchFamily="34" charset="-122"/>
                <a:ea typeface="微软雅黑" pitchFamily="34" charset="-122"/>
                <a:sym typeface="微软雅黑" pitchFamily="34" charset="-122"/>
              </a:rPr>
              <a:t>IP</a:t>
            </a:r>
            <a:r>
              <a:rPr lang="zh-CN" altLang="en-US" sz="1800" dirty="0">
                <a:solidFill>
                  <a:prstClr val="black"/>
                </a:solidFill>
                <a:latin typeface="微软雅黑" pitchFamily="34" charset="-122"/>
                <a:ea typeface="微软雅黑" pitchFamily="34" charset="-122"/>
                <a:sym typeface="微软雅黑" pitchFamily="34" charset="-122"/>
              </a:rPr>
              <a:t>源地址找到其所有者和位置</a:t>
            </a:r>
            <a:endParaRPr lang="zh-CN" altLang="en-US" sz="1800" dirty="0">
              <a:solidFill>
                <a:prstClr val="black"/>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39507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en-US" altLang="zh-CN" dirty="0"/>
              <a:t>12.2.2 SAVA</a:t>
            </a:r>
            <a:r>
              <a:rPr kumimoji="1" lang="zh-CN" altLang="en-US" dirty="0"/>
              <a:t>简介</a:t>
            </a:r>
          </a:p>
        </p:txBody>
      </p:sp>
      <p:sp>
        <p:nvSpPr>
          <p:cNvPr id="4" name="文本框 3">
            <a:extLst>
              <a:ext uri="{FF2B5EF4-FFF2-40B4-BE49-F238E27FC236}">
                <a16:creationId xmlns:a16="http://schemas.microsoft.com/office/drawing/2014/main" id="{E8FC542F-ED4C-4FEF-B695-D99323DD2D9F}"/>
              </a:ext>
            </a:extLst>
          </p:cNvPr>
          <p:cNvSpPr txBox="1"/>
          <p:nvPr/>
        </p:nvSpPr>
        <p:spPr>
          <a:xfrm>
            <a:off x="864972" y="1377778"/>
            <a:ext cx="4862385" cy="3880229"/>
          </a:xfrm>
          <a:prstGeom prst="rect">
            <a:avLst/>
          </a:prstGeom>
          <a:noFill/>
        </p:spPr>
        <p:txBody>
          <a:bodyPr wrap="square" rtlCol="0">
            <a:spAutoFit/>
          </a:bodyPr>
          <a:lstStyle/>
          <a:p>
            <a:pPr marL="342900"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性能</a:t>
            </a:r>
            <a:endParaRPr lang="en-US" altLang="zh-CN"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600" kern="0" dirty="0">
                <a:solidFill>
                  <a:prstClr val="black"/>
                </a:solidFill>
                <a:latin typeface="Roboto Light"/>
                <a:ea typeface="微软雅黑"/>
              </a:rPr>
              <a:t>真实</a:t>
            </a:r>
            <a:r>
              <a:rPr lang="en-US" altLang="zh-CN" sz="1600" kern="0" dirty="0">
                <a:solidFill>
                  <a:prstClr val="black"/>
                </a:solidFill>
                <a:latin typeface="Roboto Light"/>
                <a:ea typeface="微软雅黑"/>
              </a:rPr>
              <a:t>IPv6</a:t>
            </a:r>
            <a:r>
              <a:rPr lang="zh-CN" altLang="en-US" sz="1600" kern="0" dirty="0">
                <a:solidFill>
                  <a:prstClr val="black"/>
                </a:solidFill>
                <a:latin typeface="Roboto Light"/>
                <a:ea typeface="微软雅黑"/>
              </a:rPr>
              <a:t>源地址验证体系结构的部署不应降低现有路由和交换设备的分组转发性能</a:t>
            </a:r>
            <a:endParaRPr lang="en-US" altLang="zh-CN" sz="1600" kern="0" dirty="0">
              <a:solidFill>
                <a:prstClr val="black"/>
              </a:solidFill>
              <a:latin typeface="Roboto Light"/>
              <a:ea typeface="微软雅黑"/>
            </a:endParaRPr>
          </a:p>
          <a:p>
            <a:pPr marL="342900"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可扩展性</a:t>
            </a:r>
            <a:endParaRPr lang="en-US" altLang="zh-CN"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600" kern="0" dirty="0">
                <a:solidFill>
                  <a:prstClr val="black"/>
                </a:solidFill>
                <a:latin typeface="Roboto Light"/>
                <a:ea typeface="微软雅黑"/>
              </a:rPr>
              <a:t>真实</a:t>
            </a:r>
            <a:r>
              <a:rPr lang="en-US" altLang="zh-CN" sz="1600" kern="0" dirty="0">
                <a:solidFill>
                  <a:prstClr val="black"/>
                </a:solidFill>
                <a:latin typeface="Roboto Light"/>
                <a:ea typeface="微软雅黑"/>
              </a:rPr>
              <a:t>IPv6</a:t>
            </a:r>
            <a:r>
              <a:rPr lang="zh-CN" altLang="en-US" sz="1600" kern="0" dirty="0">
                <a:solidFill>
                  <a:prstClr val="black"/>
                </a:solidFill>
                <a:latin typeface="Roboto Light"/>
                <a:ea typeface="微软雅黑"/>
              </a:rPr>
              <a:t>源地址验证体系结构应该支持在整个互联网大规模部署</a:t>
            </a:r>
            <a:endParaRPr lang="en-US" altLang="zh-CN" sz="1600" kern="0" dirty="0">
              <a:solidFill>
                <a:prstClr val="black"/>
              </a:solidFill>
              <a:latin typeface="Roboto Light"/>
              <a:ea typeface="微软雅黑"/>
            </a:endParaRPr>
          </a:p>
          <a:p>
            <a:pPr marL="342900"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多重防御</a:t>
            </a:r>
            <a:endParaRPr lang="en-US" altLang="zh-CN"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600" kern="0" dirty="0">
                <a:solidFill>
                  <a:prstClr val="black"/>
                </a:solidFill>
                <a:latin typeface="Roboto Light"/>
                <a:ea typeface="微软雅黑"/>
              </a:rPr>
              <a:t>真实</a:t>
            </a:r>
            <a:r>
              <a:rPr lang="en-US" altLang="zh-CN" sz="1600" kern="0" dirty="0">
                <a:solidFill>
                  <a:prstClr val="black"/>
                </a:solidFill>
                <a:latin typeface="Roboto Light"/>
                <a:ea typeface="微软雅黑"/>
              </a:rPr>
              <a:t>IPv6</a:t>
            </a:r>
            <a:r>
              <a:rPr lang="zh-CN" altLang="en-US" sz="1600" kern="0" dirty="0">
                <a:solidFill>
                  <a:prstClr val="black"/>
                </a:solidFill>
                <a:latin typeface="Roboto Light"/>
                <a:ea typeface="微软雅黑"/>
              </a:rPr>
              <a:t>源地址验证体系结构应该支持分层的、部署在网络不同位置的、满足不同粒度需求的源地址验证</a:t>
            </a:r>
            <a:endParaRPr lang="en-US" altLang="zh-CN" sz="1600" kern="0" dirty="0">
              <a:solidFill>
                <a:prstClr val="black"/>
              </a:solidFill>
              <a:latin typeface="Roboto Light"/>
              <a:ea typeface="微软雅黑"/>
            </a:endParaRPr>
          </a:p>
        </p:txBody>
      </p:sp>
      <p:sp>
        <p:nvSpPr>
          <p:cNvPr id="53" name="文本框 52">
            <a:extLst>
              <a:ext uri="{FF2B5EF4-FFF2-40B4-BE49-F238E27FC236}">
                <a16:creationId xmlns:a16="http://schemas.microsoft.com/office/drawing/2014/main" id="{640C4FEC-9AB1-4B58-A490-CA75BAE2C898}"/>
              </a:ext>
            </a:extLst>
          </p:cNvPr>
          <p:cNvSpPr txBox="1"/>
          <p:nvPr/>
        </p:nvSpPr>
        <p:spPr>
          <a:xfrm>
            <a:off x="864972" y="880269"/>
            <a:ext cx="6094970" cy="400110"/>
          </a:xfrm>
          <a:prstGeom prst="rect">
            <a:avLst/>
          </a:prstGeom>
          <a:noFill/>
        </p:spPr>
        <p:txBody>
          <a:bodyPr wrap="square">
            <a:spAutoFit/>
          </a:bodyPr>
          <a:lstStyle/>
          <a:p>
            <a:pPr marL="342900" indent="-342900">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SAVA </a:t>
            </a:r>
            <a:r>
              <a:rPr lang="zh-CN" altLang="en-US" sz="2000" dirty="0">
                <a:latin typeface="微软雅黑" panose="020B0503020204020204" pitchFamily="34" charset="-122"/>
                <a:ea typeface="微软雅黑" panose="020B0503020204020204" pitchFamily="34" charset="-122"/>
              </a:rPr>
              <a:t>设计原则</a:t>
            </a:r>
            <a:endParaRPr lang="en-US" altLang="zh-CN" sz="20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39EA66D-5D1F-417A-A0CB-9FA705008727}"/>
              </a:ext>
            </a:extLst>
          </p:cNvPr>
          <p:cNvSpPr txBox="1"/>
          <p:nvPr/>
        </p:nvSpPr>
        <p:spPr>
          <a:xfrm>
            <a:off x="6464645" y="1377778"/>
            <a:ext cx="5299504" cy="4751942"/>
          </a:xfrm>
          <a:prstGeom prst="rect">
            <a:avLst/>
          </a:prstGeom>
          <a:noFill/>
        </p:spPr>
        <p:txBody>
          <a:bodyPr wrap="square">
            <a:spAutoFit/>
          </a:bodyPr>
          <a:lstStyle/>
          <a:p>
            <a:pPr marL="342900"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松耦合</a:t>
            </a:r>
            <a:endParaRPr lang="en-US" altLang="zh-CN" b="1"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1600" kern="0" dirty="0">
                <a:solidFill>
                  <a:prstClr val="black"/>
                </a:solidFill>
                <a:latin typeface="Roboto Light"/>
                <a:ea typeface="微软雅黑"/>
              </a:rPr>
              <a:t>真实</a:t>
            </a:r>
            <a:r>
              <a:rPr lang="en-US" altLang="zh-CN" sz="1600" kern="0" dirty="0">
                <a:solidFill>
                  <a:prstClr val="black"/>
                </a:solidFill>
                <a:latin typeface="Roboto Light"/>
                <a:ea typeface="微软雅黑"/>
              </a:rPr>
              <a:t>IPv6</a:t>
            </a:r>
            <a:r>
              <a:rPr lang="zh-CN" altLang="en-US" sz="1600" kern="0" dirty="0">
                <a:solidFill>
                  <a:prstClr val="black"/>
                </a:solidFill>
                <a:latin typeface="Roboto Light"/>
                <a:ea typeface="微软雅黑"/>
              </a:rPr>
              <a:t>源地址验证体系结构应允许不同运营商可以采用各自不同的实现、系统各部分相互独立、各部分功能彼此不依赖</a:t>
            </a:r>
            <a:endParaRPr lang="en-US" altLang="zh-CN" sz="1600" i="1" kern="0" dirty="0">
              <a:solidFill>
                <a:prstClr val="black"/>
              </a:solidFill>
              <a:latin typeface="Roboto Light"/>
              <a:ea typeface="微软雅黑"/>
            </a:endParaRPr>
          </a:p>
          <a:p>
            <a:pPr marL="342900" indent="-34290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支持增量部署</a:t>
            </a:r>
          </a:p>
          <a:p>
            <a:pPr marL="800100" lvl="1" indent="-342900">
              <a:lnSpc>
                <a:spcPct val="15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真实</a:t>
            </a:r>
            <a:r>
              <a:rPr lang="en-US" altLang="zh-CN" sz="1600" dirty="0">
                <a:latin typeface="微软雅黑" panose="020B0503020204020204" pitchFamily="34" charset="-122"/>
                <a:ea typeface="微软雅黑" panose="020B0503020204020204" pitchFamily="34" charset="-122"/>
              </a:rPr>
              <a:t>IPv6</a:t>
            </a:r>
            <a:r>
              <a:rPr lang="zh-CN" altLang="en-US" sz="1600" dirty="0">
                <a:latin typeface="微软雅黑" panose="020B0503020204020204" pitchFamily="34" charset="-122"/>
                <a:ea typeface="微软雅黑" panose="020B0503020204020204" pitchFamily="34" charset="-122"/>
              </a:rPr>
              <a:t>源地址验证体系结构应该支持全网渐进的、增量的部署，部分部署时仍可获得一定程度真实源地址验证效果</a:t>
            </a:r>
          </a:p>
          <a:p>
            <a:pPr marL="342900" indent="-342900">
              <a:lnSpc>
                <a:spcPct val="150000"/>
              </a:lnSpc>
              <a:buFont typeface="Arial" panose="020B0604020202020204" pitchFamily="34" charset="0"/>
              <a:buChar char="•"/>
            </a:pPr>
            <a:r>
              <a:rPr lang="zh-CN" altLang="en-US" b="1" kern="0" dirty="0">
                <a:solidFill>
                  <a:prstClr val="black"/>
                </a:solidFill>
                <a:latin typeface="思源黑体 CN Normal"/>
                <a:ea typeface="微软雅黑"/>
              </a:rPr>
              <a:t>激励运营商</a:t>
            </a:r>
            <a:endParaRPr lang="en-US" altLang="zh-CN" b="1" kern="0" dirty="0">
              <a:solidFill>
                <a:prstClr val="black"/>
              </a:solidFill>
              <a:latin typeface="思源黑体 CN Normal"/>
              <a:ea typeface="微软雅黑"/>
            </a:endParaRPr>
          </a:p>
          <a:p>
            <a:pPr marL="800100" lvl="1" indent="-342900">
              <a:lnSpc>
                <a:spcPct val="150000"/>
              </a:lnSpc>
              <a:buFont typeface="Arial" panose="020B0604020202020204" pitchFamily="34" charset="0"/>
              <a:buChar char="•"/>
            </a:pPr>
            <a:r>
              <a:rPr lang="zh-CN" altLang="en-US" sz="1600" kern="0" dirty="0">
                <a:solidFill>
                  <a:prstClr val="black"/>
                </a:solidFill>
                <a:latin typeface="Roboto Light"/>
                <a:ea typeface="微软雅黑"/>
              </a:rPr>
              <a:t>真实</a:t>
            </a:r>
            <a:r>
              <a:rPr lang="en-US" altLang="zh-CN" sz="1600" kern="0" dirty="0">
                <a:solidFill>
                  <a:prstClr val="black"/>
                </a:solidFill>
                <a:latin typeface="Roboto Light"/>
                <a:ea typeface="微软雅黑"/>
              </a:rPr>
              <a:t>IPv6</a:t>
            </a:r>
            <a:r>
              <a:rPr lang="zh-CN" altLang="en-US" sz="1600" kern="0" dirty="0">
                <a:solidFill>
                  <a:prstClr val="black"/>
                </a:solidFill>
                <a:latin typeface="Roboto Light"/>
                <a:ea typeface="微软雅黑"/>
              </a:rPr>
              <a:t>源地址验证体系结构设计应体现谁部署谁受益的原则，部署后可以更容易发现和追踪伪造源地址的分组，保护自己的网络</a:t>
            </a:r>
            <a:r>
              <a:rPr lang="en-US" altLang="zh-CN" sz="1600" kern="0" dirty="0">
                <a:solidFill>
                  <a:prstClr val="black"/>
                </a:solidFill>
                <a:latin typeface="Roboto Light"/>
                <a:ea typeface="微软雅黑"/>
              </a:rPr>
              <a:t> </a:t>
            </a:r>
          </a:p>
        </p:txBody>
      </p:sp>
    </p:spTree>
    <p:extLst>
      <p:ext uri="{BB962C8B-B14F-4D97-AF65-F5344CB8AC3E}">
        <p14:creationId xmlns:p14="http://schemas.microsoft.com/office/powerpoint/2010/main" val="2289787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12.2.2 SAVA</a:t>
            </a:r>
            <a:r>
              <a:rPr kumimoji="1" lang="zh-CN" altLang="en-US" sz="3200" dirty="0"/>
              <a:t>简介</a:t>
            </a:r>
          </a:p>
        </p:txBody>
      </p:sp>
      <p:pic>
        <p:nvPicPr>
          <p:cNvPr id="3" name="图片 2">
            <a:extLst>
              <a:ext uri="{FF2B5EF4-FFF2-40B4-BE49-F238E27FC236}">
                <a16:creationId xmlns:a16="http://schemas.microsoft.com/office/drawing/2014/main" id="{5C69ABE0-0E03-48ED-ACA3-A46109C5DEA8}"/>
              </a:ext>
            </a:extLst>
          </p:cNvPr>
          <p:cNvPicPr>
            <a:picLocks noChangeAspect="1"/>
          </p:cNvPicPr>
          <p:nvPr/>
        </p:nvPicPr>
        <p:blipFill>
          <a:blip r:embed="rId2"/>
          <a:stretch>
            <a:fillRect/>
          </a:stretch>
        </p:blipFill>
        <p:spPr>
          <a:xfrm>
            <a:off x="6740796" y="2025090"/>
            <a:ext cx="5216425" cy="3664752"/>
          </a:xfrm>
          <a:prstGeom prst="rect">
            <a:avLst/>
          </a:prstGeom>
        </p:spPr>
      </p:pic>
      <p:sp>
        <p:nvSpPr>
          <p:cNvPr id="4" name="文本框 3">
            <a:extLst>
              <a:ext uri="{FF2B5EF4-FFF2-40B4-BE49-F238E27FC236}">
                <a16:creationId xmlns:a16="http://schemas.microsoft.com/office/drawing/2014/main" id="{3998D692-C979-4070-B61E-33E7E6D2A710}"/>
              </a:ext>
            </a:extLst>
          </p:cNvPr>
          <p:cNvSpPr txBox="1"/>
          <p:nvPr/>
        </p:nvSpPr>
        <p:spPr>
          <a:xfrm>
            <a:off x="826896" y="2611075"/>
            <a:ext cx="6631951" cy="3414524"/>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kumimoji="1" lang="zh-CN" altLang="en-US" b="1" dirty="0">
                <a:latin typeface="微软雅黑" panose="020B0503020204020204" pitchFamily="34" charset="-122"/>
                <a:ea typeface="微软雅黑" panose="020B0503020204020204" pitchFamily="34" charset="-122"/>
              </a:rPr>
              <a:t>部署收益</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安全责任明确</a:t>
            </a:r>
            <a:endParaRPr lang="en-US" altLang="zh-CN"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易于追踪攻击事件，定位攻击者</a:t>
            </a:r>
            <a:endParaRPr lang="en-US" altLang="zh-CN"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杜绝基于伪造源地址的攻击</a:t>
            </a:r>
            <a:endParaRPr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网络管理简化</a:t>
            </a:r>
            <a:endParaRPr lang="en-US" altLang="zh-CN"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简化身份认证</a:t>
            </a:r>
            <a:endParaRPr lang="en-US" altLang="zh-CN"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流量可审计不可抵赖</a:t>
            </a:r>
            <a:endParaRPr lang="en-US" altLang="zh-CN" dirty="0">
              <a:latin typeface="微软雅黑" panose="020B0503020204020204" pitchFamily="34" charset="-122"/>
              <a:ea typeface="微软雅黑" panose="020B0503020204020204" pitchFamily="34" charset="-122"/>
            </a:endParaRPr>
          </a:p>
          <a:p>
            <a:pPr marL="1257300" lvl="2" indent="-342900">
              <a:lnSpc>
                <a:spcPct val="150000"/>
              </a:lnSpc>
              <a:buFont typeface="Arial" panose="020B0604020202020204" pitchFamily="34" charset="0"/>
              <a:buChar char="•"/>
            </a:pPr>
            <a:r>
              <a:rPr lang="zh-CN" altLang="zh-CN" dirty="0">
                <a:latin typeface="微软雅黑" panose="020B0503020204020204" pitchFamily="34" charset="-122"/>
                <a:ea typeface="微软雅黑" panose="020B0503020204020204" pitchFamily="34" charset="-122"/>
              </a:rPr>
              <a:t>支持基于</a:t>
            </a:r>
            <a:r>
              <a:rPr lang="en-US" altLang="zh-CN" dirty="0">
                <a:latin typeface="微软雅黑" panose="020B0503020204020204" pitchFamily="34" charset="-122"/>
                <a:ea typeface="微软雅黑" panose="020B0503020204020204" pitchFamily="34" charset="-122"/>
              </a:rPr>
              <a:t>IP</a:t>
            </a:r>
            <a:r>
              <a:rPr lang="zh-CN" altLang="zh-CN" dirty="0">
                <a:latin typeface="微软雅黑" panose="020B0503020204020204" pitchFamily="34" charset="-122"/>
                <a:ea typeface="微软雅黑" panose="020B0503020204020204" pitchFamily="34" charset="-122"/>
              </a:rPr>
              <a:t>地址的网络计费</a:t>
            </a:r>
            <a:endParaRPr kumimoji="1" lang="zh-CN" altLang="en-US" sz="2000"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92573183-F49E-4EC5-88DB-29F7DFF05AD1}"/>
              </a:ext>
            </a:extLst>
          </p:cNvPr>
          <p:cNvSpPr txBox="1"/>
          <p:nvPr/>
        </p:nvSpPr>
        <p:spPr>
          <a:xfrm>
            <a:off x="826896" y="881127"/>
            <a:ext cx="5827403" cy="1706365"/>
          </a:xfrm>
          <a:prstGeom prst="rect">
            <a:avLst/>
          </a:prstGeom>
          <a:noFill/>
        </p:spPr>
        <p:txBody>
          <a:bodyPr wrap="square" rtlCol="0">
            <a:spAutoFit/>
          </a:bodyPr>
          <a:lstStyle/>
          <a:p>
            <a:pPr marL="285750" indent="-285750">
              <a:lnSpc>
                <a:spcPct val="150000"/>
              </a:lnSpc>
              <a:buFont typeface="Wingdings" panose="05000000000000000000" pitchFamily="2" charset="2"/>
              <a:buChar char="n"/>
            </a:pPr>
            <a:r>
              <a:rPr kumimoji="1" lang="zh-CN" altLang="en-US" b="1" dirty="0">
                <a:latin typeface="微软雅黑" panose="020B0503020204020204" pitchFamily="34" charset="-122"/>
                <a:ea typeface="微软雅黑" panose="020B0503020204020204" pitchFamily="34" charset="-122"/>
              </a:rPr>
              <a:t>组织特点</a:t>
            </a:r>
            <a:endParaRPr kumimoji="1"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不同层次实现不同粒度的</a:t>
            </a:r>
            <a:r>
              <a:rPr kumimoji="1" lang="en-US" altLang="zh-CN" dirty="0">
                <a:latin typeface="微软雅黑" panose="020B0503020204020204" pitchFamily="34" charset="-122"/>
                <a:ea typeface="微软雅黑" panose="020B0503020204020204" pitchFamily="34" charset="-122"/>
              </a:rPr>
              <a:t>IPv6</a:t>
            </a:r>
            <a:r>
              <a:rPr kumimoji="1" lang="zh-CN" altLang="en-US" dirty="0">
                <a:latin typeface="微软雅黑" panose="020B0503020204020204" pitchFamily="34" charset="-122"/>
                <a:ea typeface="微软雅黑" panose="020B0503020204020204" pitchFamily="34" charset="-122"/>
              </a:rPr>
              <a:t>源地址真实性验证</a:t>
            </a:r>
            <a:endParaRPr kumimoji="1"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每一层次，允许不同运营商采用不同方法</a:t>
            </a:r>
            <a:endParaRPr kumimoji="1" lang="en-US" altLang="zh-CN"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整体结构简单性和各部分组成的灵活性的平衡</a:t>
            </a:r>
          </a:p>
        </p:txBody>
      </p:sp>
    </p:spTree>
    <p:extLst>
      <p:ext uri="{BB962C8B-B14F-4D97-AF65-F5344CB8AC3E}">
        <p14:creationId xmlns:p14="http://schemas.microsoft.com/office/powerpoint/2010/main" val="730595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12.2.3 </a:t>
            </a:r>
            <a:r>
              <a:rPr kumimoji="1" lang="zh-CN" altLang="en-US" sz="3200" dirty="0"/>
              <a:t>分而治之、端网协同的真实源地址验证体系结构</a:t>
            </a:r>
          </a:p>
        </p:txBody>
      </p:sp>
      <p:sp>
        <p:nvSpPr>
          <p:cNvPr id="5" name="文本框 4">
            <a:extLst>
              <a:ext uri="{FF2B5EF4-FFF2-40B4-BE49-F238E27FC236}">
                <a16:creationId xmlns:a16="http://schemas.microsoft.com/office/drawing/2014/main" id="{2B29BDEC-9BD9-4150-B848-DA884BCCD574}"/>
              </a:ext>
            </a:extLst>
          </p:cNvPr>
          <p:cNvSpPr txBox="1"/>
          <p:nvPr/>
        </p:nvSpPr>
        <p:spPr>
          <a:xfrm>
            <a:off x="809367" y="988541"/>
            <a:ext cx="9187249" cy="23515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技术难点</a:t>
            </a:r>
            <a:endParaRPr lang="en-US" altLang="zh-CN" sz="2000"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源地址验证机制部署范围与地址管理范围的不一致</a:t>
            </a:r>
            <a:endParaRPr lang="en-US" altLang="zh-CN" sz="2000"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要求层次结构灵活</a:t>
            </a:r>
            <a:endParaRPr lang="en-US" altLang="zh-CN" sz="2000" dirty="0">
              <a:latin typeface="Calibri" panose="020F0502020204030204" pitchFamily="34" charset="0"/>
              <a:ea typeface="Microsoft YaHei" panose="020B0503020204020204" pitchFamily="34" charset="-122"/>
              <a:cs typeface="+mj-cs"/>
            </a:endParaRPr>
          </a:p>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研究思路</a:t>
            </a:r>
            <a:endParaRPr lang="en-US" altLang="zh-CN" sz="2000"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灵活定义“地址域”保障部署范围与管理范围的一致</a:t>
            </a:r>
            <a:endParaRPr lang="en-US" altLang="zh-CN" sz="2000" dirty="0">
              <a:latin typeface="Calibri" panose="020F0502020204030204" pitchFamily="34" charset="0"/>
              <a:ea typeface="Microsoft YaHei" panose="020B0503020204020204" pitchFamily="34" charset="-122"/>
              <a:cs typeface="+mj-cs"/>
            </a:endParaRPr>
          </a:p>
        </p:txBody>
      </p:sp>
      <p:grpSp>
        <p:nvGrpSpPr>
          <p:cNvPr id="6" name="组合 5">
            <a:extLst>
              <a:ext uri="{FF2B5EF4-FFF2-40B4-BE49-F238E27FC236}">
                <a16:creationId xmlns:a16="http://schemas.microsoft.com/office/drawing/2014/main" id="{F6659656-8CB8-4238-8CF6-EE47F6623573}"/>
              </a:ext>
            </a:extLst>
          </p:cNvPr>
          <p:cNvGrpSpPr/>
          <p:nvPr/>
        </p:nvGrpSpPr>
        <p:grpSpPr>
          <a:xfrm>
            <a:off x="3399082" y="3605065"/>
            <a:ext cx="5393836" cy="2974550"/>
            <a:chOff x="3685179" y="3388822"/>
            <a:chExt cx="5393836" cy="2974550"/>
          </a:xfrm>
        </p:grpSpPr>
        <p:pic>
          <p:nvPicPr>
            <p:cNvPr id="9" name="图片 8">
              <a:extLst>
                <a:ext uri="{FF2B5EF4-FFF2-40B4-BE49-F238E27FC236}">
                  <a16:creationId xmlns:a16="http://schemas.microsoft.com/office/drawing/2014/main" id="{3E3B526F-78E7-48EB-AB1D-F2203F8FCF05}"/>
                </a:ext>
              </a:extLst>
            </p:cNvPr>
            <p:cNvPicPr>
              <a:picLocks noChangeAspect="1"/>
            </p:cNvPicPr>
            <p:nvPr/>
          </p:nvPicPr>
          <p:blipFill>
            <a:blip r:embed="rId2"/>
            <a:stretch>
              <a:fillRect/>
            </a:stretch>
          </p:blipFill>
          <p:spPr>
            <a:xfrm>
              <a:off x="3685179" y="3388822"/>
              <a:ext cx="5393836" cy="2537242"/>
            </a:xfrm>
            <a:prstGeom prst="rect">
              <a:avLst/>
            </a:prstGeom>
          </p:spPr>
        </p:pic>
        <p:sp>
          <p:nvSpPr>
            <p:cNvPr id="10" name="矩形 9">
              <a:extLst>
                <a:ext uri="{FF2B5EF4-FFF2-40B4-BE49-F238E27FC236}">
                  <a16:creationId xmlns:a16="http://schemas.microsoft.com/office/drawing/2014/main" id="{2E7B76B5-1EE5-4C34-AE8C-D0D080C2A31C}"/>
                </a:ext>
              </a:extLst>
            </p:cNvPr>
            <p:cNvSpPr/>
            <p:nvPr/>
          </p:nvSpPr>
          <p:spPr>
            <a:xfrm>
              <a:off x="4266871" y="5963262"/>
              <a:ext cx="4346285" cy="400110"/>
            </a:xfrm>
            <a:prstGeom prst="rect">
              <a:avLst/>
            </a:prstGeom>
          </p:spPr>
          <p:txBody>
            <a:bodyPr wrap="square">
              <a:spAutoFit/>
            </a:bodyPr>
            <a:lstStyle/>
            <a:p>
              <a:pPr algn="ctr">
                <a:spcBef>
                  <a:spcPct val="20000"/>
                </a:spcBef>
                <a:buClr>
                  <a:schemeClr val="accent1"/>
                </a:buClr>
              </a:pPr>
              <a:r>
                <a:rPr lang="zh-CN" altLang="en-US" sz="2000" dirty="0">
                  <a:latin typeface="Calibri" panose="020F0502020204030204" pitchFamily="34" charset="0"/>
                  <a:ea typeface="Microsoft YaHei" panose="020B0503020204020204" pitchFamily="34" charset="-122"/>
                </a:rPr>
                <a:t>部署与地址管理范围的失配</a:t>
              </a:r>
              <a:endParaRPr lang="en-US" altLang="zh-CN" sz="2000" dirty="0">
                <a:latin typeface="Calibri" panose="020F0502020204030204" pitchFamily="34" charset="0"/>
                <a:ea typeface="Microsoft YaHei" panose="020B0503020204020204" pitchFamily="34" charset="-122"/>
              </a:endParaRPr>
            </a:p>
          </p:txBody>
        </p:sp>
      </p:grpSp>
    </p:spTree>
    <p:extLst>
      <p:ext uri="{BB962C8B-B14F-4D97-AF65-F5344CB8AC3E}">
        <p14:creationId xmlns:p14="http://schemas.microsoft.com/office/powerpoint/2010/main" val="4135861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12.2.3 </a:t>
            </a:r>
            <a:r>
              <a:rPr kumimoji="1" lang="zh-CN" altLang="en-US" sz="3200" dirty="0"/>
              <a:t>分而治之、端网协同的真实源地址验证体系结构</a:t>
            </a:r>
          </a:p>
        </p:txBody>
      </p:sp>
      <p:sp>
        <p:nvSpPr>
          <p:cNvPr id="5" name="文本框 4">
            <a:extLst>
              <a:ext uri="{FF2B5EF4-FFF2-40B4-BE49-F238E27FC236}">
                <a16:creationId xmlns:a16="http://schemas.microsoft.com/office/drawing/2014/main" id="{2B29BDEC-9BD9-4150-B848-DA884BCCD574}"/>
              </a:ext>
            </a:extLst>
          </p:cNvPr>
          <p:cNvSpPr txBox="1"/>
          <p:nvPr/>
        </p:nvSpPr>
        <p:spPr>
          <a:xfrm>
            <a:off x="839708" y="988541"/>
            <a:ext cx="11034583" cy="22144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解决方案</a:t>
            </a:r>
            <a:r>
              <a:rPr lang="en-US" altLang="zh-CN" sz="2000" dirty="0">
                <a:latin typeface="Calibri" panose="020F0502020204030204" pitchFamily="34" charset="0"/>
                <a:ea typeface="Microsoft YaHei" panose="020B0503020204020204" pitchFamily="34" charset="-122"/>
                <a:cs typeface="+mj-cs"/>
              </a:rPr>
              <a:t>——</a:t>
            </a:r>
            <a:r>
              <a:rPr lang="zh-CN" altLang="en-US" sz="2000" b="1" dirty="0">
                <a:latin typeface="Calibri" panose="020F0502020204030204" pitchFamily="34" charset="0"/>
                <a:ea typeface="Microsoft YaHei" panose="020B0503020204020204" pitchFamily="34" charset="-122"/>
                <a:cs typeface="+mj-cs"/>
              </a:rPr>
              <a:t>面向地址域的新型源地址验证体系结构</a:t>
            </a:r>
            <a:endParaRPr lang="en-US" altLang="zh-CN" sz="2000" b="1"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b="1" dirty="0">
                <a:latin typeface="Calibri" panose="020F0502020204030204" pitchFamily="34" charset="0"/>
                <a:ea typeface="Microsoft YaHei" panose="020B0503020204020204" pitchFamily="34" charset="-122"/>
                <a:cs typeface="+mj-cs"/>
              </a:rPr>
              <a:t>地址域：</a:t>
            </a:r>
            <a:r>
              <a:rPr kumimoji="1" lang="zh-CN" altLang="en-US" dirty="0">
                <a:latin typeface="Microsoft YaHei" panose="020B0503020204020204" pitchFamily="34" charset="-122"/>
                <a:ea typeface="Microsoft YaHei" panose="020B0503020204020204" pitchFamily="34" charset="-122"/>
              </a:rPr>
              <a:t>同一机构所属的全部</a:t>
            </a:r>
            <a:r>
              <a:rPr kumimoji="1" lang="en" altLang="zh-CN" dirty="0">
                <a:latin typeface="Microsoft YaHei" panose="020B0503020204020204" pitchFamily="34" charset="-122"/>
                <a:ea typeface="Microsoft YaHei" panose="020B0503020204020204" pitchFamily="34" charset="-122"/>
              </a:rPr>
              <a:t>IP</a:t>
            </a:r>
            <a:r>
              <a:rPr kumimoji="1" lang="zh-CN" altLang="en-US" dirty="0">
                <a:latin typeface="Microsoft YaHei" panose="020B0503020204020204" pitchFamily="34" charset="-122"/>
                <a:ea typeface="Microsoft YaHei" panose="020B0503020204020204" pitchFamily="34" charset="-122"/>
              </a:rPr>
              <a:t>地址中的可部分管理范围</a:t>
            </a:r>
            <a:endParaRPr kumimoji="1" lang="en-US" altLang="zh-CN" dirty="0">
              <a:latin typeface="Microsoft YaHei" panose="020B0503020204020204" pitchFamily="34" charset="-122"/>
              <a:ea typeface="Microsoft YaHei" panose="020B0503020204020204" pitchFamily="34" charset="-122"/>
            </a:endParaRP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“地址域”显著提升体系结构的灵活性，实现了部署结构灵活的源地址真实性验证体系结构</a:t>
            </a:r>
          </a:p>
          <a:p>
            <a:pPr marL="742950" lvl="1" indent="-285750">
              <a:lnSpc>
                <a:spcPct val="150000"/>
              </a:lnSpc>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接入网、地址域内和地址域间三层结构，具有松耦合、多重防御、支持增量部署等优点</a:t>
            </a:r>
          </a:p>
          <a:p>
            <a:pPr marL="742950" lvl="1" indent="-285750">
              <a:lnSpc>
                <a:spcPct val="150000"/>
              </a:lnSpc>
              <a:buFont typeface="Arial" panose="020B0604020202020204" pitchFamily="34" charset="0"/>
              <a:buChar char="•"/>
            </a:pPr>
            <a:endParaRPr lang="zh-CN" altLang="en-US" sz="2000" b="1" dirty="0">
              <a:latin typeface="Calibri" panose="020F0502020204030204" pitchFamily="34" charset="0"/>
              <a:ea typeface="Microsoft YaHei" panose="020B0503020204020204" pitchFamily="34" charset="-122"/>
              <a:cs typeface="+mj-cs"/>
            </a:endParaRPr>
          </a:p>
        </p:txBody>
      </p:sp>
      <p:grpSp>
        <p:nvGrpSpPr>
          <p:cNvPr id="3" name="组合 2">
            <a:extLst>
              <a:ext uri="{FF2B5EF4-FFF2-40B4-BE49-F238E27FC236}">
                <a16:creationId xmlns:a16="http://schemas.microsoft.com/office/drawing/2014/main" id="{EC37AC05-3799-4D2D-8597-BA778D38A94D}"/>
              </a:ext>
            </a:extLst>
          </p:cNvPr>
          <p:cNvGrpSpPr/>
          <p:nvPr/>
        </p:nvGrpSpPr>
        <p:grpSpPr>
          <a:xfrm>
            <a:off x="3600760" y="3017699"/>
            <a:ext cx="4990480" cy="3577623"/>
            <a:chOff x="6448926" y="2047212"/>
            <a:chExt cx="4990480" cy="3577623"/>
          </a:xfrm>
        </p:grpSpPr>
        <p:pic>
          <p:nvPicPr>
            <p:cNvPr id="7" name="图片 6">
              <a:extLst>
                <a:ext uri="{FF2B5EF4-FFF2-40B4-BE49-F238E27FC236}">
                  <a16:creationId xmlns:a16="http://schemas.microsoft.com/office/drawing/2014/main" id="{0F5DBBCC-7382-4DA1-9D52-F9E1564351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91958" y="2241551"/>
              <a:ext cx="4574351" cy="3188942"/>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21691244-8BB3-4279-B1D4-3DEA9B8E5F65}"/>
                </a:ext>
              </a:extLst>
            </p:cNvPr>
            <p:cNvSpPr/>
            <p:nvPr/>
          </p:nvSpPr>
          <p:spPr>
            <a:xfrm>
              <a:off x="9437417" y="2419025"/>
              <a:ext cx="1171135" cy="4366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7B020BF0-62FA-4C12-99AE-868D5263C26A}"/>
                </a:ext>
              </a:extLst>
            </p:cNvPr>
            <p:cNvSpPr/>
            <p:nvPr/>
          </p:nvSpPr>
          <p:spPr>
            <a:xfrm>
              <a:off x="9870615" y="4016219"/>
              <a:ext cx="1171135" cy="43660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DACABADF-F27B-4897-BC95-BB68B5067B0F}"/>
                </a:ext>
              </a:extLst>
            </p:cNvPr>
            <p:cNvSpPr/>
            <p:nvPr/>
          </p:nvSpPr>
          <p:spPr>
            <a:xfrm>
              <a:off x="9870615" y="4478717"/>
              <a:ext cx="1171135" cy="470818"/>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F6BD4469-1115-4271-AA6E-649AE8F5F99B}"/>
                </a:ext>
              </a:extLst>
            </p:cNvPr>
            <p:cNvSpPr/>
            <p:nvPr/>
          </p:nvSpPr>
          <p:spPr>
            <a:xfrm>
              <a:off x="9870615" y="4980168"/>
              <a:ext cx="1171135" cy="41695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7466648E-0A3D-40E4-9FE6-847E121E9A4A}"/>
                </a:ext>
              </a:extLst>
            </p:cNvPr>
            <p:cNvSpPr/>
            <p:nvPr/>
          </p:nvSpPr>
          <p:spPr>
            <a:xfrm>
              <a:off x="6448926" y="2047212"/>
              <a:ext cx="4981071" cy="3577623"/>
            </a:xfrm>
            <a:prstGeom prst="rect">
              <a:avLst/>
            </a:pr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D37C3252-2235-49E3-9BED-D75779AD3A87}"/>
                </a:ext>
              </a:extLst>
            </p:cNvPr>
            <p:cNvSpPr/>
            <p:nvPr/>
          </p:nvSpPr>
          <p:spPr>
            <a:xfrm>
              <a:off x="8515394" y="4217656"/>
              <a:ext cx="1379545" cy="369332"/>
            </a:xfrm>
            <a:prstGeom prst="rect">
              <a:avLst/>
            </a:prstGeom>
          </p:spPr>
          <p:txBody>
            <a:bodyPr wrap="none">
              <a:spAutoFit/>
            </a:bodyPr>
            <a:lstStyle/>
            <a:p>
              <a:r>
                <a:rPr kumimoji="1" lang="en-US" altLang="zh-CN" b="1" dirty="0">
                  <a:solidFill>
                    <a:srgbClr val="C00000"/>
                  </a:solidFill>
                </a:rPr>
                <a:t>SAVA-Access</a:t>
              </a:r>
            </a:p>
          </p:txBody>
        </p:sp>
        <p:sp>
          <p:nvSpPr>
            <p:cNvPr id="16" name="矩形 15">
              <a:extLst>
                <a:ext uri="{FF2B5EF4-FFF2-40B4-BE49-F238E27FC236}">
                  <a16:creationId xmlns:a16="http://schemas.microsoft.com/office/drawing/2014/main" id="{764F112E-3021-4927-84E8-027B0C492F55}"/>
                </a:ext>
              </a:extLst>
            </p:cNvPr>
            <p:cNvSpPr/>
            <p:nvPr/>
          </p:nvSpPr>
          <p:spPr>
            <a:xfrm>
              <a:off x="10137831" y="3631571"/>
              <a:ext cx="1301575" cy="369332"/>
            </a:xfrm>
            <a:prstGeom prst="rect">
              <a:avLst/>
            </a:prstGeom>
          </p:spPr>
          <p:txBody>
            <a:bodyPr wrap="none">
              <a:spAutoFit/>
            </a:bodyPr>
            <a:lstStyle/>
            <a:p>
              <a:r>
                <a:rPr kumimoji="1" lang="en-US" altLang="zh-CN" b="1" dirty="0">
                  <a:solidFill>
                    <a:srgbClr val="C00000"/>
                  </a:solidFill>
                </a:rPr>
                <a:t>SAVA-Prefix</a:t>
              </a:r>
            </a:p>
          </p:txBody>
        </p:sp>
        <p:sp>
          <p:nvSpPr>
            <p:cNvPr id="17" name="矩形 16">
              <a:extLst>
                <a:ext uri="{FF2B5EF4-FFF2-40B4-BE49-F238E27FC236}">
                  <a16:creationId xmlns:a16="http://schemas.microsoft.com/office/drawing/2014/main" id="{E78804D5-5AA7-4BB4-A822-7EC62C469D05}"/>
                </a:ext>
              </a:extLst>
            </p:cNvPr>
            <p:cNvSpPr/>
            <p:nvPr/>
          </p:nvSpPr>
          <p:spPr>
            <a:xfrm>
              <a:off x="9910221" y="2880590"/>
              <a:ext cx="1475340" cy="369332"/>
            </a:xfrm>
            <a:prstGeom prst="rect">
              <a:avLst/>
            </a:prstGeom>
          </p:spPr>
          <p:txBody>
            <a:bodyPr wrap="none">
              <a:spAutoFit/>
            </a:bodyPr>
            <a:lstStyle/>
            <a:p>
              <a:r>
                <a:rPr kumimoji="1" lang="en-US" altLang="zh-CN" b="1" dirty="0">
                  <a:solidFill>
                    <a:srgbClr val="C00000"/>
                  </a:solidFill>
                </a:rPr>
                <a:t>SAVA-</a:t>
              </a:r>
              <a:r>
                <a:rPr kumimoji="1" lang="en-US" altLang="zh-CN" b="1" dirty="0" err="1">
                  <a:solidFill>
                    <a:srgbClr val="C00000"/>
                  </a:solidFill>
                </a:rPr>
                <a:t>eXtenal</a:t>
              </a:r>
              <a:endParaRPr kumimoji="1" lang="en-US" altLang="zh-CN" b="1" dirty="0">
                <a:solidFill>
                  <a:srgbClr val="C00000"/>
                </a:solidFill>
              </a:endParaRPr>
            </a:p>
          </p:txBody>
        </p:sp>
      </p:grpSp>
    </p:spTree>
    <p:extLst>
      <p:ext uri="{BB962C8B-B14F-4D97-AF65-F5344CB8AC3E}">
        <p14:creationId xmlns:p14="http://schemas.microsoft.com/office/powerpoint/2010/main" val="15157276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31EE29A1-C89A-8644-9C6C-B4B5595B99BE}"/>
              </a:ext>
            </a:extLst>
          </p:cNvPr>
          <p:cNvSpPr/>
          <p:nvPr/>
        </p:nvSpPr>
        <p:spPr>
          <a:xfrm>
            <a:off x="3792512" y="1264858"/>
            <a:ext cx="8399488" cy="1464125"/>
          </a:xfrm>
          <a:prstGeom prst="rect">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sp>
        <p:nvSpPr>
          <p:cNvPr id="3" name="矩形 2">
            <a:extLst>
              <a:ext uri="{FF2B5EF4-FFF2-40B4-BE49-F238E27FC236}">
                <a16:creationId xmlns:a16="http://schemas.microsoft.com/office/drawing/2014/main" id="{95390BD7-9E9C-0D4E-A92D-6F6196C9DABC}"/>
              </a:ext>
            </a:extLst>
          </p:cNvPr>
          <p:cNvSpPr/>
          <p:nvPr/>
        </p:nvSpPr>
        <p:spPr>
          <a:xfrm>
            <a:off x="0" y="1264858"/>
            <a:ext cx="3312826" cy="1464126"/>
          </a:xfrm>
          <a:prstGeom prst="rect">
            <a:avLst/>
          </a:prstGeom>
          <a:solidFill>
            <a:srgbClr val="521B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sp>
        <p:nvSpPr>
          <p:cNvPr id="4" name="椭圆 3">
            <a:extLst>
              <a:ext uri="{FF2B5EF4-FFF2-40B4-BE49-F238E27FC236}">
                <a16:creationId xmlns:a16="http://schemas.microsoft.com/office/drawing/2014/main" id="{BF9CDFA6-B029-6B4C-B9E4-7CF16FFE8CAE}"/>
              </a:ext>
            </a:extLst>
          </p:cNvPr>
          <p:cNvSpPr/>
          <p:nvPr/>
        </p:nvSpPr>
        <p:spPr>
          <a:xfrm>
            <a:off x="2174129" y="965057"/>
            <a:ext cx="1960427" cy="199535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prstClr val="white"/>
              </a:solidFill>
              <a:effectLst/>
              <a:uLnTx/>
              <a:uFillTx/>
              <a:latin typeface="DengXian" panose="020F0502020204030204"/>
              <a:ea typeface="DengXian" panose="02010600030101010101" pitchFamily="2" charset="-122"/>
              <a:cs typeface="+mn-cs"/>
            </a:endParaRPr>
          </a:p>
        </p:txBody>
      </p:sp>
      <p:pic>
        <p:nvPicPr>
          <p:cNvPr id="2" name="图片 1">
            <a:extLst>
              <a:ext uri="{FF2B5EF4-FFF2-40B4-BE49-F238E27FC236}">
                <a16:creationId xmlns:a16="http://schemas.microsoft.com/office/drawing/2014/main" id="{5B2DA16F-243B-C34F-9814-C50B58DF6044}"/>
              </a:ext>
            </a:extLst>
          </p:cNvPr>
          <p:cNvPicPr>
            <a:picLocks noChangeAspect="1"/>
          </p:cNvPicPr>
          <p:nvPr/>
        </p:nvPicPr>
        <p:blipFill>
          <a:blip r:embed="rId3"/>
          <a:stretch>
            <a:fillRect/>
          </a:stretch>
        </p:blipFill>
        <p:spPr>
          <a:xfrm>
            <a:off x="2229222" y="1042635"/>
            <a:ext cx="1868643" cy="1866272"/>
          </a:xfrm>
          <a:prstGeom prst="rect">
            <a:avLst/>
          </a:prstGeom>
          <a:noFill/>
          <a:ln>
            <a:noFill/>
          </a:ln>
          <a:effectLst>
            <a:reflection blurRad="6350" stA="50000" endA="300" endPos="38500" dist="50800" dir="5400000" sy="-100000" algn="bl" rotWithShape="0"/>
          </a:effectLst>
        </p:spPr>
      </p:pic>
      <p:sp>
        <p:nvSpPr>
          <p:cNvPr id="6" name="矩形 5">
            <a:extLst>
              <a:ext uri="{FF2B5EF4-FFF2-40B4-BE49-F238E27FC236}">
                <a16:creationId xmlns:a16="http://schemas.microsoft.com/office/drawing/2014/main" id="{10EE77B9-CAAB-9D47-886F-1F13DC4A4E9F}"/>
              </a:ext>
            </a:extLst>
          </p:cNvPr>
          <p:cNvSpPr/>
          <p:nvPr/>
        </p:nvSpPr>
        <p:spPr>
          <a:xfrm>
            <a:off x="4743610" y="1367505"/>
            <a:ext cx="6801862" cy="1323439"/>
          </a:xfrm>
          <a:prstGeom prst="rect">
            <a:avLst/>
          </a:prstGeom>
        </p:spPr>
        <p:txBody>
          <a:bodyPr wrap="none">
            <a:spAutoFit/>
          </a:bodyPr>
          <a:lstStyle/>
          <a:p>
            <a:pPr>
              <a:defRPr/>
            </a:pPr>
            <a:r>
              <a:rPr lang="zh-CN" altLang="en-US" sz="4000" b="1" kern="100" dirty="0">
                <a:solidFill>
                  <a:prstClr val="white"/>
                </a:solidFill>
                <a:latin typeface="微软雅黑 Light"/>
                <a:ea typeface="微软雅黑 Light"/>
                <a:cs typeface="Times New Roman" panose="02020603050405020304" pitchFamily="18" charset="0"/>
              </a:rPr>
              <a:t>第</a:t>
            </a:r>
            <a:r>
              <a:rPr lang="en-US" altLang="zh-CN" sz="4000" b="1" kern="100" dirty="0">
                <a:solidFill>
                  <a:prstClr val="white"/>
                </a:solidFill>
                <a:latin typeface="微软雅黑 Light"/>
                <a:ea typeface="微软雅黑 Light"/>
                <a:cs typeface="Times New Roman" panose="02020603050405020304" pitchFamily="18" charset="0"/>
              </a:rPr>
              <a:t>12</a:t>
            </a:r>
            <a:r>
              <a:rPr lang="zh-CN" altLang="en-US" sz="4000" b="1" kern="100" dirty="0">
                <a:solidFill>
                  <a:prstClr val="white"/>
                </a:solidFill>
                <a:latin typeface="微软雅黑 Light"/>
                <a:cs typeface="Times New Roman" panose="02020603050405020304" pitchFamily="18" charset="0"/>
              </a:rPr>
              <a:t>章  真实可信互联网</a:t>
            </a:r>
            <a:r>
              <a:rPr lang="en" altLang="zh-CN" sz="4000" b="1" kern="100" dirty="0">
                <a:solidFill>
                  <a:prstClr val="white"/>
                </a:solidFill>
                <a:latin typeface="微软雅黑 Light"/>
                <a:cs typeface="Times New Roman" panose="02020603050405020304" pitchFamily="18" charset="0"/>
              </a:rPr>
              <a:t>SAVA</a:t>
            </a:r>
          </a:p>
          <a:p>
            <a:pPr>
              <a:defRPr/>
            </a:pPr>
            <a:r>
              <a:rPr lang="zh-CN" altLang="en-US" sz="4000" b="1" kern="100" dirty="0">
                <a:solidFill>
                  <a:prstClr val="white"/>
                </a:solidFill>
                <a:latin typeface="微软雅黑 Light"/>
                <a:cs typeface="Times New Roman" panose="02020603050405020304" pitchFamily="18" charset="0"/>
              </a:rPr>
              <a:t>            体系结构与关键技术 </a:t>
            </a:r>
            <a:endParaRPr lang="zh-CN" altLang="en-US" sz="4000" b="1" kern="100" dirty="0">
              <a:solidFill>
                <a:prstClr val="white"/>
              </a:solidFill>
              <a:latin typeface="微软雅黑 Light"/>
              <a:ea typeface="微软雅黑 Light"/>
              <a:cs typeface="Times New Roman" panose="02020603050405020304" pitchFamily="18" charset="0"/>
            </a:endParaRPr>
          </a:p>
        </p:txBody>
      </p:sp>
      <p:grpSp>
        <p:nvGrpSpPr>
          <p:cNvPr id="23" name="Group 5">
            <a:extLst>
              <a:ext uri="{FF2B5EF4-FFF2-40B4-BE49-F238E27FC236}">
                <a16:creationId xmlns:a16="http://schemas.microsoft.com/office/drawing/2014/main" id="{A124E9B0-D228-D247-8DB7-D556A9DBB8CF}"/>
              </a:ext>
            </a:extLst>
          </p:cNvPr>
          <p:cNvGrpSpPr/>
          <p:nvPr/>
        </p:nvGrpSpPr>
        <p:grpSpPr>
          <a:xfrm>
            <a:off x="4900359" y="3055075"/>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24" name="Oval 6">
              <a:extLst>
                <a:ext uri="{FF2B5EF4-FFF2-40B4-BE49-F238E27FC236}">
                  <a16:creationId xmlns:a16="http://schemas.microsoft.com/office/drawing/2014/main" id="{F106C430-1007-6B4E-BCEB-9CBD00951ADC}"/>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25" name="Freeform 7">
              <a:extLst>
                <a:ext uri="{FF2B5EF4-FFF2-40B4-BE49-F238E27FC236}">
                  <a16:creationId xmlns:a16="http://schemas.microsoft.com/office/drawing/2014/main" id="{DFC0FDD1-0652-5C48-88AE-4682617C87AE}"/>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26" name="TextBox 9">
            <a:extLst>
              <a:ext uri="{FF2B5EF4-FFF2-40B4-BE49-F238E27FC236}">
                <a16:creationId xmlns:a16="http://schemas.microsoft.com/office/drawing/2014/main" id="{9B0301AD-4E54-6B47-9D1F-2112B1D36AF1}"/>
              </a:ext>
            </a:extLst>
          </p:cNvPr>
          <p:cNvSpPr txBox="1">
            <a:spLocks noChangeArrowheads="1"/>
          </p:cNvSpPr>
          <p:nvPr/>
        </p:nvSpPr>
        <p:spPr bwMode="auto">
          <a:xfrm>
            <a:off x="5358754" y="3028229"/>
            <a:ext cx="5689378" cy="461665"/>
          </a:xfrm>
          <a:prstGeom prst="rect">
            <a:avLst/>
          </a:prstGeom>
          <a:noFill/>
          <a:ln w="9525">
            <a:noFill/>
            <a:miter lim="800000"/>
            <a:headEnd/>
            <a:tailEnd/>
          </a:ln>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1</a:t>
            </a:r>
            <a:r>
              <a:rPr lang="zh-CN" altLang="en-US" sz="2400" dirty="0">
                <a:latin typeface="Microsoft YaHei" panose="020B0503020204020204" pitchFamily="34" charset="-122"/>
                <a:ea typeface="Microsoft YaHei" panose="020B0503020204020204" pitchFamily="34" charset="-122"/>
              </a:rPr>
              <a:t>节 真实可信的下一代互联网体系结构</a:t>
            </a:r>
          </a:p>
        </p:txBody>
      </p:sp>
      <p:grpSp>
        <p:nvGrpSpPr>
          <p:cNvPr id="27" name="Group 11">
            <a:extLst>
              <a:ext uri="{FF2B5EF4-FFF2-40B4-BE49-F238E27FC236}">
                <a16:creationId xmlns:a16="http://schemas.microsoft.com/office/drawing/2014/main" id="{D1B093A4-626E-9D44-BA75-D2F9B612F328}"/>
              </a:ext>
            </a:extLst>
          </p:cNvPr>
          <p:cNvGrpSpPr/>
          <p:nvPr/>
        </p:nvGrpSpPr>
        <p:grpSpPr>
          <a:xfrm>
            <a:off x="4900359" y="3630319"/>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28" name="Oval 12">
              <a:extLst>
                <a:ext uri="{FF2B5EF4-FFF2-40B4-BE49-F238E27FC236}">
                  <a16:creationId xmlns:a16="http://schemas.microsoft.com/office/drawing/2014/main" id="{A3B8FEF6-21F2-0A40-B23D-BA32D7DD3463}"/>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29" name="Freeform 13">
              <a:extLst>
                <a:ext uri="{FF2B5EF4-FFF2-40B4-BE49-F238E27FC236}">
                  <a16:creationId xmlns:a16="http://schemas.microsoft.com/office/drawing/2014/main" id="{81EE8B92-F1A9-3B4E-A342-A573286D1E97}"/>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30" name="TextBox 15">
            <a:extLst>
              <a:ext uri="{FF2B5EF4-FFF2-40B4-BE49-F238E27FC236}">
                <a16:creationId xmlns:a16="http://schemas.microsoft.com/office/drawing/2014/main" id="{AB81CDE2-FBAB-EB4F-81B1-BDC2F11131D7}"/>
              </a:ext>
            </a:extLst>
          </p:cNvPr>
          <p:cNvSpPr txBox="1">
            <a:spLocks noChangeArrowheads="1"/>
          </p:cNvSpPr>
          <p:nvPr/>
        </p:nvSpPr>
        <p:spPr bwMode="auto">
          <a:xfrm>
            <a:off x="5358754" y="3606673"/>
            <a:ext cx="5239576" cy="461665"/>
          </a:xfrm>
          <a:prstGeom prst="rect">
            <a:avLst/>
          </a:prstGeom>
          <a:noFill/>
          <a:ln w="9525">
            <a:noFill/>
            <a:miter lim="800000"/>
            <a:headEnd/>
            <a:tailEnd/>
          </a:ln>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2</a:t>
            </a:r>
            <a:r>
              <a:rPr lang="zh-CN" altLang="en-US" sz="2400" dirty="0">
                <a:latin typeface="Microsoft YaHei" panose="020B0503020204020204" pitchFamily="34" charset="-122"/>
                <a:ea typeface="Microsoft YaHei" panose="020B0503020204020204" pitchFamily="34" charset="-122"/>
              </a:rPr>
              <a:t>节 真实源地址验证体系结构</a:t>
            </a:r>
            <a:r>
              <a:rPr lang="en-US" altLang="zh-CN" sz="2400" dirty="0">
                <a:latin typeface="Microsoft YaHei" panose="020B0503020204020204" pitchFamily="34" charset="-122"/>
                <a:ea typeface="Microsoft YaHei" panose="020B0503020204020204" pitchFamily="34" charset="-122"/>
              </a:rPr>
              <a:t>SAVA</a:t>
            </a:r>
            <a:endParaRPr lang="zh-CN" altLang="en-US" sz="2400" dirty="0">
              <a:latin typeface="Microsoft YaHei" panose="020B0503020204020204" pitchFamily="34" charset="-122"/>
              <a:ea typeface="Microsoft YaHei" panose="020B0503020204020204" pitchFamily="34" charset="-122"/>
            </a:endParaRPr>
          </a:p>
        </p:txBody>
      </p:sp>
      <p:grpSp>
        <p:nvGrpSpPr>
          <p:cNvPr id="31" name="Group 17">
            <a:extLst>
              <a:ext uri="{FF2B5EF4-FFF2-40B4-BE49-F238E27FC236}">
                <a16:creationId xmlns:a16="http://schemas.microsoft.com/office/drawing/2014/main" id="{0EA19E80-D427-ED4F-864E-D799B3254AF6}"/>
              </a:ext>
            </a:extLst>
          </p:cNvPr>
          <p:cNvGrpSpPr/>
          <p:nvPr/>
        </p:nvGrpSpPr>
        <p:grpSpPr>
          <a:xfrm>
            <a:off x="4900359" y="4206867"/>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32" name="Oval 18">
              <a:extLst>
                <a:ext uri="{FF2B5EF4-FFF2-40B4-BE49-F238E27FC236}">
                  <a16:creationId xmlns:a16="http://schemas.microsoft.com/office/drawing/2014/main" id="{389945AC-ED8F-2849-8686-F276067125F6}"/>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33" name="Freeform 19">
              <a:extLst>
                <a:ext uri="{FF2B5EF4-FFF2-40B4-BE49-F238E27FC236}">
                  <a16:creationId xmlns:a16="http://schemas.microsoft.com/office/drawing/2014/main" id="{8C2274B4-FC09-D54A-88EB-6D372C7F5BF2}"/>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34" name="TextBox 21">
            <a:extLst>
              <a:ext uri="{FF2B5EF4-FFF2-40B4-BE49-F238E27FC236}">
                <a16:creationId xmlns:a16="http://schemas.microsoft.com/office/drawing/2014/main" id="{F2F85265-8D34-1947-8D96-6C0D240EA158}"/>
              </a:ext>
            </a:extLst>
          </p:cNvPr>
          <p:cNvSpPr txBox="1"/>
          <p:nvPr/>
        </p:nvSpPr>
        <p:spPr bwMode="auto">
          <a:xfrm>
            <a:off x="5358754" y="4186421"/>
            <a:ext cx="6664645" cy="461665"/>
          </a:xfrm>
          <a:prstGeom prst="rect">
            <a:avLst/>
          </a:prstGeom>
          <a:noFill/>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3</a:t>
            </a:r>
            <a:r>
              <a:rPr lang="zh-CN" altLang="en-US" sz="2400" dirty="0">
                <a:latin typeface="Microsoft YaHei" panose="020B0503020204020204" pitchFamily="34" charset="-122"/>
                <a:ea typeface="Microsoft YaHei" panose="020B0503020204020204" pitchFamily="34" charset="-122"/>
              </a:rPr>
              <a:t>节 接入网真实源地址验证技术</a:t>
            </a:r>
            <a:r>
              <a:rPr lang="en-US" altLang="zh-CN" sz="2400" dirty="0">
                <a:latin typeface="Microsoft YaHei" panose="020B0503020204020204" pitchFamily="34" charset="-122"/>
                <a:ea typeface="Microsoft YaHei" panose="020B0503020204020204" pitchFamily="34" charset="-122"/>
              </a:rPr>
              <a:t>SAVA-Access</a:t>
            </a:r>
            <a:endParaRPr lang="zh-CN" altLang="en-US" sz="2400" dirty="0">
              <a:latin typeface="Microsoft YaHei" panose="020B0503020204020204" pitchFamily="34" charset="-122"/>
              <a:ea typeface="Microsoft YaHei" panose="020B0503020204020204" pitchFamily="34" charset="-122"/>
            </a:endParaRPr>
          </a:p>
        </p:txBody>
      </p:sp>
      <p:grpSp>
        <p:nvGrpSpPr>
          <p:cNvPr id="35" name="Group 17">
            <a:extLst>
              <a:ext uri="{FF2B5EF4-FFF2-40B4-BE49-F238E27FC236}">
                <a16:creationId xmlns:a16="http://schemas.microsoft.com/office/drawing/2014/main" id="{342B63D3-8523-F94C-860F-F2531FC28822}"/>
              </a:ext>
            </a:extLst>
          </p:cNvPr>
          <p:cNvGrpSpPr/>
          <p:nvPr/>
        </p:nvGrpSpPr>
        <p:grpSpPr>
          <a:xfrm>
            <a:off x="4900359" y="4800344"/>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36" name="Oval 18">
              <a:extLst>
                <a:ext uri="{FF2B5EF4-FFF2-40B4-BE49-F238E27FC236}">
                  <a16:creationId xmlns:a16="http://schemas.microsoft.com/office/drawing/2014/main" id="{CE39DECB-2244-9145-9544-475278D97EBB}"/>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37" name="Freeform 19">
              <a:extLst>
                <a:ext uri="{FF2B5EF4-FFF2-40B4-BE49-F238E27FC236}">
                  <a16:creationId xmlns:a16="http://schemas.microsoft.com/office/drawing/2014/main" id="{431B9591-2847-3140-B76B-65CA67A65C0B}"/>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38" name="TextBox 21">
            <a:extLst>
              <a:ext uri="{FF2B5EF4-FFF2-40B4-BE49-F238E27FC236}">
                <a16:creationId xmlns:a16="http://schemas.microsoft.com/office/drawing/2014/main" id="{6E3E8078-E2BB-D745-AA85-A9790D3032CE}"/>
              </a:ext>
            </a:extLst>
          </p:cNvPr>
          <p:cNvSpPr txBox="1"/>
          <p:nvPr/>
        </p:nvSpPr>
        <p:spPr bwMode="auto">
          <a:xfrm>
            <a:off x="5358754" y="4774340"/>
            <a:ext cx="6192208" cy="461665"/>
          </a:xfrm>
          <a:prstGeom prst="rect">
            <a:avLst/>
          </a:prstGeom>
          <a:noFill/>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4</a:t>
            </a:r>
            <a:r>
              <a:rPr lang="zh-CN" altLang="en-US" sz="2400" dirty="0">
                <a:latin typeface="Microsoft YaHei" panose="020B0503020204020204" pitchFamily="34" charset="-122"/>
                <a:ea typeface="Microsoft YaHei" panose="020B0503020204020204" pitchFamily="34" charset="-122"/>
              </a:rPr>
              <a:t>节 域内真实源地址验证技术</a:t>
            </a:r>
            <a:r>
              <a:rPr lang="en-US" altLang="zh-CN" sz="2400" dirty="0">
                <a:latin typeface="Microsoft YaHei" panose="020B0503020204020204" pitchFamily="34" charset="-122"/>
                <a:ea typeface="Microsoft YaHei" panose="020B0503020204020204" pitchFamily="34" charset="-122"/>
              </a:rPr>
              <a:t>SAVA-Prefix</a:t>
            </a:r>
            <a:endParaRPr lang="zh-CN" altLang="en-US" sz="2400" dirty="0">
              <a:latin typeface="Microsoft YaHei" panose="020B0503020204020204" pitchFamily="34" charset="-122"/>
              <a:ea typeface="Microsoft YaHei" panose="020B0503020204020204" pitchFamily="34" charset="-122"/>
            </a:endParaRPr>
          </a:p>
        </p:txBody>
      </p:sp>
      <p:grpSp>
        <p:nvGrpSpPr>
          <p:cNvPr id="39" name="Group 17">
            <a:extLst>
              <a:ext uri="{FF2B5EF4-FFF2-40B4-BE49-F238E27FC236}">
                <a16:creationId xmlns:a16="http://schemas.microsoft.com/office/drawing/2014/main" id="{3C48C997-05E1-874A-BD6E-A46639423021}"/>
              </a:ext>
            </a:extLst>
          </p:cNvPr>
          <p:cNvGrpSpPr/>
          <p:nvPr/>
        </p:nvGrpSpPr>
        <p:grpSpPr>
          <a:xfrm>
            <a:off x="4900359" y="5388265"/>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40" name="Oval 18">
              <a:extLst>
                <a:ext uri="{FF2B5EF4-FFF2-40B4-BE49-F238E27FC236}">
                  <a16:creationId xmlns:a16="http://schemas.microsoft.com/office/drawing/2014/main" id="{02F84256-ACB9-694A-96DA-A36244689A8E}"/>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41" name="Freeform 19">
              <a:extLst>
                <a:ext uri="{FF2B5EF4-FFF2-40B4-BE49-F238E27FC236}">
                  <a16:creationId xmlns:a16="http://schemas.microsoft.com/office/drawing/2014/main" id="{7539FFEE-1CFD-6C42-B0B5-AAC55B221EDE}"/>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42" name="TextBox 21">
            <a:extLst>
              <a:ext uri="{FF2B5EF4-FFF2-40B4-BE49-F238E27FC236}">
                <a16:creationId xmlns:a16="http://schemas.microsoft.com/office/drawing/2014/main" id="{A22EE00B-271C-DE46-8CA4-5B055AEFCF33}"/>
              </a:ext>
            </a:extLst>
          </p:cNvPr>
          <p:cNvSpPr txBox="1"/>
          <p:nvPr/>
        </p:nvSpPr>
        <p:spPr bwMode="auto">
          <a:xfrm>
            <a:off x="5358754" y="5362261"/>
            <a:ext cx="6474529" cy="461665"/>
          </a:xfrm>
          <a:prstGeom prst="rect">
            <a:avLst/>
          </a:prstGeom>
          <a:noFill/>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5</a:t>
            </a:r>
            <a:r>
              <a:rPr lang="zh-CN" altLang="en-US" sz="2400" dirty="0">
                <a:latin typeface="Microsoft YaHei" panose="020B0503020204020204" pitchFamily="34" charset="-122"/>
                <a:ea typeface="Microsoft YaHei" panose="020B0503020204020204" pitchFamily="34" charset="-122"/>
              </a:rPr>
              <a:t>节 域间真实源地址验证技术</a:t>
            </a:r>
            <a:r>
              <a:rPr lang="en-US" altLang="zh-CN" sz="2400" dirty="0">
                <a:latin typeface="Microsoft YaHei" panose="020B0503020204020204" pitchFamily="34" charset="-122"/>
                <a:ea typeface="Microsoft YaHei" panose="020B0503020204020204" pitchFamily="34" charset="-122"/>
              </a:rPr>
              <a:t>SAVA-</a:t>
            </a:r>
            <a:r>
              <a:rPr lang="en-US" altLang="zh-CN" sz="2400" dirty="0" err="1">
                <a:latin typeface="Microsoft YaHei" panose="020B0503020204020204" pitchFamily="34" charset="-122"/>
                <a:ea typeface="Microsoft YaHei" panose="020B0503020204020204" pitchFamily="34" charset="-122"/>
              </a:rPr>
              <a:t>eXtenal</a:t>
            </a:r>
            <a:endParaRPr lang="zh-CN" altLang="en-US" sz="2400" dirty="0">
              <a:latin typeface="Microsoft YaHei" panose="020B0503020204020204" pitchFamily="34" charset="-122"/>
              <a:ea typeface="Microsoft YaHei" panose="020B0503020204020204" pitchFamily="34" charset="-122"/>
            </a:endParaRPr>
          </a:p>
        </p:txBody>
      </p:sp>
      <p:grpSp>
        <p:nvGrpSpPr>
          <p:cNvPr id="43" name="Group 17">
            <a:extLst>
              <a:ext uri="{FF2B5EF4-FFF2-40B4-BE49-F238E27FC236}">
                <a16:creationId xmlns:a16="http://schemas.microsoft.com/office/drawing/2014/main" id="{409595F4-ECE8-F244-9112-E550487FFE8F}"/>
              </a:ext>
            </a:extLst>
          </p:cNvPr>
          <p:cNvGrpSpPr/>
          <p:nvPr/>
        </p:nvGrpSpPr>
        <p:grpSpPr>
          <a:xfrm>
            <a:off x="4900359" y="5979654"/>
            <a:ext cx="387116" cy="387116"/>
            <a:chOff x="1123642" y="1900296"/>
            <a:chExt cx="687003" cy="687003"/>
          </a:xfrm>
          <a:solidFill>
            <a:schemeClr val="bg1"/>
          </a:solidFill>
          <a:effectLst>
            <a:outerShdw blurRad="76200" dir="13500000" sy="23000" kx="1200000" algn="br" rotWithShape="0">
              <a:prstClr val="black">
                <a:alpha val="20000"/>
              </a:prstClr>
            </a:outerShdw>
          </a:effectLst>
        </p:grpSpPr>
        <p:sp>
          <p:nvSpPr>
            <p:cNvPr id="44" name="Oval 18">
              <a:extLst>
                <a:ext uri="{FF2B5EF4-FFF2-40B4-BE49-F238E27FC236}">
                  <a16:creationId xmlns:a16="http://schemas.microsoft.com/office/drawing/2014/main" id="{C383802F-BCD2-A648-BB34-1876308C7A17}"/>
                </a:ext>
              </a:extLst>
            </p:cNvPr>
            <p:cNvSpPr/>
            <p:nvPr/>
          </p:nvSpPr>
          <p:spPr>
            <a:xfrm>
              <a:off x="1123642" y="1900296"/>
              <a:ext cx="687003" cy="687003"/>
            </a:xfrm>
            <a:prstGeom prst="ellipse">
              <a:avLst/>
            </a:prstGeom>
            <a:grp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sz="3200">
                <a:solidFill>
                  <a:schemeClr val="tx1"/>
                </a:solidFill>
                <a:latin typeface="Microsoft YaHei" panose="020B0503020204020204" pitchFamily="34" charset="-122"/>
                <a:ea typeface="Microsoft YaHei" panose="020B0503020204020204" pitchFamily="34" charset="-122"/>
              </a:endParaRPr>
            </a:p>
          </p:txBody>
        </p:sp>
        <p:sp>
          <p:nvSpPr>
            <p:cNvPr id="45" name="Freeform 19">
              <a:extLst>
                <a:ext uri="{FF2B5EF4-FFF2-40B4-BE49-F238E27FC236}">
                  <a16:creationId xmlns:a16="http://schemas.microsoft.com/office/drawing/2014/main" id="{2DEA526F-781C-7047-B342-8A4BA71B6BFF}"/>
                </a:ext>
              </a:extLst>
            </p:cNvPr>
            <p:cNvSpPr>
              <a:spLocks/>
            </p:cNvSpPr>
            <p:nvPr/>
          </p:nvSpPr>
          <p:spPr bwMode="auto">
            <a:xfrm>
              <a:off x="1328245" y="2099747"/>
              <a:ext cx="277795" cy="288100"/>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grpFill/>
            <a:ln>
              <a:solidFill>
                <a:schemeClr val="tx2"/>
              </a:solidFill>
            </a:ln>
          </p:spPr>
          <p:txBody>
            <a:bodyPr/>
            <a:lstStyle/>
            <a:p>
              <a:pPr>
                <a:defRPr/>
              </a:pPr>
              <a:endParaRPr lang="en-US" sz="3200" dirty="0">
                <a:latin typeface="Microsoft YaHei" panose="020B0503020204020204" pitchFamily="34" charset="-122"/>
                <a:ea typeface="Microsoft YaHei" panose="020B0503020204020204" pitchFamily="34" charset="-122"/>
              </a:endParaRPr>
            </a:p>
          </p:txBody>
        </p:sp>
      </p:grpSp>
      <p:sp>
        <p:nvSpPr>
          <p:cNvPr id="46" name="TextBox 21">
            <a:extLst>
              <a:ext uri="{FF2B5EF4-FFF2-40B4-BE49-F238E27FC236}">
                <a16:creationId xmlns:a16="http://schemas.microsoft.com/office/drawing/2014/main" id="{04F0FBF5-D554-B645-81C5-79BF211D994B}"/>
              </a:ext>
            </a:extLst>
          </p:cNvPr>
          <p:cNvSpPr txBox="1"/>
          <p:nvPr/>
        </p:nvSpPr>
        <p:spPr bwMode="auto">
          <a:xfrm>
            <a:off x="5358754" y="5953650"/>
            <a:ext cx="4549643" cy="461665"/>
          </a:xfrm>
          <a:prstGeom prst="rect">
            <a:avLst/>
          </a:prstGeom>
          <a:noFill/>
        </p:spPr>
        <p:txBody>
          <a:bodyPr wrap="none">
            <a:spAutoFit/>
          </a:bodyPr>
          <a:lstStyle/>
          <a:p>
            <a:pPr>
              <a:defRPr/>
            </a:pPr>
            <a:r>
              <a:rPr lang="zh-CN" altLang="en-US" sz="2400" dirty="0">
                <a:latin typeface="Microsoft YaHei" panose="020B0503020204020204" pitchFamily="34" charset="-122"/>
                <a:ea typeface="Microsoft YaHei" panose="020B0503020204020204" pitchFamily="34" charset="-122"/>
              </a:rPr>
              <a:t>第</a:t>
            </a:r>
            <a:r>
              <a:rPr lang="en-US" altLang="zh-CN" sz="2400" dirty="0">
                <a:latin typeface="Microsoft YaHei" panose="020B0503020204020204" pitchFamily="34" charset="-122"/>
                <a:ea typeface="Microsoft YaHei" panose="020B0503020204020204" pitchFamily="34" charset="-122"/>
              </a:rPr>
              <a:t>6</a:t>
            </a:r>
            <a:r>
              <a:rPr lang="zh-CN" altLang="en-US" sz="2400" dirty="0">
                <a:latin typeface="Microsoft YaHei" panose="020B0503020204020204" pitchFamily="34" charset="-122"/>
                <a:ea typeface="Microsoft YaHei" panose="020B0503020204020204" pitchFamily="34" charset="-122"/>
              </a:rPr>
              <a:t>节 总结（包括推广与应用）</a:t>
            </a:r>
          </a:p>
        </p:txBody>
      </p:sp>
    </p:spTree>
    <p:extLst>
      <p:ext uri="{BB962C8B-B14F-4D97-AF65-F5344CB8AC3E}">
        <p14:creationId xmlns:p14="http://schemas.microsoft.com/office/powerpoint/2010/main" val="19661148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12.2.3 </a:t>
            </a:r>
            <a:r>
              <a:rPr kumimoji="1" lang="zh-CN" altLang="en-US" sz="3200" dirty="0"/>
              <a:t>分而治之、端网协同的真实源地址验证体系结构</a:t>
            </a:r>
          </a:p>
        </p:txBody>
      </p:sp>
      <p:sp>
        <p:nvSpPr>
          <p:cNvPr id="5" name="文本框 4">
            <a:extLst>
              <a:ext uri="{FF2B5EF4-FFF2-40B4-BE49-F238E27FC236}">
                <a16:creationId xmlns:a16="http://schemas.microsoft.com/office/drawing/2014/main" id="{2B29BDEC-9BD9-4150-B848-DA884BCCD574}"/>
              </a:ext>
            </a:extLst>
          </p:cNvPr>
          <p:cNvSpPr txBox="1"/>
          <p:nvPr/>
        </p:nvSpPr>
        <p:spPr>
          <a:xfrm>
            <a:off x="809367" y="988541"/>
            <a:ext cx="9187249" cy="23515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技术难点</a:t>
            </a:r>
            <a:endParaRPr lang="en-US" altLang="zh-CN" sz="2000"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网络的分布式管理与终端标识的跨域有效性间的矛盾</a:t>
            </a: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要求真实性标识基于统一结构</a:t>
            </a:r>
          </a:p>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研究思路</a:t>
            </a:r>
            <a:endParaRPr lang="en-US" altLang="zh-CN" sz="2000"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 </a:t>
            </a:r>
            <a:r>
              <a:rPr lang="en-US" altLang="zh-CN" sz="2000" dirty="0">
                <a:latin typeface="Calibri" panose="020F0502020204030204" pitchFamily="34" charset="0"/>
                <a:ea typeface="Microsoft YaHei" panose="020B0503020204020204" pitchFamily="34" charset="-122"/>
                <a:cs typeface="+mj-cs"/>
              </a:rPr>
              <a:t>IPv6</a:t>
            </a:r>
            <a:r>
              <a:rPr lang="zh-CN" altLang="en-US" sz="2000" dirty="0">
                <a:latin typeface="Calibri" panose="020F0502020204030204" pitchFamily="34" charset="0"/>
                <a:ea typeface="Microsoft YaHei" panose="020B0503020204020204" pitchFamily="34" charset="-122"/>
                <a:cs typeface="+mj-cs"/>
              </a:rPr>
              <a:t>地址空间承载终端标识保障跨域验证的有效性</a:t>
            </a:r>
            <a:endParaRPr lang="en-US" altLang="zh-CN" sz="2000" dirty="0">
              <a:latin typeface="Calibri" panose="020F0502020204030204" pitchFamily="34" charset="0"/>
              <a:ea typeface="Microsoft YaHei" panose="020B0503020204020204" pitchFamily="34" charset="-122"/>
              <a:cs typeface="+mj-cs"/>
            </a:endParaRPr>
          </a:p>
        </p:txBody>
      </p:sp>
      <p:grpSp>
        <p:nvGrpSpPr>
          <p:cNvPr id="3" name="组合 2">
            <a:extLst>
              <a:ext uri="{FF2B5EF4-FFF2-40B4-BE49-F238E27FC236}">
                <a16:creationId xmlns:a16="http://schemas.microsoft.com/office/drawing/2014/main" id="{D413DDDB-56B5-41F3-BFFD-599B99972124}"/>
              </a:ext>
            </a:extLst>
          </p:cNvPr>
          <p:cNvGrpSpPr/>
          <p:nvPr/>
        </p:nvGrpSpPr>
        <p:grpSpPr>
          <a:xfrm>
            <a:off x="2943454" y="3710205"/>
            <a:ext cx="6305092" cy="2835282"/>
            <a:chOff x="2943454" y="3512497"/>
            <a:chExt cx="6305092" cy="2835282"/>
          </a:xfrm>
        </p:grpSpPr>
        <p:pic>
          <p:nvPicPr>
            <p:cNvPr id="7" name="图片 6">
              <a:extLst>
                <a:ext uri="{FF2B5EF4-FFF2-40B4-BE49-F238E27FC236}">
                  <a16:creationId xmlns:a16="http://schemas.microsoft.com/office/drawing/2014/main" id="{56364CA3-01C3-431A-B869-AD9C4E18996A}"/>
                </a:ext>
              </a:extLst>
            </p:cNvPr>
            <p:cNvPicPr>
              <a:picLocks noChangeAspect="1"/>
            </p:cNvPicPr>
            <p:nvPr/>
          </p:nvPicPr>
          <p:blipFill>
            <a:blip r:embed="rId2"/>
            <a:stretch>
              <a:fillRect/>
            </a:stretch>
          </p:blipFill>
          <p:spPr>
            <a:xfrm>
              <a:off x="2943454" y="3512497"/>
              <a:ext cx="6305092" cy="2356962"/>
            </a:xfrm>
            <a:prstGeom prst="rect">
              <a:avLst/>
            </a:prstGeom>
          </p:spPr>
        </p:pic>
        <p:sp>
          <p:nvSpPr>
            <p:cNvPr id="8" name="矩形 7">
              <a:extLst>
                <a:ext uri="{FF2B5EF4-FFF2-40B4-BE49-F238E27FC236}">
                  <a16:creationId xmlns:a16="http://schemas.microsoft.com/office/drawing/2014/main" id="{AACB2C0E-DECA-4B3C-9D68-A7620A26B03B}"/>
                </a:ext>
              </a:extLst>
            </p:cNvPr>
            <p:cNvSpPr/>
            <p:nvPr/>
          </p:nvSpPr>
          <p:spPr>
            <a:xfrm>
              <a:off x="3718030" y="5947669"/>
              <a:ext cx="5153503" cy="400110"/>
            </a:xfrm>
            <a:prstGeom prst="rect">
              <a:avLst/>
            </a:prstGeom>
          </p:spPr>
          <p:txBody>
            <a:bodyPr wrap="square">
              <a:spAutoFit/>
            </a:bodyPr>
            <a:lstStyle/>
            <a:p>
              <a:pPr algn="ctr">
                <a:spcBef>
                  <a:spcPct val="20000"/>
                </a:spcBef>
                <a:buClr>
                  <a:schemeClr val="accent1"/>
                </a:buClr>
              </a:pPr>
              <a:r>
                <a:rPr lang="zh-CN" altLang="en-US" sz="2000" dirty="0">
                  <a:latin typeface="Calibri" panose="020F0502020204030204" pitchFamily="34" charset="0"/>
                  <a:ea typeface="Microsoft YaHei" panose="020B0503020204020204" pitchFamily="34" charset="-122"/>
                </a:rPr>
                <a:t>网络分布式管理与统一终端标识的矛盾</a:t>
              </a:r>
              <a:endParaRPr lang="en-US" altLang="zh-CN" sz="2000" dirty="0">
                <a:latin typeface="Calibri" panose="020F0502020204030204" pitchFamily="34" charset="0"/>
                <a:ea typeface="Microsoft YaHei" panose="020B0503020204020204" pitchFamily="34" charset="-122"/>
              </a:endParaRPr>
            </a:p>
          </p:txBody>
        </p:sp>
      </p:grpSp>
    </p:spTree>
    <p:extLst>
      <p:ext uri="{BB962C8B-B14F-4D97-AF65-F5344CB8AC3E}">
        <p14:creationId xmlns:p14="http://schemas.microsoft.com/office/powerpoint/2010/main" val="409583031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12.2.3 </a:t>
            </a:r>
            <a:r>
              <a:rPr kumimoji="1" lang="zh-CN" altLang="en-US" sz="3200" dirty="0"/>
              <a:t>分而治之、端网协同的真实源地址验证体系结构</a:t>
            </a:r>
          </a:p>
        </p:txBody>
      </p:sp>
      <p:sp>
        <p:nvSpPr>
          <p:cNvPr id="5" name="文本框 4">
            <a:extLst>
              <a:ext uri="{FF2B5EF4-FFF2-40B4-BE49-F238E27FC236}">
                <a16:creationId xmlns:a16="http://schemas.microsoft.com/office/drawing/2014/main" id="{2B29BDEC-9BD9-4150-B848-DA884BCCD574}"/>
              </a:ext>
            </a:extLst>
          </p:cNvPr>
          <p:cNvSpPr txBox="1"/>
          <p:nvPr/>
        </p:nvSpPr>
        <p:spPr>
          <a:xfrm>
            <a:off x="839708" y="988541"/>
            <a:ext cx="11034583" cy="21717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解决方案</a:t>
            </a:r>
            <a:r>
              <a:rPr lang="en-US" altLang="zh-CN" sz="2000" dirty="0">
                <a:latin typeface="Calibri" panose="020F0502020204030204" pitchFamily="34" charset="0"/>
                <a:ea typeface="Microsoft YaHei" panose="020B0503020204020204" pitchFamily="34" charset="-122"/>
                <a:cs typeface="+mj-cs"/>
              </a:rPr>
              <a:t>——</a:t>
            </a:r>
            <a:r>
              <a:rPr lang="zh-CN" altLang="en-US" sz="2000" b="1" dirty="0">
                <a:latin typeface="Calibri" panose="020F0502020204030204" pitchFamily="34" charset="0"/>
                <a:ea typeface="Microsoft YaHei" panose="020B0503020204020204" pitchFamily="34" charset="-122"/>
                <a:cs typeface="+mj-cs"/>
              </a:rPr>
              <a:t>在</a:t>
            </a:r>
            <a:r>
              <a:rPr lang="en-US" altLang="zh-CN" sz="2000" b="1" dirty="0">
                <a:latin typeface="Calibri" panose="020F0502020204030204" pitchFamily="34" charset="0"/>
                <a:ea typeface="Microsoft YaHei" panose="020B0503020204020204" pitchFamily="34" charset="-122"/>
                <a:cs typeface="+mj-cs"/>
              </a:rPr>
              <a:t>IP</a:t>
            </a:r>
            <a:r>
              <a:rPr lang="zh-CN" altLang="en-US" sz="2000" b="1" dirty="0">
                <a:latin typeface="Calibri" panose="020F0502020204030204" pitchFamily="34" charset="0"/>
                <a:ea typeface="Microsoft YaHei" panose="020B0503020204020204" pitchFamily="34" charset="-122"/>
                <a:cs typeface="+mj-cs"/>
              </a:rPr>
              <a:t>地址中嵌入可信设备标识符</a:t>
            </a:r>
            <a:endParaRPr lang="en-US" altLang="zh-CN" sz="2000" b="1"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dirty="0">
                <a:latin typeface="Calibri" panose="020F0502020204030204" pitchFamily="34" charset="0"/>
                <a:ea typeface="Microsoft YaHei" panose="020B0503020204020204" pitchFamily="34" charset="-122"/>
                <a:cs typeface="+mj-cs"/>
              </a:rPr>
              <a:t>在定位符（</a:t>
            </a:r>
            <a:r>
              <a:rPr lang="en-US" altLang="zh-CN" dirty="0">
                <a:latin typeface="Calibri" panose="020F0502020204030204" pitchFamily="34" charset="0"/>
                <a:ea typeface="Microsoft YaHei" panose="020B0503020204020204" pitchFamily="34" charset="-122"/>
                <a:cs typeface="+mj-cs"/>
              </a:rPr>
              <a:t>IPv6 </a:t>
            </a:r>
            <a:r>
              <a:rPr lang="zh-CN" altLang="en-US" dirty="0">
                <a:latin typeface="Calibri" panose="020F0502020204030204" pitchFamily="34" charset="0"/>
                <a:ea typeface="Microsoft YaHei" panose="020B0503020204020204" pitchFamily="34" charset="-122"/>
                <a:cs typeface="+mj-cs"/>
              </a:rPr>
              <a:t>地址）真实性的基础上，设计</a:t>
            </a:r>
            <a:r>
              <a:rPr lang="zh-CN" altLang="en-US" b="1" dirty="0">
                <a:latin typeface="Calibri" panose="020F0502020204030204" pitchFamily="34" charset="0"/>
                <a:ea typeface="Microsoft YaHei" panose="020B0503020204020204" pitchFamily="34" charset="-122"/>
                <a:cs typeface="+mj-cs"/>
              </a:rPr>
              <a:t>可信设备标识符结构</a:t>
            </a:r>
            <a:r>
              <a:rPr lang="zh-CN" altLang="en-US" dirty="0">
                <a:latin typeface="Calibri" panose="020F0502020204030204" pitchFamily="34" charset="0"/>
                <a:ea typeface="Microsoft YaHei" panose="020B0503020204020204" pitchFamily="34" charset="-122"/>
                <a:cs typeface="+mj-cs"/>
              </a:rPr>
              <a:t>和生成算法</a:t>
            </a:r>
          </a:p>
          <a:p>
            <a:pPr marL="742950" lvl="1" indent="-285750">
              <a:lnSpc>
                <a:spcPct val="150000"/>
              </a:lnSpc>
              <a:buFont typeface="Arial" panose="020B0604020202020204" pitchFamily="34" charset="0"/>
              <a:buChar char="•"/>
            </a:pPr>
            <a:r>
              <a:rPr lang="zh-CN" altLang="en-US" dirty="0">
                <a:latin typeface="Calibri" panose="020F0502020204030204" pitchFamily="34" charset="0"/>
                <a:ea typeface="Microsoft YaHei" panose="020B0503020204020204" pitchFamily="34" charset="-122"/>
                <a:cs typeface="+mj-cs"/>
              </a:rPr>
              <a:t>研究</a:t>
            </a:r>
            <a:r>
              <a:rPr lang="zh-CN" altLang="en-US" b="1" dirty="0">
                <a:latin typeface="Calibri" panose="020F0502020204030204" pitchFamily="34" charset="0"/>
                <a:ea typeface="Microsoft YaHei" panose="020B0503020204020204" pitchFamily="34" charset="-122"/>
                <a:cs typeface="+mj-cs"/>
              </a:rPr>
              <a:t>嵌入可信设备标识符</a:t>
            </a:r>
            <a:r>
              <a:rPr lang="zh-CN" altLang="en-US" dirty="0">
                <a:latin typeface="Calibri" panose="020F0502020204030204" pitchFamily="34" charset="0"/>
                <a:ea typeface="Microsoft YaHei" panose="020B0503020204020204" pitchFamily="34" charset="-122"/>
                <a:cs typeface="+mj-cs"/>
              </a:rPr>
              <a:t>的</a:t>
            </a:r>
            <a:r>
              <a:rPr lang="en-US" altLang="zh-CN" dirty="0">
                <a:latin typeface="Calibri" panose="020F0502020204030204" pitchFamily="34" charset="0"/>
                <a:ea typeface="Microsoft YaHei" panose="020B0503020204020204" pitchFamily="34" charset="-122"/>
                <a:cs typeface="+mj-cs"/>
              </a:rPr>
              <a:t>IPv6 </a:t>
            </a:r>
            <a:r>
              <a:rPr lang="zh-CN" altLang="en-US" dirty="0">
                <a:latin typeface="Calibri" panose="020F0502020204030204" pitchFamily="34" charset="0"/>
                <a:ea typeface="Microsoft YaHei" panose="020B0503020204020204" pitchFamily="34" charset="-122"/>
                <a:cs typeface="+mj-cs"/>
              </a:rPr>
              <a:t>地址生成算法，兼顾多种</a:t>
            </a:r>
            <a:r>
              <a:rPr lang="en-US" altLang="zh-CN" dirty="0">
                <a:latin typeface="Calibri" panose="020F0502020204030204" pitchFamily="34" charset="0"/>
                <a:ea typeface="Microsoft YaHei" panose="020B0503020204020204" pitchFamily="34" charset="-122"/>
                <a:cs typeface="+mj-cs"/>
              </a:rPr>
              <a:t>IPv6</a:t>
            </a:r>
            <a:r>
              <a:rPr lang="zh-CN" altLang="en-US" dirty="0">
                <a:latin typeface="Calibri" panose="020F0502020204030204" pitchFamily="34" charset="0"/>
                <a:ea typeface="Microsoft YaHei" panose="020B0503020204020204" pitchFamily="34" charset="-122"/>
                <a:cs typeface="+mj-cs"/>
              </a:rPr>
              <a:t>地址分配机制和组网环境，将端设备信息携带于数据包中，实现了</a:t>
            </a:r>
            <a:r>
              <a:rPr lang="zh-CN" altLang="en-US" b="1" dirty="0">
                <a:latin typeface="Calibri" panose="020F0502020204030204" pitchFamily="34" charset="0"/>
                <a:ea typeface="Microsoft YaHei" panose="020B0503020204020204" pitchFamily="34" charset="-122"/>
                <a:cs typeface="+mj-cs"/>
              </a:rPr>
              <a:t>端网协同</a:t>
            </a:r>
            <a:r>
              <a:rPr lang="zh-CN" altLang="en-US" dirty="0">
                <a:latin typeface="Calibri" panose="020F0502020204030204" pitchFamily="34" charset="0"/>
                <a:ea typeface="Microsoft YaHei" panose="020B0503020204020204" pitchFamily="34" charset="-122"/>
                <a:cs typeface="+mj-cs"/>
              </a:rPr>
              <a:t>的真实用户身份识别和溯源</a:t>
            </a:r>
          </a:p>
          <a:p>
            <a:pPr marL="742950" lvl="1" indent="-285750">
              <a:lnSpc>
                <a:spcPct val="150000"/>
              </a:lnSpc>
              <a:buFont typeface="Arial" panose="020B0604020202020204" pitchFamily="34" charset="0"/>
              <a:buChar char="•"/>
            </a:pPr>
            <a:r>
              <a:rPr lang="zh-CN" altLang="en-US" dirty="0">
                <a:latin typeface="Calibri" panose="020F0502020204030204" pitchFamily="34" charset="0"/>
                <a:ea typeface="Microsoft YaHei" panose="020B0503020204020204" pitchFamily="34" charset="-122"/>
                <a:cs typeface="+mj-cs"/>
              </a:rPr>
              <a:t>构建可信设备标识符的</a:t>
            </a:r>
            <a:r>
              <a:rPr lang="zh-CN" altLang="en-US" b="1" dirty="0">
                <a:latin typeface="Calibri" panose="020F0502020204030204" pitchFamily="34" charset="0"/>
                <a:ea typeface="Microsoft YaHei" panose="020B0503020204020204" pitchFamily="34" charset="-122"/>
                <a:cs typeface="+mj-cs"/>
              </a:rPr>
              <a:t>认证</a:t>
            </a:r>
            <a:r>
              <a:rPr lang="zh-CN" altLang="en-US" dirty="0">
                <a:latin typeface="Calibri" panose="020F0502020204030204" pitchFamily="34" charset="0"/>
                <a:ea typeface="Microsoft YaHei" panose="020B0503020204020204" pitchFamily="34" charset="-122"/>
                <a:cs typeface="+mj-cs"/>
              </a:rPr>
              <a:t>、</a:t>
            </a:r>
            <a:r>
              <a:rPr lang="zh-CN" altLang="en-US" b="1" dirty="0">
                <a:latin typeface="Calibri" panose="020F0502020204030204" pitchFamily="34" charset="0"/>
                <a:ea typeface="Microsoft YaHei" panose="020B0503020204020204" pitchFamily="34" charset="-122"/>
                <a:cs typeface="+mj-cs"/>
              </a:rPr>
              <a:t>管理</a:t>
            </a:r>
            <a:r>
              <a:rPr lang="zh-CN" altLang="en-US" dirty="0">
                <a:latin typeface="Calibri" panose="020F0502020204030204" pitchFamily="34" charset="0"/>
                <a:ea typeface="Microsoft YaHei" panose="020B0503020204020204" pitchFamily="34" charset="-122"/>
                <a:cs typeface="+mj-cs"/>
              </a:rPr>
              <a:t>、</a:t>
            </a:r>
            <a:r>
              <a:rPr lang="zh-CN" altLang="en-US" b="1" dirty="0">
                <a:latin typeface="Calibri" panose="020F0502020204030204" pitchFamily="34" charset="0"/>
                <a:ea typeface="Microsoft YaHei" panose="020B0503020204020204" pitchFamily="34" charset="-122"/>
                <a:cs typeface="+mj-cs"/>
              </a:rPr>
              <a:t>追溯</a:t>
            </a:r>
            <a:r>
              <a:rPr lang="zh-CN" altLang="en-US" dirty="0">
                <a:latin typeface="Calibri" panose="020F0502020204030204" pitchFamily="34" charset="0"/>
                <a:ea typeface="Microsoft YaHei" panose="020B0503020204020204" pitchFamily="34" charset="-122"/>
                <a:cs typeface="+mj-cs"/>
              </a:rPr>
              <a:t>和</a:t>
            </a:r>
            <a:r>
              <a:rPr lang="zh-CN" altLang="en-US" b="1" dirty="0">
                <a:latin typeface="Calibri" panose="020F0502020204030204" pitchFamily="34" charset="0"/>
                <a:ea typeface="Microsoft YaHei" panose="020B0503020204020204" pitchFamily="34" charset="-122"/>
                <a:cs typeface="+mj-cs"/>
              </a:rPr>
              <a:t>审计</a:t>
            </a:r>
            <a:r>
              <a:rPr lang="zh-CN" altLang="en-US" dirty="0">
                <a:latin typeface="Calibri" panose="020F0502020204030204" pitchFamily="34" charset="0"/>
                <a:ea typeface="Microsoft YaHei" panose="020B0503020204020204" pitchFamily="34" charset="-122"/>
                <a:cs typeface="+mj-cs"/>
              </a:rPr>
              <a:t>机制</a:t>
            </a:r>
          </a:p>
        </p:txBody>
      </p:sp>
      <p:pic>
        <p:nvPicPr>
          <p:cNvPr id="18" name="图片 17">
            <a:extLst>
              <a:ext uri="{FF2B5EF4-FFF2-40B4-BE49-F238E27FC236}">
                <a16:creationId xmlns:a16="http://schemas.microsoft.com/office/drawing/2014/main" id="{446D1E79-D544-4E0F-A105-5AA408A39D70}"/>
              </a:ext>
            </a:extLst>
          </p:cNvPr>
          <p:cNvPicPr>
            <a:picLocks noChangeAspect="1"/>
          </p:cNvPicPr>
          <p:nvPr/>
        </p:nvPicPr>
        <p:blipFill>
          <a:blip r:embed="rId2"/>
          <a:stretch>
            <a:fillRect/>
          </a:stretch>
        </p:blipFill>
        <p:spPr>
          <a:xfrm>
            <a:off x="8604986" y="4514030"/>
            <a:ext cx="2822085" cy="1341762"/>
          </a:xfrm>
          <a:prstGeom prst="rect">
            <a:avLst/>
          </a:prstGeom>
          <a:ln w="25400">
            <a:noFill/>
          </a:ln>
        </p:spPr>
      </p:pic>
      <p:pic>
        <p:nvPicPr>
          <p:cNvPr id="19" name="图片 18">
            <a:extLst>
              <a:ext uri="{FF2B5EF4-FFF2-40B4-BE49-F238E27FC236}">
                <a16:creationId xmlns:a16="http://schemas.microsoft.com/office/drawing/2014/main" id="{7A67001A-C7CC-426C-91BA-AEEF28229E29}"/>
              </a:ext>
            </a:extLst>
          </p:cNvPr>
          <p:cNvPicPr>
            <a:picLocks noChangeAspect="1"/>
          </p:cNvPicPr>
          <p:nvPr/>
        </p:nvPicPr>
        <p:blipFill>
          <a:blip r:embed="rId3"/>
          <a:stretch>
            <a:fillRect/>
          </a:stretch>
        </p:blipFill>
        <p:spPr>
          <a:xfrm>
            <a:off x="4513601" y="4805018"/>
            <a:ext cx="3062438" cy="759435"/>
          </a:xfrm>
          <a:prstGeom prst="rect">
            <a:avLst/>
          </a:prstGeom>
        </p:spPr>
      </p:pic>
      <p:pic>
        <p:nvPicPr>
          <p:cNvPr id="20" name="图片 19">
            <a:extLst>
              <a:ext uri="{FF2B5EF4-FFF2-40B4-BE49-F238E27FC236}">
                <a16:creationId xmlns:a16="http://schemas.microsoft.com/office/drawing/2014/main" id="{4EC8261B-C515-4588-9FB2-2ABAAC6BBC84}"/>
              </a:ext>
            </a:extLst>
          </p:cNvPr>
          <p:cNvPicPr>
            <a:picLocks noChangeAspect="1"/>
          </p:cNvPicPr>
          <p:nvPr/>
        </p:nvPicPr>
        <p:blipFill>
          <a:blip r:embed="rId4"/>
          <a:stretch>
            <a:fillRect/>
          </a:stretch>
        </p:blipFill>
        <p:spPr>
          <a:xfrm>
            <a:off x="1049850" y="4494719"/>
            <a:ext cx="2698276" cy="1238799"/>
          </a:xfrm>
          <a:prstGeom prst="rect">
            <a:avLst/>
          </a:prstGeom>
        </p:spPr>
      </p:pic>
      <p:sp>
        <p:nvSpPr>
          <p:cNvPr id="21" name="矩形 20">
            <a:extLst>
              <a:ext uri="{FF2B5EF4-FFF2-40B4-BE49-F238E27FC236}">
                <a16:creationId xmlns:a16="http://schemas.microsoft.com/office/drawing/2014/main" id="{A973AD25-26B2-472A-A3D2-B19DA9C269A2}"/>
              </a:ext>
            </a:extLst>
          </p:cNvPr>
          <p:cNvSpPr>
            <a:spLocks noChangeArrowheads="1"/>
          </p:cNvSpPr>
          <p:nvPr/>
        </p:nvSpPr>
        <p:spPr bwMode="auto">
          <a:xfrm>
            <a:off x="1018386" y="4068851"/>
            <a:ext cx="2761204" cy="307777"/>
          </a:xfrm>
          <a:prstGeom prst="rect">
            <a:avLst/>
          </a:prstGeom>
          <a:solidFill>
            <a:schemeClr val="accent6">
              <a:lumMod val="40000"/>
              <a:lumOff val="60000"/>
            </a:schemeClr>
          </a:solidFill>
          <a:ln w="9525">
            <a:noFill/>
            <a:miter lim="800000"/>
            <a:headEnd/>
            <a:tailEnd/>
          </a:ln>
          <a:effectLst>
            <a:outerShdw blurRad="40000" dist="20000" dir="5400000" rotWithShape="0">
              <a:srgbClr val="808080">
                <a:alpha val="37999"/>
              </a:srgbClr>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400" dirty="0">
                <a:solidFill>
                  <a:prstClr val="black"/>
                </a:solidFill>
                <a:latin typeface="Microsoft YaHei" panose="020B0503020204020204" pitchFamily="34" charset="-122"/>
                <a:ea typeface="Microsoft YaHei" panose="020B0503020204020204" pitchFamily="34" charset="-122"/>
              </a:rPr>
              <a:t>可信设备标识符</a:t>
            </a:r>
            <a:r>
              <a:rPr lang="en-US" altLang="zh-CN" sz="1400" dirty="0">
                <a:solidFill>
                  <a:prstClr val="black"/>
                </a:solidFill>
                <a:latin typeface="Microsoft YaHei" panose="020B0503020204020204" pitchFamily="34" charset="-122"/>
                <a:ea typeface="Microsoft YaHei" panose="020B0503020204020204" pitchFamily="34" charset="-122"/>
              </a:rPr>
              <a:t>DID</a:t>
            </a:r>
            <a:r>
              <a:rPr lang="zh-CN" altLang="en-US" sz="1400" dirty="0">
                <a:solidFill>
                  <a:prstClr val="black"/>
                </a:solidFill>
                <a:latin typeface="Microsoft YaHei" panose="020B0503020204020204" pitchFamily="34" charset="-122"/>
                <a:ea typeface="Microsoft YaHei" panose="020B0503020204020204" pitchFamily="34" charset="-122"/>
              </a:rPr>
              <a:t>机制</a:t>
            </a:r>
          </a:p>
        </p:txBody>
      </p:sp>
      <p:sp>
        <p:nvSpPr>
          <p:cNvPr id="22" name="矩形 21">
            <a:extLst>
              <a:ext uri="{FF2B5EF4-FFF2-40B4-BE49-F238E27FC236}">
                <a16:creationId xmlns:a16="http://schemas.microsoft.com/office/drawing/2014/main" id="{A70FDA15-0435-4D0E-BD29-9D97CA94AE9C}"/>
              </a:ext>
            </a:extLst>
          </p:cNvPr>
          <p:cNvSpPr>
            <a:spLocks noChangeArrowheads="1"/>
          </p:cNvSpPr>
          <p:nvPr/>
        </p:nvSpPr>
        <p:spPr bwMode="auto">
          <a:xfrm>
            <a:off x="4664219" y="4110150"/>
            <a:ext cx="2761204" cy="307777"/>
          </a:xfrm>
          <a:prstGeom prst="rect">
            <a:avLst/>
          </a:prstGeom>
          <a:solidFill>
            <a:schemeClr val="accent6">
              <a:lumMod val="40000"/>
              <a:lumOff val="60000"/>
            </a:schemeClr>
          </a:solidFill>
          <a:ln w="9525">
            <a:noFill/>
            <a:miter lim="800000"/>
            <a:headEnd/>
            <a:tailEnd/>
          </a:ln>
          <a:effectLst>
            <a:outerShdw blurRad="40000" dist="20000" dir="5400000" rotWithShape="0">
              <a:srgbClr val="808080">
                <a:alpha val="37999"/>
              </a:srgbClr>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400" dirty="0">
                <a:solidFill>
                  <a:prstClr val="black"/>
                </a:solidFill>
                <a:latin typeface="Microsoft YaHei" panose="020B0503020204020204" pitchFamily="34" charset="-122"/>
                <a:ea typeface="Microsoft YaHei" panose="020B0503020204020204" pitchFamily="34" charset="-122"/>
              </a:rPr>
              <a:t>嵌入</a:t>
            </a:r>
            <a:r>
              <a:rPr lang="en-US" altLang="zh-CN" sz="1400" dirty="0">
                <a:solidFill>
                  <a:prstClr val="black"/>
                </a:solidFill>
                <a:latin typeface="Microsoft YaHei" panose="020B0503020204020204" pitchFamily="34" charset="-122"/>
                <a:ea typeface="Microsoft YaHei" panose="020B0503020204020204" pitchFamily="34" charset="-122"/>
              </a:rPr>
              <a:t>DID</a:t>
            </a:r>
            <a:r>
              <a:rPr lang="zh-CN" altLang="en-US" sz="1400" dirty="0">
                <a:solidFill>
                  <a:prstClr val="black"/>
                </a:solidFill>
                <a:latin typeface="Microsoft YaHei" panose="020B0503020204020204" pitchFamily="34" charset="-122"/>
                <a:ea typeface="Microsoft YaHei" panose="020B0503020204020204" pitchFamily="34" charset="-122"/>
              </a:rPr>
              <a:t>的</a:t>
            </a:r>
            <a:r>
              <a:rPr lang="en-US" altLang="zh-CN" sz="1400" dirty="0">
                <a:solidFill>
                  <a:prstClr val="black"/>
                </a:solidFill>
                <a:latin typeface="Microsoft YaHei" panose="020B0503020204020204" pitchFamily="34" charset="-122"/>
                <a:ea typeface="Microsoft YaHei" panose="020B0503020204020204" pitchFamily="34" charset="-122"/>
              </a:rPr>
              <a:t>IPv6</a:t>
            </a:r>
            <a:r>
              <a:rPr lang="zh-CN" altLang="en-US" sz="1400" dirty="0">
                <a:solidFill>
                  <a:prstClr val="black"/>
                </a:solidFill>
                <a:latin typeface="Microsoft YaHei" panose="020B0503020204020204" pitchFamily="34" charset="-122"/>
                <a:ea typeface="Microsoft YaHei" panose="020B0503020204020204" pitchFamily="34" charset="-122"/>
              </a:rPr>
              <a:t>地址生成</a:t>
            </a:r>
          </a:p>
        </p:txBody>
      </p:sp>
      <p:sp>
        <p:nvSpPr>
          <p:cNvPr id="23" name="矩形 22">
            <a:extLst>
              <a:ext uri="{FF2B5EF4-FFF2-40B4-BE49-F238E27FC236}">
                <a16:creationId xmlns:a16="http://schemas.microsoft.com/office/drawing/2014/main" id="{55CBAE27-0580-47A9-ACC3-B92D1219683D}"/>
              </a:ext>
            </a:extLst>
          </p:cNvPr>
          <p:cNvSpPr>
            <a:spLocks noChangeArrowheads="1"/>
          </p:cNvSpPr>
          <p:nvPr/>
        </p:nvSpPr>
        <p:spPr bwMode="auto">
          <a:xfrm>
            <a:off x="8665869" y="4139643"/>
            <a:ext cx="2761204" cy="307777"/>
          </a:xfrm>
          <a:prstGeom prst="rect">
            <a:avLst/>
          </a:prstGeom>
          <a:solidFill>
            <a:schemeClr val="accent6">
              <a:lumMod val="40000"/>
              <a:lumOff val="60000"/>
            </a:schemeClr>
          </a:solidFill>
          <a:ln w="9525">
            <a:noFill/>
            <a:miter lim="800000"/>
            <a:headEnd/>
            <a:tailEnd/>
          </a:ln>
          <a:effectLst>
            <a:outerShdw blurRad="40000" dist="20000" dir="5400000" rotWithShape="0">
              <a:srgbClr val="808080">
                <a:alpha val="37999"/>
              </a:srgbClr>
            </a:outerShdw>
          </a:effec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400" dirty="0">
                <a:solidFill>
                  <a:prstClr val="black"/>
                </a:solidFill>
                <a:latin typeface="Microsoft YaHei" panose="020B0503020204020204" pitchFamily="34" charset="-122"/>
                <a:ea typeface="Microsoft YaHei" panose="020B0503020204020204" pitchFamily="34" charset="-122"/>
              </a:rPr>
              <a:t>设备追溯审计机制</a:t>
            </a:r>
          </a:p>
        </p:txBody>
      </p:sp>
    </p:spTree>
    <p:extLst>
      <p:ext uri="{BB962C8B-B14F-4D97-AF65-F5344CB8AC3E}">
        <p14:creationId xmlns:p14="http://schemas.microsoft.com/office/powerpoint/2010/main" val="3356556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12.2.3 </a:t>
            </a:r>
            <a:r>
              <a:rPr kumimoji="1" lang="zh-CN" altLang="en-US" sz="3200" dirty="0"/>
              <a:t>分而治之、端网协同的真实源地址验证体系结构</a:t>
            </a:r>
          </a:p>
        </p:txBody>
      </p:sp>
      <p:sp>
        <p:nvSpPr>
          <p:cNvPr id="5" name="圆角矩形 44">
            <a:extLst>
              <a:ext uri="{FF2B5EF4-FFF2-40B4-BE49-F238E27FC236}">
                <a16:creationId xmlns:a16="http://schemas.microsoft.com/office/drawing/2014/main" id="{D3D56B88-CF60-45BE-AC28-31A777EF2794}"/>
              </a:ext>
            </a:extLst>
          </p:cNvPr>
          <p:cNvSpPr/>
          <p:nvPr/>
        </p:nvSpPr>
        <p:spPr>
          <a:xfrm>
            <a:off x="6425489" y="2661211"/>
            <a:ext cx="4105275" cy="3868737"/>
          </a:xfrm>
          <a:prstGeom prst="roundRect">
            <a:avLst>
              <a:gd name="adj" fmla="val 4390"/>
            </a:avLst>
          </a:prstGeom>
          <a:noFill/>
          <a:ln>
            <a:noFill/>
          </a:ln>
        </p:spPr>
        <p:style>
          <a:lnRef idx="2">
            <a:schemeClr val="accent1"/>
          </a:lnRef>
          <a:fillRef idx="1">
            <a:schemeClr val="lt1"/>
          </a:fillRef>
          <a:effectRef idx="0">
            <a:schemeClr val="accent1"/>
          </a:effectRef>
          <a:fontRef idx="minor">
            <a:schemeClr val="dk1"/>
          </a:fontRef>
        </p:style>
        <p:txBody>
          <a:bodyPr anchor="ctr"/>
          <a:lstStyle/>
          <a:p>
            <a:pPr algn="ctr">
              <a:defRPr/>
            </a:pPr>
            <a:endParaRPr kumimoji="1" lang="zh-CN" altLang="en-US"/>
          </a:p>
        </p:txBody>
      </p:sp>
      <p:pic>
        <p:nvPicPr>
          <p:cNvPr id="12" name="图片 11">
            <a:extLst>
              <a:ext uri="{FF2B5EF4-FFF2-40B4-BE49-F238E27FC236}">
                <a16:creationId xmlns:a16="http://schemas.microsoft.com/office/drawing/2014/main" id="{6C0DD798-0BA3-408B-B3F5-86757A620119}"/>
              </a:ext>
            </a:extLst>
          </p:cNvPr>
          <p:cNvPicPr>
            <a:picLocks noChangeAspect="1"/>
          </p:cNvPicPr>
          <p:nvPr/>
        </p:nvPicPr>
        <p:blipFill>
          <a:blip r:embed="rId2"/>
          <a:stretch>
            <a:fillRect/>
          </a:stretch>
        </p:blipFill>
        <p:spPr>
          <a:xfrm>
            <a:off x="7913584" y="1568565"/>
            <a:ext cx="3707199" cy="4293889"/>
          </a:xfrm>
          <a:prstGeom prst="rect">
            <a:avLst/>
          </a:prstGeom>
        </p:spPr>
      </p:pic>
      <p:sp>
        <p:nvSpPr>
          <p:cNvPr id="3" name="文本框 2">
            <a:extLst>
              <a:ext uri="{FF2B5EF4-FFF2-40B4-BE49-F238E27FC236}">
                <a16:creationId xmlns:a16="http://schemas.microsoft.com/office/drawing/2014/main" id="{FC8397EE-5C08-42FA-8F2D-00B4EAC96950}"/>
              </a:ext>
            </a:extLst>
          </p:cNvPr>
          <p:cNvSpPr txBox="1"/>
          <p:nvPr/>
        </p:nvSpPr>
        <p:spPr>
          <a:xfrm>
            <a:off x="1013254" y="1007076"/>
            <a:ext cx="6512011" cy="2708434"/>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rPr>
              <a:t>分而治之、端网协同的真实源地址验证体系结构</a:t>
            </a:r>
            <a:endParaRPr kumimoji="1" lang="en-US" altLang="zh-CN" sz="2000" b="1"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基于</a:t>
            </a:r>
            <a:r>
              <a:rPr lang="zh-CN" altLang="en-US" sz="2000" b="1" dirty="0">
                <a:latin typeface="微软雅黑" panose="020B0503020204020204" pitchFamily="34" charset="-122"/>
                <a:ea typeface="微软雅黑" panose="020B0503020204020204" pitchFamily="34" charset="-122"/>
              </a:rPr>
              <a:t>地址域</a:t>
            </a:r>
            <a:r>
              <a:rPr lang="zh-CN" altLang="en-US" sz="2000" dirty="0">
                <a:latin typeface="微软雅黑" panose="020B0503020204020204" pitchFamily="34" charset="-122"/>
                <a:ea typeface="微软雅黑" panose="020B0503020204020204" pitchFamily="34" charset="-122"/>
              </a:rPr>
              <a:t>的三层验证架构，可信前缀信息跨层协同，构造不同粒度的源地址验证体系</a:t>
            </a:r>
          </a:p>
          <a:p>
            <a:pPr marL="742950" lvl="1" indent="-285750">
              <a:lnSpc>
                <a:spcPct val="150000"/>
              </a:lnSpc>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端系统标识</a:t>
            </a:r>
            <a:r>
              <a:rPr lang="zh-CN" altLang="en-US" sz="2000" dirty="0">
                <a:latin typeface="微软雅黑" panose="020B0503020204020204" pitchFamily="34" charset="-122"/>
                <a:ea typeface="微软雅黑" panose="020B0503020204020204" pitchFamily="34" charset="-122"/>
              </a:rPr>
              <a:t>和真实</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地址关联的端网协同机制，加强了网络对终端可信的支持能力</a:t>
            </a:r>
          </a:p>
          <a:p>
            <a:pPr marL="742950" lvl="1" indent="-285750">
              <a:buFont typeface="Arial" panose="020B0604020202020204" pitchFamily="34" charset="0"/>
              <a:buChar char="•"/>
            </a:pPr>
            <a:endParaRPr lang="zh-CN" altLang="en-US" sz="2000" b="1"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64AE71EB-BFFA-4C73-A6D1-2D7B0D4A1F58}"/>
              </a:ext>
            </a:extLst>
          </p:cNvPr>
          <p:cNvSpPr txBox="1"/>
          <p:nvPr/>
        </p:nvSpPr>
        <p:spPr>
          <a:xfrm>
            <a:off x="1131375" y="3752166"/>
            <a:ext cx="6094970" cy="961289"/>
          </a:xfrm>
          <a:prstGeom prst="rect">
            <a:avLst/>
          </a:prstGeom>
          <a:noFill/>
        </p:spPr>
        <p:txBody>
          <a:bodyPr wrap="square">
            <a:spAutoFit/>
          </a:bodyPr>
          <a:lstStyle/>
          <a:p>
            <a:pPr marL="342900" indent="-342900">
              <a:lnSpc>
                <a:spcPct val="150000"/>
              </a:lnSpc>
              <a:buFont typeface="Arial" panose="020B0604020202020204" pitchFamily="34" charset="0"/>
              <a:buChar char="•"/>
            </a:pPr>
            <a:r>
              <a:rPr kumimoji="1" lang="zh-CN" altLang="en-US" sz="2000" b="1" dirty="0">
                <a:latin typeface="微软雅黑" panose="020B0503020204020204" pitchFamily="34" charset="-122"/>
                <a:ea typeface="微软雅黑" panose="020B0503020204020204" pitchFamily="34" charset="-122"/>
              </a:rPr>
              <a:t>首次提出了地址域的概念，提升了验证体系灵活性，改进了现有互联网体系结构的重大缺陷</a:t>
            </a:r>
          </a:p>
        </p:txBody>
      </p:sp>
    </p:spTree>
    <p:extLst>
      <p:ext uri="{BB962C8B-B14F-4D97-AF65-F5344CB8AC3E}">
        <p14:creationId xmlns:p14="http://schemas.microsoft.com/office/powerpoint/2010/main" val="3515057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fontScale="90000"/>
          </a:bodyPr>
          <a:lstStyle/>
          <a:p>
            <a:r>
              <a:rPr kumimoji="1" lang="zh-CN" altLang="en-US" dirty="0"/>
              <a:t>第</a:t>
            </a:r>
            <a:r>
              <a:rPr kumimoji="1" lang="en-US" altLang="zh-CN" dirty="0"/>
              <a:t>3</a:t>
            </a:r>
            <a:r>
              <a:rPr kumimoji="1" lang="zh-CN" altLang="en-US" dirty="0"/>
              <a:t>节 接入网真实源地址验证技术</a:t>
            </a:r>
            <a:r>
              <a:rPr kumimoji="1" lang="en-US" altLang="zh-CN" dirty="0"/>
              <a:t>SAVA-Access</a:t>
            </a:r>
          </a:p>
        </p:txBody>
      </p:sp>
      <p:sp>
        <p:nvSpPr>
          <p:cNvPr id="5" name="文本框 4">
            <a:extLst>
              <a:ext uri="{FF2B5EF4-FFF2-40B4-BE49-F238E27FC236}">
                <a16:creationId xmlns:a16="http://schemas.microsoft.com/office/drawing/2014/main" id="{D4054DFB-3991-4FA6-921A-3D1E83603272}"/>
              </a:ext>
            </a:extLst>
          </p:cNvPr>
          <p:cNvSpPr txBox="1"/>
          <p:nvPr/>
        </p:nvSpPr>
        <p:spPr>
          <a:xfrm>
            <a:off x="989045" y="1007811"/>
            <a:ext cx="6096000" cy="1200329"/>
          </a:xfrm>
          <a:prstGeom prst="rect">
            <a:avLst/>
          </a:prstGeom>
          <a:noFill/>
        </p:spPr>
        <p:txBody>
          <a:bodyPr wrap="square">
            <a:spAutoFit/>
          </a:bodyPr>
          <a:lstStyle/>
          <a:p>
            <a:pPr marL="152400" algn="just"/>
            <a:r>
              <a:rPr lang="en-US" altLang="zh-CN" sz="1800" b="1" kern="100" dirty="0">
                <a:effectLst/>
                <a:latin typeface="Songti SC"/>
              </a:rPr>
              <a:t>12.3.1  </a:t>
            </a:r>
            <a:r>
              <a:rPr lang="zh-CN" altLang="zh-CN" sz="1800" b="1" kern="100" dirty="0">
                <a:effectLst/>
                <a:latin typeface="Songti SC"/>
              </a:rPr>
              <a:t>设计目标和技术难点</a:t>
            </a:r>
          </a:p>
          <a:p>
            <a:pPr marL="152400" algn="just"/>
            <a:r>
              <a:rPr lang="en-US" altLang="zh-CN" sz="1800" b="1" kern="100" dirty="0">
                <a:effectLst/>
                <a:latin typeface="Songti SC"/>
              </a:rPr>
              <a:t>12.3.2  SAVI</a:t>
            </a:r>
            <a:r>
              <a:rPr lang="zh-CN" altLang="zh-CN" sz="1800" b="1" kern="100" dirty="0">
                <a:effectLst/>
                <a:latin typeface="Songti SC"/>
              </a:rPr>
              <a:t>简介 （</a:t>
            </a:r>
            <a:r>
              <a:rPr lang="en-US" altLang="zh-CN" sz="1800" b="1" kern="100" dirty="0">
                <a:effectLst/>
                <a:latin typeface="Songti SC"/>
              </a:rPr>
              <a:t>RFC 7513</a:t>
            </a:r>
            <a:r>
              <a:rPr lang="zh-CN" altLang="zh-CN" sz="1800" b="1" kern="100" dirty="0">
                <a:effectLst/>
                <a:latin typeface="Songti SC"/>
              </a:rPr>
              <a:t>）</a:t>
            </a:r>
          </a:p>
          <a:p>
            <a:pPr algn="just"/>
            <a:r>
              <a:rPr lang="en-US" altLang="zh-CN" sz="1800" kern="100" dirty="0">
                <a:effectLst/>
                <a:latin typeface="Songti SC"/>
                <a:cs typeface="Times New Roman" panose="02020603050405020304" pitchFamily="18" charset="0"/>
              </a:rPr>
              <a:t>   12.3.3 </a:t>
            </a:r>
            <a:r>
              <a:rPr lang="zh-CN" altLang="zh-CN" sz="1800" kern="100" dirty="0">
                <a:effectLst/>
                <a:latin typeface="Songti SC"/>
                <a:cs typeface="Times New Roman" panose="02020603050405020304" pitchFamily="18" charset="0"/>
              </a:rPr>
              <a:t>地址同步、多模异构的真实源地址接入验证方法</a:t>
            </a:r>
          </a:p>
          <a:p>
            <a:pPr indent="152400" algn="just"/>
            <a:r>
              <a:rPr lang="en-US" altLang="zh-CN" sz="1800" kern="100" dirty="0">
                <a:effectLst/>
                <a:latin typeface="Songti SC"/>
                <a:cs typeface="Times New Roman" panose="02020603050405020304" pitchFamily="18" charset="0"/>
              </a:rPr>
              <a:t>12.3.4  </a:t>
            </a:r>
            <a:r>
              <a:rPr lang="zh-CN" altLang="zh-CN" sz="1800" kern="100" dirty="0">
                <a:effectLst/>
                <a:latin typeface="Songti SC"/>
                <a:cs typeface="Times New Roman" panose="02020603050405020304" pitchFamily="18" charset="0"/>
              </a:rPr>
              <a:t>接入网真实源地址验证技术产品化</a:t>
            </a:r>
          </a:p>
        </p:txBody>
      </p:sp>
    </p:spTree>
    <p:extLst>
      <p:ext uri="{BB962C8B-B14F-4D97-AF65-F5344CB8AC3E}">
        <p14:creationId xmlns:p14="http://schemas.microsoft.com/office/powerpoint/2010/main" val="121435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31">
            <a:extLst>
              <a:ext uri="{FF2B5EF4-FFF2-40B4-BE49-F238E27FC236}">
                <a16:creationId xmlns:a16="http://schemas.microsoft.com/office/drawing/2014/main" id="{DA32BCBF-C760-4B12-9212-BCD7CB8A5E5A}"/>
              </a:ext>
            </a:extLst>
          </p:cNvPr>
          <p:cNvSpPr/>
          <p:nvPr/>
        </p:nvSpPr>
        <p:spPr>
          <a:xfrm>
            <a:off x="805940" y="940624"/>
            <a:ext cx="10456554" cy="5116272"/>
          </a:xfrm>
          <a:prstGeom prst="rect">
            <a:avLst/>
          </a:prstGeom>
          <a:noFill/>
          <a:ln>
            <a:noFill/>
          </a:ln>
        </p:spPr>
        <p:txBody>
          <a:bodyPr wrap="square">
            <a:spAutoFit/>
          </a:bodyPr>
          <a:lstStyle/>
          <a:p>
            <a:pPr marL="342900" indent="-342900">
              <a:lnSpc>
                <a:spcPct val="150000"/>
              </a:lnSpc>
              <a:buFont typeface="Arial" panose="020B0604020202020204" pitchFamily="34" charset="0"/>
              <a:buChar char="•"/>
            </a:pPr>
            <a:r>
              <a:rPr lang="zh-CN" altLang="en-US" sz="2000" kern="100" dirty="0">
                <a:latin typeface="Microsoft YaHei" panose="020B0503020204020204" pitchFamily="34" charset="-122"/>
                <a:ea typeface="Microsoft YaHei" panose="020B0503020204020204" pitchFamily="34" charset="-122"/>
              </a:rPr>
              <a:t>核心问题</a:t>
            </a:r>
            <a:endParaRPr lang="en-US" altLang="zh-CN" sz="2000" kern="1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sz="2000" kern="100" dirty="0">
                <a:latin typeface="Microsoft YaHei" panose="020B0503020204020204" pitchFamily="34" charset="-122"/>
                <a:ea typeface="Microsoft YaHei" panose="020B0503020204020204" pitchFamily="34" charset="-122"/>
              </a:rPr>
              <a:t>如何建立合法的地址和接口之间的绑定</a:t>
            </a:r>
            <a:endParaRPr lang="en-US" altLang="zh-CN" sz="2000" kern="1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x-none" altLang="zh-CN" sz="2000" kern="100" dirty="0">
                <a:latin typeface="Microsoft YaHei" panose="020B0503020204020204" pitchFamily="34" charset="-122"/>
                <a:ea typeface="Microsoft YaHei" panose="020B0503020204020204" pitchFamily="34" charset="-122"/>
              </a:rPr>
              <a:t>IETF</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成立</a:t>
            </a:r>
            <a:r>
              <a:rPr lang="x-none" altLang="zh-CN" sz="2000" kern="100" dirty="0">
                <a:latin typeface="Microsoft YaHei" panose="020B0503020204020204" pitchFamily="34" charset="-122"/>
                <a:ea typeface="Microsoft YaHei" panose="020B0503020204020204" pitchFamily="34" charset="-122"/>
              </a:rPr>
              <a:t>SAVI</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工作组来标准化适用于接入网的源地址验证方案</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342900" indent="-342900">
              <a:lnSpc>
                <a:spcPct val="150000"/>
              </a:lnSpc>
              <a:buFont typeface="Arial" panose="020B0604020202020204" pitchFamily="34" charset="0"/>
              <a:buChar char="•"/>
            </a:pP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为了</a:t>
            </a:r>
            <a:r>
              <a:rPr lang="en-US" altLang="zh-CN" sz="2000" kern="100" dirty="0">
                <a:latin typeface="Microsoft YaHei" panose="020B0503020204020204" pitchFamily="34" charset="-122"/>
                <a:ea typeface="Microsoft YaHei" panose="020B0503020204020204" pitchFamily="34" charset="-122"/>
              </a:rPr>
              <a:t>SAVI</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方案的可部署性，</a:t>
            </a:r>
            <a:r>
              <a:rPr lang="en-US" altLang="zh-CN" sz="2000" kern="100" dirty="0">
                <a:latin typeface="Microsoft YaHei" panose="020B0503020204020204" pitchFamily="34" charset="-122"/>
                <a:ea typeface="Microsoft YaHei" panose="020B0503020204020204" pitchFamily="34" charset="-122"/>
              </a:rPr>
              <a:t>SAVI</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工作组限定了所有的</a:t>
            </a:r>
            <a:r>
              <a:rPr lang="en-US" altLang="zh-CN" sz="2000" kern="100" dirty="0">
                <a:latin typeface="Microsoft YaHei" panose="020B0503020204020204" pitchFamily="34" charset="-122"/>
                <a:ea typeface="Microsoft YaHei" panose="020B0503020204020204" pitchFamily="34" charset="-122"/>
              </a:rPr>
              <a:t>SAVI</a:t>
            </a:r>
            <a:r>
              <a:rPr lang="zh-CN" altLang="zh-CN" sz="2000" kern="100" dirty="0">
                <a:latin typeface="Microsoft YaHei" panose="020B0503020204020204" pitchFamily="34" charset="-122"/>
                <a:ea typeface="Microsoft YaHei" panose="020B0503020204020204" pitchFamily="34" charset="-122"/>
                <a:cs typeface="Times New Roman" panose="02020603050405020304" pitchFamily="18" charset="0"/>
              </a:rPr>
              <a:t>方案必须满足两项条件</a:t>
            </a:r>
            <a:r>
              <a:rPr lang="zh-CN" altLang="en-US" sz="2000" kern="100" dirty="0">
                <a:latin typeface="Microsoft YaHei" panose="020B0503020204020204" pitchFamily="34" charset="-122"/>
                <a:ea typeface="Microsoft YaHei" panose="020B0503020204020204" pitchFamily="34" charset="-122"/>
                <a:cs typeface="Times New Roman" panose="02020603050405020304" pitchFamily="18" charset="0"/>
              </a:rPr>
              <a:t>：</a:t>
            </a:r>
            <a:endParaRPr lang="en-US" altLang="zh-CN" sz="2000" kern="100" dirty="0">
              <a:latin typeface="Microsoft YaHei" panose="020B0503020204020204" pitchFamily="34" charset="-122"/>
              <a:ea typeface="Microsoft YaHei" panose="020B0503020204020204" pitchFamily="34" charset="-122"/>
              <a:cs typeface="Times New Roman" panose="02020603050405020304" pitchFamily="18" charset="0"/>
            </a:endParaRPr>
          </a:p>
          <a:p>
            <a:pPr marL="800100" lvl="1"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不引入新的协议 </a:t>
            </a:r>
          </a:p>
          <a:p>
            <a:pPr marL="800100" lvl="1"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不修改主机 </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技术难点</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如何避免利用新的协议对主机进行地址真实性的验证</a:t>
            </a:r>
          </a:p>
          <a:p>
            <a:pPr marL="800100" lvl="1"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如何处理主机协议栈不完全的情况</a:t>
            </a:r>
            <a:endParaRPr lang="en-US" altLang="zh-CN" sz="20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Microsoft YaHei" panose="020B0503020204020204" pitchFamily="34" charset="-122"/>
                <a:ea typeface="Microsoft YaHei" panose="020B0503020204020204" pitchFamily="34" charset="-122"/>
              </a:rPr>
              <a:t>如何协调其它相关协议的需求</a:t>
            </a:r>
          </a:p>
          <a:p>
            <a:pPr marL="800100" lvl="1" indent="-342900">
              <a:lnSpc>
                <a:spcPct val="150000"/>
              </a:lnSpc>
              <a:buFont typeface="Arial" panose="020B0604020202020204" pitchFamily="34" charset="0"/>
              <a:buChar char="•"/>
            </a:pPr>
            <a:endParaRPr lang="zh-CN" altLang="en-US" sz="2000" dirty="0">
              <a:latin typeface="Microsoft YaHei" panose="020B0503020204020204" pitchFamily="34" charset="-122"/>
              <a:ea typeface="Microsoft YaHei" panose="020B0503020204020204" pitchFamily="34" charset="-122"/>
            </a:endParaRPr>
          </a:p>
        </p:txBody>
      </p:sp>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en-US" altLang="zh-CN" dirty="0"/>
              <a:t>12.3.1 </a:t>
            </a:r>
            <a:r>
              <a:rPr lang="zh-CN" altLang="zh-CN" sz="4000" b="1" kern="100" dirty="0">
                <a:effectLst/>
                <a:latin typeface="Songti SC"/>
              </a:rPr>
              <a:t>设计目标和技术难点</a:t>
            </a:r>
            <a:endParaRPr kumimoji="1" lang="zh-CN" altLang="en-US" dirty="0"/>
          </a:p>
        </p:txBody>
      </p:sp>
      <p:sp>
        <p:nvSpPr>
          <p:cNvPr id="5" name="内容占位符 2">
            <a:extLst>
              <a:ext uri="{FF2B5EF4-FFF2-40B4-BE49-F238E27FC236}">
                <a16:creationId xmlns:a16="http://schemas.microsoft.com/office/drawing/2014/main" id="{1497B005-E5D2-4606-8D19-193875735BDD}"/>
              </a:ext>
            </a:extLst>
          </p:cNvPr>
          <p:cNvSpPr txBox="1">
            <a:spLocks/>
          </p:cNvSpPr>
          <p:nvPr/>
        </p:nvSpPr>
        <p:spPr>
          <a:xfrm>
            <a:off x="8768149" y="4032759"/>
            <a:ext cx="1853005" cy="59311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kumimoji="1" lang="zh-CN" altLang="en-US" sz="1800" dirty="0"/>
          </a:p>
        </p:txBody>
      </p:sp>
    </p:spTree>
    <p:extLst>
      <p:ext uri="{BB962C8B-B14F-4D97-AF65-F5344CB8AC3E}">
        <p14:creationId xmlns:p14="http://schemas.microsoft.com/office/powerpoint/2010/main" val="18977323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en-US" altLang="zh-CN" dirty="0"/>
              <a:t>12.3.2 </a:t>
            </a:r>
            <a:r>
              <a:rPr lang="en-US" altLang="zh-CN" sz="4000" b="1" kern="100" dirty="0">
                <a:effectLst/>
                <a:latin typeface="Songti SC"/>
              </a:rPr>
              <a:t>SAVI</a:t>
            </a:r>
            <a:r>
              <a:rPr lang="zh-CN" altLang="zh-CN" sz="4000" b="1" kern="100" dirty="0">
                <a:effectLst/>
                <a:latin typeface="Songti SC"/>
              </a:rPr>
              <a:t>简介</a:t>
            </a:r>
            <a:endParaRPr kumimoji="1" lang="zh-CN" altLang="en-US" dirty="0"/>
          </a:p>
        </p:txBody>
      </p:sp>
      <p:pic>
        <p:nvPicPr>
          <p:cNvPr id="9" name="图片 8">
            <a:extLst>
              <a:ext uri="{FF2B5EF4-FFF2-40B4-BE49-F238E27FC236}">
                <a16:creationId xmlns:a16="http://schemas.microsoft.com/office/drawing/2014/main" id="{BE6ACAAF-6F7A-4850-B0B1-AD3C5995A729}"/>
              </a:ext>
            </a:extLst>
          </p:cNvPr>
          <p:cNvPicPr>
            <a:picLocks noChangeAspect="1"/>
          </p:cNvPicPr>
          <p:nvPr/>
        </p:nvPicPr>
        <p:blipFill>
          <a:blip r:embed="rId2"/>
          <a:stretch>
            <a:fillRect/>
          </a:stretch>
        </p:blipFill>
        <p:spPr>
          <a:xfrm>
            <a:off x="6638310" y="2137719"/>
            <a:ext cx="5110344" cy="2730561"/>
          </a:xfrm>
          <a:prstGeom prst="rect">
            <a:avLst/>
          </a:prstGeom>
          <a:ln>
            <a:solidFill>
              <a:srgbClr val="137AC4"/>
            </a:solidFill>
          </a:ln>
        </p:spPr>
      </p:pic>
      <p:sp>
        <p:nvSpPr>
          <p:cNvPr id="42" name="矩形 41">
            <a:extLst>
              <a:ext uri="{FF2B5EF4-FFF2-40B4-BE49-F238E27FC236}">
                <a16:creationId xmlns:a16="http://schemas.microsoft.com/office/drawing/2014/main" id="{27964EAA-2BA3-4432-8F3D-CD01149F0C89}"/>
              </a:ext>
            </a:extLst>
          </p:cNvPr>
          <p:cNvSpPr/>
          <p:nvPr/>
        </p:nvSpPr>
        <p:spPr>
          <a:xfrm>
            <a:off x="873568" y="1332528"/>
            <a:ext cx="5446913" cy="4192943"/>
          </a:xfrm>
          <a:prstGeom prst="rect">
            <a:avLst/>
          </a:prstGeom>
        </p:spPr>
        <p:txBody>
          <a:bodyPr wrap="square">
            <a:spAutoFit/>
          </a:bodyPr>
          <a:lstStyle/>
          <a:p>
            <a:pPr marL="285750" indent="-285750">
              <a:lnSpc>
                <a:spcPct val="150000"/>
              </a:lnSpc>
              <a:buFont typeface="Arial" panose="020B0604020202020204" pitchFamily="34" charset="0"/>
              <a:buChar char="•"/>
            </a:pPr>
            <a:r>
              <a:rPr lang="en" altLang="zh-CN" sz="2000" dirty="0">
                <a:solidFill>
                  <a:srgbClr val="222222"/>
                </a:solidFill>
                <a:latin typeface="PT Sans Caption" panose="020B0603020203020204" pitchFamily="34" charset="0"/>
              </a:rPr>
              <a:t>RFC</a:t>
            </a:r>
            <a:r>
              <a:rPr lang="zh-CN" altLang="en-US" sz="2000" dirty="0">
                <a:solidFill>
                  <a:srgbClr val="222222"/>
                </a:solidFill>
                <a:latin typeface="PT Sans Caption" panose="020B0603020203020204" pitchFamily="34" charset="0"/>
              </a:rPr>
              <a:t> </a:t>
            </a:r>
            <a:r>
              <a:rPr lang="en-US" altLang="zh-CN" sz="2000" dirty="0">
                <a:solidFill>
                  <a:srgbClr val="222222"/>
                </a:solidFill>
                <a:latin typeface="PT Sans Caption" panose="020B0603020203020204" pitchFamily="34" charset="0"/>
              </a:rPr>
              <a:t>7039:</a:t>
            </a:r>
            <a:r>
              <a:rPr lang="zh-CN" altLang="en-US" sz="2000" dirty="0">
                <a:solidFill>
                  <a:srgbClr val="222222"/>
                </a:solidFill>
                <a:latin typeface="PT Sans Caption" panose="020B0603020203020204" pitchFamily="34" charset="0"/>
              </a:rPr>
              <a:t> </a:t>
            </a:r>
            <a:r>
              <a:rPr lang="en" altLang="zh-CN" sz="2000" dirty="0">
                <a:solidFill>
                  <a:srgbClr val="222222"/>
                </a:solidFill>
                <a:latin typeface="PT Sans Caption" panose="020B0603020203020204" pitchFamily="34" charset="0"/>
              </a:rPr>
              <a:t>Source Address Validation Improvement (SAVI) Framework</a:t>
            </a:r>
            <a:endParaRPr lang="en-US" altLang="zh-CN" sz="2000" kern="100" dirty="0">
              <a:latin typeface="+mj-ea"/>
              <a:ea typeface="+mj-ea"/>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提供</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端系统粒度的源地址验证</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无需主机参与，完全依赖网络实现</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以此为基础，可以提供对用户的追溯、计费、审计等能力</a:t>
            </a:r>
            <a:r>
              <a:rPr lang="zh-CN" altLang="zh-CN"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基于报文监听生成绑定表的技术方案</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SAVI-CPS</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Control Packet Snooping</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lnSpc>
                <a:spcPct val="150000"/>
              </a:lnSpc>
              <a:buFont typeface="Arial" panose="020B0604020202020204" pitchFamily="34" charset="0"/>
              <a:buChar char="•"/>
            </a:pP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被</a:t>
            </a:r>
            <a:r>
              <a:rPr lang="en-US" altLang="zh-CN" sz="2000" kern="100" dirty="0">
                <a:latin typeface="微软雅黑" panose="020B0503020204020204" pitchFamily="34" charset="-122"/>
                <a:ea typeface="微软雅黑" panose="020B0503020204020204" pitchFamily="34" charset="-122"/>
                <a:cs typeface="Times New Roman" panose="02020603050405020304" pitchFamily="18" charset="0"/>
              </a:rPr>
              <a:t>IETF SAVI</a:t>
            </a:r>
            <a:r>
              <a:rPr lang="zh-CN" altLang="zh-CN" sz="2000" kern="100" dirty="0">
                <a:latin typeface="微软雅黑" panose="020B0503020204020204" pitchFamily="34" charset="-122"/>
                <a:ea typeface="微软雅黑" panose="020B0503020204020204" pitchFamily="34" charset="-122"/>
                <a:cs typeface="Times New Roman" panose="02020603050405020304" pitchFamily="18" charset="0"/>
              </a:rPr>
              <a:t>工作组采纳成为工作组系列标准</a:t>
            </a:r>
            <a:endPar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4" name="文本框 43">
            <a:extLst>
              <a:ext uri="{FF2B5EF4-FFF2-40B4-BE49-F238E27FC236}">
                <a16:creationId xmlns:a16="http://schemas.microsoft.com/office/drawing/2014/main" id="{83EF210D-0937-47B9-94FA-F5EFF59B9E01}"/>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接入网真实源地址验证 </a:t>
            </a:r>
            <a:r>
              <a:rPr kumimoji="1" lang="en-US" altLang="zh-CN" sz="2000" b="1" i="0" u="none" strike="noStrike" kern="1200" cap="none" spc="0" normalizeH="0" baseline="0" noProof="0" dirty="0">
                <a:ln>
                  <a:noFill/>
                </a:ln>
                <a:solidFill>
                  <a:srgbClr val="137AC4"/>
                </a:solidFill>
                <a:effectLst/>
                <a:uLnTx/>
                <a:uFillTx/>
                <a:latin typeface="Calibri "/>
                <a:ea typeface="微软雅黑"/>
                <a:cs typeface="+mj-cs"/>
              </a:rPr>
              <a:t>SAVI</a:t>
            </a: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a:t>
            </a:r>
            <a:r>
              <a:rPr kumimoji="1" lang="en-US" altLang="zh-CN" sz="2000" b="1" i="0" u="none" strike="noStrike" kern="1200" cap="none" spc="0" normalizeH="0" baseline="0" noProof="0" dirty="0">
                <a:ln>
                  <a:noFill/>
                </a:ln>
                <a:solidFill>
                  <a:srgbClr val="137AC4"/>
                </a:solidFill>
                <a:effectLst/>
                <a:uLnTx/>
                <a:uFillTx/>
                <a:latin typeface="Calibri "/>
                <a:ea typeface="微软雅黑"/>
                <a:cs typeface="+mj-cs"/>
              </a:rPr>
              <a:t>RFC 7039</a:t>
            </a: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a:t>
            </a:r>
          </a:p>
        </p:txBody>
      </p:sp>
    </p:spTree>
    <p:extLst>
      <p:ext uri="{BB962C8B-B14F-4D97-AF65-F5344CB8AC3E}">
        <p14:creationId xmlns:p14="http://schemas.microsoft.com/office/powerpoint/2010/main" val="35600345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12.3.2 </a:t>
            </a:r>
            <a:r>
              <a:rPr lang="en-US" altLang="zh-CN" sz="3200" b="1" kern="100" dirty="0">
                <a:effectLst/>
                <a:latin typeface="Songti SC"/>
              </a:rPr>
              <a:t>SAVI</a:t>
            </a:r>
            <a:r>
              <a:rPr lang="zh-CN" altLang="zh-CN" sz="3200" b="1" kern="100" dirty="0">
                <a:effectLst/>
                <a:latin typeface="Songti SC"/>
              </a:rPr>
              <a:t>简介</a:t>
            </a:r>
            <a:endParaRPr kumimoji="1" lang="zh-CN" altLang="en-US" sz="3200" dirty="0"/>
          </a:p>
        </p:txBody>
      </p:sp>
      <p:sp>
        <p:nvSpPr>
          <p:cNvPr id="6" name="Freeform 15">
            <a:extLst>
              <a:ext uri="{FF2B5EF4-FFF2-40B4-BE49-F238E27FC236}">
                <a16:creationId xmlns:a16="http://schemas.microsoft.com/office/drawing/2014/main" id="{D1727678-0062-4F25-8D23-ED6D1518C14E}"/>
              </a:ext>
            </a:extLst>
          </p:cNvPr>
          <p:cNvSpPr>
            <a:spLocks/>
          </p:cNvSpPr>
          <p:nvPr/>
        </p:nvSpPr>
        <p:spPr bwMode="auto">
          <a:xfrm rot="16200000">
            <a:off x="2045516" y="3729397"/>
            <a:ext cx="493713" cy="987425"/>
          </a:xfrm>
          <a:custGeom>
            <a:avLst/>
            <a:gdLst>
              <a:gd name="T0" fmla="*/ 490876 w 174"/>
              <a:gd name="T1" fmla="*/ 0 h 348"/>
              <a:gd name="T2" fmla="*/ 0 w 174"/>
              <a:gd name="T3" fmla="*/ 490875 h 348"/>
              <a:gd name="T4" fmla="*/ 493713 w 174"/>
              <a:gd name="T5" fmla="*/ 987425 h 348"/>
              <a:gd name="T6" fmla="*/ 493713 w 174"/>
              <a:gd name="T7" fmla="*/ 493712 h 348"/>
              <a:gd name="T8" fmla="*/ 490876 w 174"/>
              <a:gd name="T9" fmla="*/ 0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ysClr val="window" lastClr="FFFFFF">
                  <a:alpha val="0"/>
                </a:sysClr>
              </a:gs>
              <a:gs pos="100000">
                <a:sysClr val="window" lastClr="FFFFFF">
                  <a:alpha val="25998"/>
                </a:sysClr>
              </a:gs>
            </a:gsLst>
            <a:lin ang="0" scaled="1"/>
          </a:gradFill>
          <a:ln>
            <a:noFill/>
          </a:ln>
          <a:extLst>
            <a:ext uri="{91240B29-F687-4F45-9708-019B960494DF}">
              <a14:hiddenLine xmlns:a14="http://schemas.microsoft.com/office/drawing/2010/main" w="6350">
                <a:solidFill>
                  <a:schemeClr val="bg1"/>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8" name="Rectangle 17">
            <a:extLst>
              <a:ext uri="{FF2B5EF4-FFF2-40B4-BE49-F238E27FC236}">
                <a16:creationId xmlns:a16="http://schemas.microsoft.com/office/drawing/2014/main" id="{C8F9658B-AE3A-47AA-9269-2C2D463A40B4}"/>
              </a:ext>
            </a:extLst>
          </p:cNvPr>
          <p:cNvSpPr>
            <a:spLocks noChangeArrowheads="1"/>
          </p:cNvSpPr>
          <p:nvPr/>
        </p:nvSpPr>
        <p:spPr bwMode="auto">
          <a:xfrm>
            <a:off x="1629864" y="3687434"/>
            <a:ext cx="1317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1600">
                <a:solidFill>
                  <a:schemeClr val="tx1"/>
                </a:solidFill>
                <a:latin typeface="Arial" panose="020B0604020202020204" pitchFamily="34" charset="0"/>
                <a:ea typeface="微软雅黑" panose="020B0503020204020204" pitchFamily="34" charset="-122"/>
              </a:defRPr>
            </a:lvl1pPr>
            <a:lvl2pPr marL="742950" indent="-285750" eaLnBrk="0" hangingPunct="0">
              <a:defRPr sz="1600">
                <a:solidFill>
                  <a:schemeClr val="tx1"/>
                </a:solidFill>
                <a:latin typeface="Arial" panose="020B0604020202020204" pitchFamily="34" charset="0"/>
                <a:ea typeface="微软雅黑" panose="020B0503020204020204" pitchFamily="34" charset="-122"/>
              </a:defRPr>
            </a:lvl2pPr>
            <a:lvl3pPr marL="1143000" indent="-228600" eaLnBrk="0" hangingPunct="0">
              <a:defRPr sz="1600">
                <a:solidFill>
                  <a:schemeClr val="tx1"/>
                </a:solidFill>
                <a:latin typeface="Arial" panose="020B0604020202020204" pitchFamily="34" charset="0"/>
                <a:ea typeface="微软雅黑" panose="020B0503020204020204" pitchFamily="34" charset="-122"/>
              </a:defRPr>
            </a:lvl3pPr>
            <a:lvl4pPr marL="1600200" indent="-228600" eaLnBrk="0" hangingPunct="0">
              <a:defRPr sz="1600">
                <a:solidFill>
                  <a:schemeClr val="tx1"/>
                </a:solidFill>
                <a:latin typeface="Arial" panose="020B0604020202020204" pitchFamily="34" charset="0"/>
                <a:ea typeface="微软雅黑" panose="020B0503020204020204" pitchFamily="34" charset="-122"/>
              </a:defRPr>
            </a:lvl4pPr>
            <a:lvl5pPr marL="2057400" indent="-228600" eaLnBrk="0" hangingPunc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9pPr>
          </a:lstStyle>
          <a:p>
            <a:pPr lvl="0" algn="ctr" eaLnBrk="1" hangingPunct="1"/>
            <a:r>
              <a:rPr kumimoji="1" lang="zh-CN" altLang="en-US" sz="2400" b="1" dirty="0">
                <a:solidFill>
                  <a:schemeClr val="bg1"/>
                </a:solidFill>
              </a:rPr>
              <a:t>获取合法地址</a:t>
            </a:r>
            <a:endParaRPr kumimoji="0" lang="zh-CN" altLang="en-US" sz="2400" b="1" i="0" u="none" strike="noStrike" kern="0" cap="none" spc="0" normalizeH="0" baseline="0" noProof="0" dirty="0">
              <a:ln>
                <a:noFill/>
              </a:ln>
              <a:solidFill>
                <a:schemeClr val="bg1"/>
              </a:solidFill>
              <a:effectLst/>
              <a:uLnTx/>
              <a:uFillTx/>
            </a:endParaRPr>
          </a:p>
        </p:txBody>
      </p:sp>
      <p:sp>
        <p:nvSpPr>
          <p:cNvPr id="21" name="Freeform 15">
            <a:extLst>
              <a:ext uri="{FF2B5EF4-FFF2-40B4-BE49-F238E27FC236}">
                <a16:creationId xmlns:a16="http://schemas.microsoft.com/office/drawing/2014/main" id="{29CC9F1D-FC00-4747-86D2-9918585DC0FC}"/>
              </a:ext>
            </a:extLst>
          </p:cNvPr>
          <p:cNvSpPr>
            <a:spLocks/>
          </p:cNvSpPr>
          <p:nvPr/>
        </p:nvSpPr>
        <p:spPr bwMode="auto">
          <a:xfrm rot="16200000">
            <a:off x="6020059" y="3747801"/>
            <a:ext cx="493713" cy="987425"/>
          </a:xfrm>
          <a:custGeom>
            <a:avLst/>
            <a:gdLst>
              <a:gd name="T0" fmla="*/ 490876 w 174"/>
              <a:gd name="T1" fmla="*/ 0 h 348"/>
              <a:gd name="T2" fmla="*/ 0 w 174"/>
              <a:gd name="T3" fmla="*/ 490875 h 348"/>
              <a:gd name="T4" fmla="*/ 493713 w 174"/>
              <a:gd name="T5" fmla="*/ 987425 h 348"/>
              <a:gd name="T6" fmla="*/ 493713 w 174"/>
              <a:gd name="T7" fmla="*/ 493712 h 348"/>
              <a:gd name="T8" fmla="*/ 490876 w 174"/>
              <a:gd name="T9" fmla="*/ 0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ysClr val="window" lastClr="FFFFFF">
                  <a:alpha val="0"/>
                </a:sysClr>
              </a:gs>
              <a:gs pos="100000">
                <a:sysClr val="window" lastClr="FFFFFF">
                  <a:alpha val="25998"/>
                </a:sysClr>
              </a:gs>
            </a:gsLst>
            <a:lin ang="0" scaled="1"/>
          </a:gradFill>
          <a:ln>
            <a:noFill/>
          </a:ln>
          <a:extLst>
            <a:ext uri="{91240B29-F687-4F45-9708-019B960494DF}">
              <a14:hiddenLine xmlns:a14="http://schemas.microsoft.com/office/drawing/2010/main" w="6350">
                <a:solidFill>
                  <a:schemeClr val="bg1"/>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2" name="Freeform 16">
            <a:extLst>
              <a:ext uri="{FF2B5EF4-FFF2-40B4-BE49-F238E27FC236}">
                <a16:creationId xmlns:a16="http://schemas.microsoft.com/office/drawing/2014/main" id="{3D044219-E593-4487-8234-C4367E624ABD}"/>
              </a:ext>
            </a:extLst>
          </p:cNvPr>
          <p:cNvSpPr>
            <a:spLocks/>
          </p:cNvSpPr>
          <p:nvPr/>
        </p:nvSpPr>
        <p:spPr bwMode="auto">
          <a:xfrm rot="5400000">
            <a:off x="6020853" y="3276105"/>
            <a:ext cx="492125" cy="987425"/>
          </a:xfrm>
          <a:custGeom>
            <a:avLst/>
            <a:gdLst>
              <a:gd name="T0" fmla="*/ 489297 w 174"/>
              <a:gd name="T1" fmla="*/ 0 h 348"/>
              <a:gd name="T2" fmla="*/ 0 w 174"/>
              <a:gd name="T3" fmla="*/ 490875 h 348"/>
              <a:gd name="T4" fmla="*/ 492125 w 174"/>
              <a:gd name="T5" fmla="*/ 987425 h 348"/>
              <a:gd name="T6" fmla="*/ 492125 w 174"/>
              <a:gd name="T7" fmla="*/ 493712 h 348"/>
              <a:gd name="T8" fmla="*/ 489297 w 174"/>
              <a:gd name="T9" fmla="*/ 0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ysClr val="window" lastClr="FFFFFF">
                  <a:alpha val="0"/>
                </a:sysClr>
              </a:gs>
              <a:gs pos="100000">
                <a:sysClr val="window" lastClr="FFFFFF">
                  <a:alpha val="50000"/>
                </a:sysClr>
              </a:gs>
            </a:gsLst>
            <a:lin ang="0" scaled="1"/>
          </a:gradFill>
          <a:ln>
            <a:noFill/>
          </a:ln>
          <a:extLst>
            <a:ext uri="{91240B29-F687-4F45-9708-019B960494DF}">
              <a14:hiddenLine xmlns:a14="http://schemas.microsoft.com/office/drawing/2010/main" w="6350">
                <a:solidFill>
                  <a:schemeClr val="bg1"/>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3" name="Rectangle 17">
            <a:extLst>
              <a:ext uri="{FF2B5EF4-FFF2-40B4-BE49-F238E27FC236}">
                <a16:creationId xmlns:a16="http://schemas.microsoft.com/office/drawing/2014/main" id="{0D024455-2B42-4D57-9F4F-90EDF817CFEE}"/>
              </a:ext>
            </a:extLst>
          </p:cNvPr>
          <p:cNvSpPr>
            <a:spLocks noChangeArrowheads="1"/>
          </p:cNvSpPr>
          <p:nvPr/>
        </p:nvSpPr>
        <p:spPr bwMode="auto">
          <a:xfrm>
            <a:off x="5604407" y="3705838"/>
            <a:ext cx="1317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1600">
                <a:solidFill>
                  <a:schemeClr val="tx1"/>
                </a:solidFill>
                <a:latin typeface="Arial" panose="020B0604020202020204" pitchFamily="34" charset="0"/>
                <a:ea typeface="微软雅黑" panose="020B0503020204020204" pitchFamily="34" charset="-122"/>
              </a:defRPr>
            </a:lvl1pPr>
            <a:lvl2pPr marL="742950" indent="-285750" eaLnBrk="0" hangingPunct="0">
              <a:defRPr sz="1600">
                <a:solidFill>
                  <a:schemeClr val="tx1"/>
                </a:solidFill>
                <a:latin typeface="Arial" panose="020B0604020202020204" pitchFamily="34" charset="0"/>
                <a:ea typeface="微软雅黑" panose="020B0503020204020204" pitchFamily="34" charset="-122"/>
              </a:defRPr>
            </a:lvl2pPr>
            <a:lvl3pPr marL="1143000" indent="-228600" eaLnBrk="0" hangingPunct="0">
              <a:defRPr sz="1600">
                <a:solidFill>
                  <a:schemeClr val="tx1"/>
                </a:solidFill>
                <a:latin typeface="Arial" panose="020B0604020202020204" pitchFamily="34" charset="0"/>
                <a:ea typeface="微软雅黑" panose="020B0503020204020204" pitchFamily="34" charset="-122"/>
              </a:defRPr>
            </a:lvl3pPr>
            <a:lvl4pPr marL="1600200" indent="-228600" eaLnBrk="0" hangingPunct="0">
              <a:defRPr sz="1600">
                <a:solidFill>
                  <a:schemeClr val="tx1"/>
                </a:solidFill>
                <a:latin typeface="Arial" panose="020B0604020202020204" pitchFamily="34" charset="0"/>
                <a:ea typeface="微软雅黑" panose="020B0503020204020204" pitchFamily="34" charset="-122"/>
              </a:defRPr>
            </a:lvl4pPr>
            <a:lvl5pPr marL="2057400" indent="-228600" eaLnBrk="0" hangingPunc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rPr>
              <a:t>建立绑定关系</a:t>
            </a:r>
          </a:p>
        </p:txBody>
      </p:sp>
      <p:sp>
        <p:nvSpPr>
          <p:cNvPr id="25" name="Freeform 15">
            <a:extLst>
              <a:ext uri="{FF2B5EF4-FFF2-40B4-BE49-F238E27FC236}">
                <a16:creationId xmlns:a16="http://schemas.microsoft.com/office/drawing/2014/main" id="{7E6F6461-56BE-4FB9-AC48-40F299A4D7E2}"/>
              </a:ext>
            </a:extLst>
          </p:cNvPr>
          <p:cNvSpPr>
            <a:spLocks/>
          </p:cNvSpPr>
          <p:nvPr/>
        </p:nvSpPr>
        <p:spPr bwMode="auto">
          <a:xfrm rot="16200000">
            <a:off x="9854825" y="3764850"/>
            <a:ext cx="493713" cy="987425"/>
          </a:xfrm>
          <a:custGeom>
            <a:avLst/>
            <a:gdLst>
              <a:gd name="T0" fmla="*/ 490876 w 174"/>
              <a:gd name="T1" fmla="*/ 0 h 348"/>
              <a:gd name="T2" fmla="*/ 0 w 174"/>
              <a:gd name="T3" fmla="*/ 490875 h 348"/>
              <a:gd name="T4" fmla="*/ 493713 w 174"/>
              <a:gd name="T5" fmla="*/ 987425 h 348"/>
              <a:gd name="T6" fmla="*/ 493713 w 174"/>
              <a:gd name="T7" fmla="*/ 493712 h 348"/>
              <a:gd name="T8" fmla="*/ 490876 w 174"/>
              <a:gd name="T9" fmla="*/ 0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ysClr val="window" lastClr="FFFFFF">
                  <a:alpha val="0"/>
                </a:sysClr>
              </a:gs>
              <a:gs pos="100000">
                <a:sysClr val="window" lastClr="FFFFFF">
                  <a:alpha val="25998"/>
                </a:sysClr>
              </a:gs>
            </a:gsLst>
            <a:lin ang="0" scaled="1"/>
          </a:gradFill>
          <a:ln>
            <a:noFill/>
          </a:ln>
          <a:extLst>
            <a:ext uri="{91240B29-F687-4F45-9708-019B960494DF}">
              <a14:hiddenLine xmlns:a14="http://schemas.microsoft.com/office/drawing/2010/main" w="6350">
                <a:solidFill>
                  <a:schemeClr val="bg1"/>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6" name="Freeform 16">
            <a:extLst>
              <a:ext uri="{FF2B5EF4-FFF2-40B4-BE49-F238E27FC236}">
                <a16:creationId xmlns:a16="http://schemas.microsoft.com/office/drawing/2014/main" id="{AF7758B6-AF56-419D-86EE-0BC2161538CD}"/>
              </a:ext>
            </a:extLst>
          </p:cNvPr>
          <p:cNvSpPr>
            <a:spLocks/>
          </p:cNvSpPr>
          <p:nvPr/>
        </p:nvSpPr>
        <p:spPr bwMode="auto">
          <a:xfrm rot="5400000">
            <a:off x="9855619" y="3293154"/>
            <a:ext cx="492125" cy="987425"/>
          </a:xfrm>
          <a:custGeom>
            <a:avLst/>
            <a:gdLst>
              <a:gd name="T0" fmla="*/ 489297 w 174"/>
              <a:gd name="T1" fmla="*/ 0 h 348"/>
              <a:gd name="T2" fmla="*/ 0 w 174"/>
              <a:gd name="T3" fmla="*/ 490875 h 348"/>
              <a:gd name="T4" fmla="*/ 492125 w 174"/>
              <a:gd name="T5" fmla="*/ 987425 h 348"/>
              <a:gd name="T6" fmla="*/ 492125 w 174"/>
              <a:gd name="T7" fmla="*/ 493712 h 348"/>
              <a:gd name="T8" fmla="*/ 489297 w 174"/>
              <a:gd name="T9" fmla="*/ 0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ysClr val="window" lastClr="FFFFFF">
                  <a:alpha val="0"/>
                </a:sysClr>
              </a:gs>
              <a:gs pos="100000">
                <a:sysClr val="window" lastClr="FFFFFF">
                  <a:alpha val="50000"/>
                </a:sysClr>
              </a:gs>
            </a:gsLst>
            <a:lin ang="0" scaled="1"/>
          </a:gradFill>
          <a:ln>
            <a:noFill/>
          </a:ln>
          <a:extLst>
            <a:ext uri="{91240B29-F687-4F45-9708-019B960494DF}">
              <a14:hiddenLine xmlns:a14="http://schemas.microsoft.com/office/drawing/2010/main" w="6350">
                <a:solidFill>
                  <a:schemeClr val="bg1"/>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7" name="Rectangle 17">
            <a:extLst>
              <a:ext uri="{FF2B5EF4-FFF2-40B4-BE49-F238E27FC236}">
                <a16:creationId xmlns:a16="http://schemas.microsoft.com/office/drawing/2014/main" id="{C057D8E0-2D60-4155-ADAC-9CC640FD322C}"/>
              </a:ext>
            </a:extLst>
          </p:cNvPr>
          <p:cNvSpPr>
            <a:spLocks noChangeArrowheads="1"/>
          </p:cNvSpPr>
          <p:nvPr/>
        </p:nvSpPr>
        <p:spPr bwMode="auto">
          <a:xfrm>
            <a:off x="9439173" y="3722887"/>
            <a:ext cx="1317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1600">
                <a:solidFill>
                  <a:schemeClr val="tx1"/>
                </a:solidFill>
                <a:latin typeface="Arial" panose="020B0604020202020204" pitchFamily="34" charset="0"/>
                <a:ea typeface="微软雅黑" panose="020B0503020204020204" pitchFamily="34" charset="-122"/>
              </a:defRPr>
            </a:lvl1pPr>
            <a:lvl2pPr marL="742950" indent="-285750" eaLnBrk="0" hangingPunct="0">
              <a:defRPr sz="1600">
                <a:solidFill>
                  <a:schemeClr val="tx1"/>
                </a:solidFill>
                <a:latin typeface="Arial" panose="020B0604020202020204" pitchFamily="34" charset="0"/>
                <a:ea typeface="微软雅黑" panose="020B0503020204020204" pitchFamily="34" charset="-122"/>
              </a:defRPr>
            </a:lvl2pPr>
            <a:lvl3pPr marL="1143000" indent="-228600" eaLnBrk="0" hangingPunct="0">
              <a:defRPr sz="1600">
                <a:solidFill>
                  <a:schemeClr val="tx1"/>
                </a:solidFill>
                <a:latin typeface="Arial" panose="020B0604020202020204" pitchFamily="34" charset="0"/>
                <a:ea typeface="微软雅黑" panose="020B0503020204020204" pitchFamily="34" charset="-122"/>
              </a:defRPr>
            </a:lvl3pPr>
            <a:lvl4pPr marL="1600200" indent="-228600" eaLnBrk="0" hangingPunct="0">
              <a:defRPr sz="1600">
                <a:solidFill>
                  <a:schemeClr val="tx1"/>
                </a:solidFill>
                <a:latin typeface="Arial" panose="020B0604020202020204" pitchFamily="34" charset="0"/>
                <a:ea typeface="微软雅黑" panose="020B0503020204020204" pitchFamily="34" charset="-122"/>
              </a:defRPr>
            </a:lvl4pPr>
            <a:lvl5pPr marL="2057400" indent="-228600" eaLnBrk="0" hangingPunc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rPr>
              <a:t>匹配</a:t>
            </a:r>
            <a:endParaRPr lang="en-US" altLang="zh-CN" sz="2400" b="1" kern="0" dirty="0">
              <a:solidFill>
                <a:prstClr val="white"/>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rPr>
              <a:t>验证</a:t>
            </a:r>
            <a:endPar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32" name="文本框 31">
            <a:extLst>
              <a:ext uri="{FF2B5EF4-FFF2-40B4-BE49-F238E27FC236}">
                <a16:creationId xmlns:a16="http://schemas.microsoft.com/office/drawing/2014/main" id="{3141BEB8-D282-472D-8AFA-A1EC006DB350}"/>
              </a:ext>
            </a:extLst>
          </p:cNvPr>
          <p:cNvSpPr txBox="1"/>
          <p:nvPr/>
        </p:nvSpPr>
        <p:spPr>
          <a:xfrm>
            <a:off x="830672" y="1021662"/>
            <a:ext cx="10334633" cy="501675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SAVI</a:t>
            </a:r>
            <a:r>
              <a:rPr lang="zh-CN" altLang="en-US" sz="2000" dirty="0">
                <a:latin typeface="微软雅黑" panose="020B0503020204020204" pitchFamily="34" charset="-122"/>
                <a:ea typeface="微软雅黑" panose="020B0503020204020204" pitchFamily="34" charset="-122"/>
              </a:rPr>
              <a:t>实现源地址验证的“三步曲”</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获取合法地址</a:t>
            </a:r>
            <a:endParaRPr lang="en-US" altLang="zh-CN" sz="2000" dirty="0">
              <a:latin typeface="微软雅黑" panose="020B0503020204020204" pitchFamily="34" charset="-122"/>
              <a:ea typeface="微软雅黑" panose="020B0503020204020204" pitchFamily="34" charset="-122"/>
            </a:endParaRPr>
          </a:p>
          <a:p>
            <a:pPr marL="1371600" lvl="2"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监听控制类报文（如</a:t>
            </a:r>
            <a:r>
              <a:rPr lang="en-US" altLang="zh-CN" sz="2000" dirty="0">
                <a:latin typeface="微软雅黑" panose="020B0503020204020204" pitchFamily="34" charset="-122"/>
                <a:ea typeface="微软雅黑" panose="020B0503020204020204" pitchFamily="34" charset="-122"/>
              </a:rPr>
              <a:t>ND</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DHCPv6</a:t>
            </a:r>
            <a:r>
              <a:rPr lang="zh-CN" altLang="en-US" sz="2000" dirty="0">
                <a:latin typeface="微软雅黑" panose="020B0503020204020204" pitchFamily="34" charset="-122"/>
                <a:ea typeface="微软雅黑" panose="020B0503020204020204" pitchFamily="34" charset="-122"/>
              </a:rPr>
              <a:t>），即</a:t>
            </a:r>
            <a:r>
              <a:rPr lang="en-US" altLang="zh-CN" sz="2000" dirty="0">
                <a:latin typeface="微软雅黑" panose="020B0503020204020204" pitchFamily="34" charset="-122"/>
                <a:ea typeface="微软雅黑" panose="020B0503020204020204" pitchFamily="34" charset="-122"/>
              </a:rPr>
              <a:t>CPS</a:t>
            </a:r>
            <a:r>
              <a:rPr lang="zh-CN" altLang="en-US" sz="2000" dirty="0">
                <a:latin typeface="微软雅黑" panose="020B0503020204020204" pitchFamily="34" charset="-122"/>
                <a:ea typeface="微软雅黑" panose="020B0503020204020204" pitchFamily="34" charset="-122"/>
              </a:rPr>
              <a:t>（</a:t>
            </a:r>
            <a:r>
              <a:rPr lang="en-US" altLang="zh-CN" sz="2000" dirty="0">
                <a:latin typeface="微软雅黑" panose="020B0503020204020204" pitchFamily="34" charset="-122"/>
                <a:ea typeface="微软雅黑" panose="020B0503020204020204" pitchFamily="34" charset="-122"/>
              </a:rPr>
              <a:t>Control Packet Snooping</a:t>
            </a:r>
            <a:r>
              <a:rPr lang="zh-CN" altLang="en-US" sz="2000" dirty="0">
                <a:latin typeface="微软雅黑" panose="020B0503020204020204" pitchFamily="34" charset="-122"/>
                <a:ea typeface="微软雅黑" panose="020B0503020204020204" pitchFamily="34" charset="-122"/>
              </a:rPr>
              <a:t>）分组，获取地址分配信息以识别主机合法</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源地址</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建立绑定关系</a:t>
            </a:r>
            <a:endParaRPr lang="en-US" altLang="zh-CN" sz="2000" dirty="0">
              <a:latin typeface="微软雅黑" panose="020B0503020204020204" pitchFamily="34" charset="-122"/>
              <a:ea typeface="微软雅黑" panose="020B0503020204020204" pitchFamily="34" charset="-122"/>
            </a:endParaRPr>
          </a:p>
          <a:p>
            <a:pPr marL="1371600" lvl="2"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将合法的</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地址与主机网络附属的链路层属性绑定（“绑定锚”）</a:t>
            </a:r>
          </a:p>
          <a:p>
            <a:pPr marL="1371600" lvl="2"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可验证的，且比主机的</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源地址本身更难欺骗</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mj-lt"/>
              <a:buAutoNum type="arabicPeriod"/>
            </a:pPr>
            <a:r>
              <a:rPr lang="zh-CN" altLang="en-US" sz="2000" dirty="0">
                <a:latin typeface="微软雅黑" panose="020B0503020204020204" pitchFamily="34" charset="-122"/>
                <a:ea typeface="微软雅黑" panose="020B0503020204020204" pitchFamily="34" charset="-122"/>
              </a:rPr>
              <a:t>匹配验证</a:t>
            </a:r>
          </a:p>
          <a:p>
            <a:pPr marL="1371600" lvl="2"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对数据包中的</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源地址与其绑定锚进行匹配</a:t>
            </a:r>
            <a:endParaRPr lang="en-US" altLang="zh-CN" sz="2000" dirty="0">
              <a:latin typeface="微软雅黑" panose="020B0503020204020204" pitchFamily="34" charset="-122"/>
              <a:ea typeface="微软雅黑" panose="020B0503020204020204" pitchFamily="34" charset="-122"/>
            </a:endParaRPr>
          </a:p>
          <a:p>
            <a:pPr marL="1371600" lvl="2"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部署位置越靠近主机，有效性越高</a:t>
            </a:r>
          </a:p>
          <a:p>
            <a:pPr marL="914400" lvl="1" indent="-457200">
              <a:buFont typeface="+mj-lt"/>
              <a:buAutoNum type="arabicPeriod"/>
            </a:pP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232376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12.3.2 </a:t>
            </a:r>
            <a:r>
              <a:rPr lang="en-US" altLang="zh-CN" sz="3200" b="1" kern="100" dirty="0">
                <a:effectLst/>
                <a:latin typeface="Songti SC"/>
              </a:rPr>
              <a:t>SAVI</a:t>
            </a:r>
            <a:r>
              <a:rPr lang="zh-CN" altLang="zh-CN" sz="3200" b="1" kern="100" dirty="0">
                <a:effectLst/>
                <a:latin typeface="Songti SC"/>
              </a:rPr>
              <a:t>简介</a:t>
            </a:r>
            <a:endParaRPr kumimoji="1" lang="zh-CN" altLang="en-US" sz="3200" dirty="0"/>
          </a:p>
        </p:txBody>
      </p:sp>
      <p:sp>
        <p:nvSpPr>
          <p:cNvPr id="5" name="文本框 4">
            <a:extLst>
              <a:ext uri="{FF2B5EF4-FFF2-40B4-BE49-F238E27FC236}">
                <a16:creationId xmlns:a16="http://schemas.microsoft.com/office/drawing/2014/main" id="{E541EED1-FAA5-4794-802F-F510C0CB8CB3}"/>
              </a:ext>
            </a:extLst>
          </p:cNvPr>
          <p:cNvSpPr txBox="1"/>
          <p:nvPr/>
        </p:nvSpPr>
        <p:spPr>
          <a:xfrm>
            <a:off x="830672" y="1021662"/>
            <a:ext cx="10617279" cy="4192943"/>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SAVI</a:t>
            </a:r>
            <a:r>
              <a:rPr lang="zh-CN" altLang="en-US" sz="2000" dirty="0">
                <a:latin typeface="微软雅黑" panose="020B0503020204020204" pitchFamily="34" charset="-122"/>
                <a:ea typeface="微软雅黑" panose="020B0503020204020204" pitchFamily="34" charset="-122"/>
              </a:rPr>
              <a:t>绑定锚的多样性</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主机接口的</a:t>
            </a:r>
            <a:r>
              <a:rPr lang="en-US" altLang="zh-CN" sz="2000" dirty="0">
                <a:latin typeface="微软雅黑" panose="020B0503020204020204" pitchFamily="34" charset="-122"/>
                <a:ea typeface="微软雅黑" panose="020B0503020204020204" pitchFamily="34" charset="-122"/>
              </a:rPr>
              <a:t>IEEE</a:t>
            </a:r>
            <a:r>
              <a:rPr lang="zh-CN" altLang="en-US" sz="2000" dirty="0">
                <a:latin typeface="微软雅黑" panose="020B0503020204020204" pitchFamily="34" charset="-122"/>
                <a:ea typeface="微软雅黑" panose="020B0503020204020204" pitchFamily="34" charset="-122"/>
              </a:rPr>
              <a:t>扩展唯一标识符</a:t>
            </a:r>
            <a:r>
              <a:rPr lang="en-US" altLang="zh-CN" sz="2000" dirty="0">
                <a:latin typeface="微软雅黑" panose="020B0503020204020204" pitchFamily="34" charset="-122"/>
                <a:ea typeface="微软雅黑" panose="020B0503020204020204" pitchFamily="34" charset="-122"/>
              </a:rPr>
              <a:t>EUI-48</a:t>
            </a:r>
            <a:r>
              <a:rPr lang="zh-CN" altLang="en-US" sz="2000" dirty="0">
                <a:latin typeface="微软雅黑" panose="020B0503020204020204" pitchFamily="34" charset="-122"/>
                <a:ea typeface="微软雅黑" panose="020B0503020204020204" pitchFamily="34" charset="-122"/>
              </a:rPr>
              <a:t>或</a:t>
            </a:r>
            <a:r>
              <a:rPr lang="en-US" altLang="zh-CN" sz="2000" dirty="0">
                <a:latin typeface="微软雅黑" panose="020B0503020204020204" pitchFamily="34" charset="-122"/>
                <a:ea typeface="微软雅黑" panose="020B0503020204020204" pitchFamily="34" charset="-122"/>
              </a:rPr>
              <a:t>EUI-64</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主机连接到的以太网交换机上的端口</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无线链路上主机和基站之间的</a:t>
            </a:r>
            <a:r>
              <a:rPr lang="en-US" altLang="zh-CN" sz="2000" dirty="0">
                <a:latin typeface="微软雅黑" panose="020B0503020204020204" pitchFamily="34" charset="-122"/>
                <a:ea typeface="微软雅黑" panose="020B0503020204020204" pitchFamily="34" charset="-122"/>
              </a:rPr>
              <a:t>SA</a:t>
            </a:r>
            <a:r>
              <a:rPr lang="zh-CN" altLang="en-US" sz="2000" dirty="0">
                <a:latin typeface="微软雅黑" panose="020B0503020204020204" pitchFamily="34" charset="-122"/>
                <a:ea typeface="微软雅黑" panose="020B0503020204020204" pitchFamily="34" charset="-122"/>
              </a:rPr>
              <a:t>（安全关联）</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有线调制解调器网络中主机接口的链路层地址和用户信息的组合</a:t>
            </a:r>
          </a:p>
          <a:p>
            <a:pPr marL="800100" lvl="1" indent="-3429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DSL</a:t>
            </a:r>
            <a:r>
              <a:rPr lang="zh-CN" altLang="en-US" sz="2000" dirty="0">
                <a:latin typeface="微软雅黑" panose="020B0503020204020204" pitchFamily="34" charset="-122"/>
                <a:ea typeface="微软雅黑" panose="020B0503020204020204" pitchFamily="34" charset="-122"/>
              </a:rPr>
              <a:t>网络中的</a:t>
            </a:r>
            <a:r>
              <a:rPr lang="en-US" altLang="zh-CN" sz="2000" dirty="0">
                <a:latin typeface="微软雅黑" panose="020B0503020204020204" pitchFamily="34" charset="-122"/>
                <a:ea typeface="微软雅黑" panose="020B0503020204020204" pitchFamily="34" charset="-122"/>
              </a:rPr>
              <a:t>ATM</a:t>
            </a:r>
            <a:r>
              <a:rPr lang="zh-CN" altLang="en-US" sz="2000" dirty="0">
                <a:latin typeface="微软雅黑" panose="020B0503020204020204" pitchFamily="34" charset="-122"/>
                <a:ea typeface="微软雅黑" panose="020B0503020204020204" pitchFamily="34" charset="-122"/>
              </a:rPr>
              <a:t>虚拟信道、</a:t>
            </a:r>
            <a:r>
              <a:rPr lang="en-US" altLang="zh-CN" sz="2000" dirty="0">
                <a:latin typeface="微软雅黑" panose="020B0503020204020204" pitchFamily="34" charset="-122"/>
                <a:ea typeface="微软雅黑" panose="020B0503020204020204" pitchFamily="34" charset="-122"/>
              </a:rPr>
              <a:t>PPP</a:t>
            </a:r>
            <a:r>
              <a:rPr lang="zh-CN" altLang="en-US" sz="2000" dirty="0">
                <a:latin typeface="微软雅黑" panose="020B0503020204020204" pitchFamily="34" charset="-122"/>
                <a:ea typeface="微软雅黑" panose="020B0503020204020204" pitchFamily="34" charset="-122"/>
              </a:rPr>
              <a:t>会话标识符或</a:t>
            </a:r>
            <a:r>
              <a:rPr lang="en-US" altLang="zh-CN" sz="2000" dirty="0">
                <a:latin typeface="微软雅黑" panose="020B0503020204020204" pitchFamily="34" charset="-122"/>
                <a:ea typeface="微软雅黑" panose="020B0503020204020204" pitchFamily="34" charset="-122"/>
              </a:rPr>
              <a:t>L2TP</a:t>
            </a:r>
            <a:r>
              <a:rPr lang="zh-CN" altLang="en-US" sz="2000" dirty="0">
                <a:latin typeface="微软雅黑" panose="020B0503020204020204" pitchFamily="34" charset="-122"/>
                <a:ea typeface="微软雅黑" panose="020B0503020204020204" pitchFamily="34" charset="-122"/>
              </a:rPr>
              <a:t>会话标识符</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连接到单个主机的隧道，如</a:t>
            </a:r>
            <a:r>
              <a:rPr lang="en-US" altLang="zh-CN" sz="2000" dirty="0">
                <a:latin typeface="微软雅黑" panose="020B0503020204020204" pitchFamily="34" charset="-122"/>
                <a:ea typeface="微软雅黑" panose="020B0503020204020204" pitchFamily="34" charset="-122"/>
              </a:rPr>
              <a:t>GRE</a:t>
            </a:r>
            <a:r>
              <a:rPr lang="zh-CN" altLang="en-US" sz="2000" dirty="0">
                <a:latin typeface="微软雅黑" panose="020B0503020204020204" pitchFamily="34" charset="-122"/>
                <a:ea typeface="微软雅黑" panose="020B0503020204020204" pitchFamily="34" charset="-122"/>
              </a:rPr>
              <a:t>隧道、</a:t>
            </a:r>
            <a:r>
              <a:rPr lang="en-US" altLang="zh-CN" sz="2000" dirty="0">
                <a:latin typeface="微软雅黑" panose="020B0503020204020204" pitchFamily="34" charset="-122"/>
                <a:ea typeface="微软雅黑" panose="020B0503020204020204" pitchFamily="34" charset="-122"/>
              </a:rPr>
              <a:t>MPLS</a:t>
            </a:r>
            <a:r>
              <a:rPr lang="zh-CN" altLang="en-US" sz="2000" dirty="0">
                <a:latin typeface="微软雅黑" panose="020B0503020204020204" pitchFamily="34" charset="-122"/>
                <a:ea typeface="微软雅黑" panose="020B0503020204020204" pitchFamily="34" charset="-122"/>
              </a:rPr>
              <a:t>标签交换路径</a:t>
            </a:r>
          </a:p>
          <a:p>
            <a:pPr marL="457200" indent="-457200">
              <a:lnSpc>
                <a:spcPct val="150000"/>
              </a:lnSpc>
              <a:buFont typeface="Wingdings" panose="05000000000000000000" pitchFamily="2" charset="2"/>
              <a:buChar char="n"/>
            </a:pPr>
            <a:r>
              <a:rPr lang="zh-CN" altLang="en-US" sz="2000" dirty="0">
                <a:latin typeface="微软雅黑" panose="020B0503020204020204" pitchFamily="34" charset="-122"/>
                <a:ea typeface="微软雅黑" panose="020B0503020204020204" pitchFamily="34" charset="-122"/>
              </a:rPr>
              <a:t>不同的绑定锚提供的安全性不同</a:t>
            </a:r>
          </a:p>
          <a:p>
            <a:pPr marL="457200" indent="-457200">
              <a:lnSpc>
                <a:spcPct val="15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SAVI</a:t>
            </a:r>
            <a:r>
              <a:rPr lang="zh-CN" altLang="en-US" sz="2000" dirty="0">
                <a:latin typeface="微软雅黑" panose="020B0503020204020204" pitchFamily="34" charset="-122"/>
                <a:ea typeface="微软雅黑" panose="020B0503020204020204" pitchFamily="34" charset="-122"/>
              </a:rPr>
              <a:t>缺省绑定锚：交换机端口、</a:t>
            </a:r>
            <a:r>
              <a:rPr lang="en-US" altLang="zh-CN" sz="2000" dirty="0">
                <a:latin typeface="微软雅黑" panose="020B0503020204020204" pitchFamily="34" charset="-122"/>
                <a:ea typeface="微软雅黑" panose="020B0503020204020204" pitchFamily="34" charset="-122"/>
              </a:rPr>
              <a:t>MAC</a:t>
            </a:r>
            <a:r>
              <a:rPr lang="zh-CN" altLang="en-US" sz="2000" dirty="0">
                <a:latin typeface="微软雅黑" panose="020B0503020204020204" pitchFamily="34" charset="-122"/>
                <a:ea typeface="微软雅黑" panose="020B0503020204020204" pitchFamily="34" charset="-122"/>
              </a:rPr>
              <a:t>地址</a:t>
            </a:r>
          </a:p>
        </p:txBody>
      </p:sp>
    </p:spTree>
    <p:extLst>
      <p:ext uri="{BB962C8B-B14F-4D97-AF65-F5344CB8AC3E}">
        <p14:creationId xmlns:p14="http://schemas.microsoft.com/office/powerpoint/2010/main" val="2093970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12.3.2 </a:t>
            </a:r>
            <a:r>
              <a:rPr lang="en-US" altLang="zh-CN" sz="3200" b="1" kern="100" dirty="0">
                <a:effectLst/>
                <a:latin typeface="Songti SC"/>
              </a:rPr>
              <a:t>SAVI</a:t>
            </a:r>
            <a:r>
              <a:rPr lang="zh-CN" altLang="zh-CN" sz="3200" b="1" kern="100" dirty="0">
                <a:effectLst/>
                <a:latin typeface="Songti SC"/>
              </a:rPr>
              <a:t>简介</a:t>
            </a:r>
            <a:endParaRPr kumimoji="1" lang="zh-CN" altLang="en-US" sz="3200" dirty="0"/>
          </a:p>
        </p:txBody>
      </p:sp>
      <p:sp>
        <p:nvSpPr>
          <p:cNvPr id="6" name="Freeform 15">
            <a:extLst>
              <a:ext uri="{FF2B5EF4-FFF2-40B4-BE49-F238E27FC236}">
                <a16:creationId xmlns:a16="http://schemas.microsoft.com/office/drawing/2014/main" id="{D1727678-0062-4F25-8D23-ED6D1518C14E}"/>
              </a:ext>
            </a:extLst>
          </p:cNvPr>
          <p:cNvSpPr>
            <a:spLocks/>
          </p:cNvSpPr>
          <p:nvPr/>
        </p:nvSpPr>
        <p:spPr bwMode="auto">
          <a:xfrm rot="16200000">
            <a:off x="2045516" y="3729397"/>
            <a:ext cx="493713" cy="987425"/>
          </a:xfrm>
          <a:custGeom>
            <a:avLst/>
            <a:gdLst>
              <a:gd name="T0" fmla="*/ 490876 w 174"/>
              <a:gd name="T1" fmla="*/ 0 h 348"/>
              <a:gd name="T2" fmla="*/ 0 w 174"/>
              <a:gd name="T3" fmla="*/ 490875 h 348"/>
              <a:gd name="T4" fmla="*/ 493713 w 174"/>
              <a:gd name="T5" fmla="*/ 987425 h 348"/>
              <a:gd name="T6" fmla="*/ 493713 w 174"/>
              <a:gd name="T7" fmla="*/ 493712 h 348"/>
              <a:gd name="T8" fmla="*/ 490876 w 174"/>
              <a:gd name="T9" fmla="*/ 0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ysClr val="window" lastClr="FFFFFF">
                  <a:alpha val="0"/>
                </a:sysClr>
              </a:gs>
              <a:gs pos="100000">
                <a:sysClr val="window" lastClr="FFFFFF">
                  <a:alpha val="25998"/>
                </a:sysClr>
              </a:gs>
            </a:gsLst>
            <a:lin ang="0" scaled="1"/>
          </a:gradFill>
          <a:ln>
            <a:noFill/>
          </a:ln>
          <a:extLst>
            <a:ext uri="{91240B29-F687-4F45-9708-019B960494DF}">
              <a14:hiddenLine xmlns:a14="http://schemas.microsoft.com/office/drawing/2010/main" w="6350">
                <a:solidFill>
                  <a:schemeClr val="bg1"/>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8" name="Rectangle 17">
            <a:extLst>
              <a:ext uri="{FF2B5EF4-FFF2-40B4-BE49-F238E27FC236}">
                <a16:creationId xmlns:a16="http://schemas.microsoft.com/office/drawing/2014/main" id="{C8F9658B-AE3A-47AA-9269-2C2D463A40B4}"/>
              </a:ext>
            </a:extLst>
          </p:cNvPr>
          <p:cNvSpPr>
            <a:spLocks noChangeArrowheads="1"/>
          </p:cNvSpPr>
          <p:nvPr/>
        </p:nvSpPr>
        <p:spPr bwMode="auto">
          <a:xfrm>
            <a:off x="1629864" y="3687434"/>
            <a:ext cx="1317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1600">
                <a:solidFill>
                  <a:schemeClr val="tx1"/>
                </a:solidFill>
                <a:latin typeface="Arial" panose="020B0604020202020204" pitchFamily="34" charset="0"/>
                <a:ea typeface="微软雅黑" panose="020B0503020204020204" pitchFamily="34" charset="-122"/>
              </a:defRPr>
            </a:lvl1pPr>
            <a:lvl2pPr marL="742950" indent="-285750" eaLnBrk="0" hangingPunct="0">
              <a:defRPr sz="1600">
                <a:solidFill>
                  <a:schemeClr val="tx1"/>
                </a:solidFill>
                <a:latin typeface="Arial" panose="020B0604020202020204" pitchFamily="34" charset="0"/>
                <a:ea typeface="微软雅黑" panose="020B0503020204020204" pitchFamily="34" charset="-122"/>
              </a:defRPr>
            </a:lvl2pPr>
            <a:lvl3pPr marL="1143000" indent="-228600" eaLnBrk="0" hangingPunct="0">
              <a:defRPr sz="1600">
                <a:solidFill>
                  <a:schemeClr val="tx1"/>
                </a:solidFill>
                <a:latin typeface="Arial" panose="020B0604020202020204" pitchFamily="34" charset="0"/>
                <a:ea typeface="微软雅黑" panose="020B0503020204020204" pitchFamily="34" charset="-122"/>
              </a:defRPr>
            </a:lvl3pPr>
            <a:lvl4pPr marL="1600200" indent="-228600" eaLnBrk="0" hangingPunct="0">
              <a:defRPr sz="1600">
                <a:solidFill>
                  <a:schemeClr val="tx1"/>
                </a:solidFill>
                <a:latin typeface="Arial" panose="020B0604020202020204" pitchFamily="34" charset="0"/>
                <a:ea typeface="微软雅黑" panose="020B0503020204020204" pitchFamily="34" charset="-122"/>
              </a:defRPr>
            </a:lvl4pPr>
            <a:lvl5pPr marL="2057400" indent="-228600" eaLnBrk="0" hangingPunc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9pPr>
          </a:lstStyle>
          <a:p>
            <a:pPr lvl="0" algn="ctr" eaLnBrk="1" hangingPunct="1"/>
            <a:r>
              <a:rPr kumimoji="1" lang="zh-CN" altLang="en-US" sz="2400" b="1" dirty="0">
                <a:solidFill>
                  <a:schemeClr val="bg1"/>
                </a:solidFill>
              </a:rPr>
              <a:t>获取合法地址</a:t>
            </a:r>
            <a:endParaRPr kumimoji="0" lang="zh-CN" altLang="en-US" sz="2400" b="1" i="0" u="none" strike="noStrike" kern="0" cap="none" spc="0" normalizeH="0" baseline="0" noProof="0" dirty="0">
              <a:ln>
                <a:noFill/>
              </a:ln>
              <a:solidFill>
                <a:schemeClr val="bg1"/>
              </a:solidFill>
              <a:effectLst/>
              <a:uLnTx/>
              <a:uFillTx/>
            </a:endParaRPr>
          </a:p>
        </p:txBody>
      </p:sp>
      <p:sp>
        <p:nvSpPr>
          <p:cNvPr id="21" name="Freeform 15">
            <a:extLst>
              <a:ext uri="{FF2B5EF4-FFF2-40B4-BE49-F238E27FC236}">
                <a16:creationId xmlns:a16="http://schemas.microsoft.com/office/drawing/2014/main" id="{29CC9F1D-FC00-4747-86D2-9918585DC0FC}"/>
              </a:ext>
            </a:extLst>
          </p:cNvPr>
          <p:cNvSpPr>
            <a:spLocks/>
          </p:cNvSpPr>
          <p:nvPr/>
        </p:nvSpPr>
        <p:spPr bwMode="auto">
          <a:xfrm rot="16200000">
            <a:off x="6020059" y="3747801"/>
            <a:ext cx="493713" cy="987425"/>
          </a:xfrm>
          <a:custGeom>
            <a:avLst/>
            <a:gdLst>
              <a:gd name="T0" fmla="*/ 490876 w 174"/>
              <a:gd name="T1" fmla="*/ 0 h 348"/>
              <a:gd name="T2" fmla="*/ 0 w 174"/>
              <a:gd name="T3" fmla="*/ 490875 h 348"/>
              <a:gd name="T4" fmla="*/ 493713 w 174"/>
              <a:gd name="T5" fmla="*/ 987425 h 348"/>
              <a:gd name="T6" fmla="*/ 493713 w 174"/>
              <a:gd name="T7" fmla="*/ 493712 h 348"/>
              <a:gd name="T8" fmla="*/ 490876 w 174"/>
              <a:gd name="T9" fmla="*/ 0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ysClr val="window" lastClr="FFFFFF">
                  <a:alpha val="0"/>
                </a:sysClr>
              </a:gs>
              <a:gs pos="100000">
                <a:sysClr val="window" lastClr="FFFFFF">
                  <a:alpha val="25998"/>
                </a:sysClr>
              </a:gs>
            </a:gsLst>
            <a:lin ang="0" scaled="1"/>
          </a:gradFill>
          <a:ln>
            <a:noFill/>
          </a:ln>
          <a:extLst>
            <a:ext uri="{91240B29-F687-4F45-9708-019B960494DF}">
              <a14:hiddenLine xmlns:a14="http://schemas.microsoft.com/office/drawing/2010/main" w="6350">
                <a:solidFill>
                  <a:schemeClr val="bg1"/>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2" name="Freeform 16">
            <a:extLst>
              <a:ext uri="{FF2B5EF4-FFF2-40B4-BE49-F238E27FC236}">
                <a16:creationId xmlns:a16="http://schemas.microsoft.com/office/drawing/2014/main" id="{3D044219-E593-4487-8234-C4367E624ABD}"/>
              </a:ext>
            </a:extLst>
          </p:cNvPr>
          <p:cNvSpPr>
            <a:spLocks/>
          </p:cNvSpPr>
          <p:nvPr/>
        </p:nvSpPr>
        <p:spPr bwMode="auto">
          <a:xfrm rot="5400000">
            <a:off x="6020853" y="3276105"/>
            <a:ext cx="492125" cy="987425"/>
          </a:xfrm>
          <a:custGeom>
            <a:avLst/>
            <a:gdLst>
              <a:gd name="T0" fmla="*/ 489297 w 174"/>
              <a:gd name="T1" fmla="*/ 0 h 348"/>
              <a:gd name="T2" fmla="*/ 0 w 174"/>
              <a:gd name="T3" fmla="*/ 490875 h 348"/>
              <a:gd name="T4" fmla="*/ 492125 w 174"/>
              <a:gd name="T5" fmla="*/ 987425 h 348"/>
              <a:gd name="T6" fmla="*/ 492125 w 174"/>
              <a:gd name="T7" fmla="*/ 493712 h 348"/>
              <a:gd name="T8" fmla="*/ 489297 w 174"/>
              <a:gd name="T9" fmla="*/ 0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ysClr val="window" lastClr="FFFFFF">
                  <a:alpha val="0"/>
                </a:sysClr>
              </a:gs>
              <a:gs pos="100000">
                <a:sysClr val="window" lastClr="FFFFFF">
                  <a:alpha val="50000"/>
                </a:sysClr>
              </a:gs>
            </a:gsLst>
            <a:lin ang="0" scaled="1"/>
          </a:gradFill>
          <a:ln>
            <a:noFill/>
          </a:ln>
          <a:extLst>
            <a:ext uri="{91240B29-F687-4F45-9708-019B960494DF}">
              <a14:hiddenLine xmlns:a14="http://schemas.microsoft.com/office/drawing/2010/main" w="6350">
                <a:solidFill>
                  <a:schemeClr val="bg1"/>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3" name="Rectangle 17">
            <a:extLst>
              <a:ext uri="{FF2B5EF4-FFF2-40B4-BE49-F238E27FC236}">
                <a16:creationId xmlns:a16="http://schemas.microsoft.com/office/drawing/2014/main" id="{0D024455-2B42-4D57-9F4F-90EDF817CFEE}"/>
              </a:ext>
            </a:extLst>
          </p:cNvPr>
          <p:cNvSpPr>
            <a:spLocks noChangeArrowheads="1"/>
          </p:cNvSpPr>
          <p:nvPr/>
        </p:nvSpPr>
        <p:spPr bwMode="auto">
          <a:xfrm>
            <a:off x="5604407" y="3705838"/>
            <a:ext cx="1317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1600">
                <a:solidFill>
                  <a:schemeClr val="tx1"/>
                </a:solidFill>
                <a:latin typeface="Arial" panose="020B0604020202020204" pitchFamily="34" charset="0"/>
                <a:ea typeface="微软雅黑" panose="020B0503020204020204" pitchFamily="34" charset="-122"/>
              </a:defRPr>
            </a:lvl1pPr>
            <a:lvl2pPr marL="742950" indent="-285750" eaLnBrk="0" hangingPunct="0">
              <a:defRPr sz="1600">
                <a:solidFill>
                  <a:schemeClr val="tx1"/>
                </a:solidFill>
                <a:latin typeface="Arial" panose="020B0604020202020204" pitchFamily="34" charset="0"/>
                <a:ea typeface="微软雅黑" panose="020B0503020204020204" pitchFamily="34" charset="-122"/>
              </a:defRPr>
            </a:lvl2pPr>
            <a:lvl3pPr marL="1143000" indent="-228600" eaLnBrk="0" hangingPunct="0">
              <a:defRPr sz="1600">
                <a:solidFill>
                  <a:schemeClr val="tx1"/>
                </a:solidFill>
                <a:latin typeface="Arial" panose="020B0604020202020204" pitchFamily="34" charset="0"/>
                <a:ea typeface="微软雅黑" panose="020B0503020204020204" pitchFamily="34" charset="-122"/>
              </a:defRPr>
            </a:lvl3pPr>
            <a:lvl4pPr marL="1600200" indent="-228600" eaLnBrk="0" hangingPunct="0">
              <a:defRPr sz="1600">
                <a:solidFill>
                  <a:schemeClr val="tx1"/>
                </a:solidFill>
                <a:latin typeface="Arial" panose="020B0604020202020204" pitchFamily="34" charset="0"/>
                <a:ea typeface="微软雅黑" panose="020B0503020204020204" pitchFamily="34" charset="-122"/>
              </a:defRPr>
            </a:lvl4pPr>
            <a:lvl5pPr marL="2057400" indent="-228600" eaLnBrk="0" hangingPunc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rPr>
              <a:t>建立绑定关系</a:t>
            </a:r>
          </a:p>
        </p:txBody>
      </p:sp>
      <p:sp>
        <p:nvSpPr>
          <p:cNvPr id="25" name="Freeform 15">
            <a:extLst>
              <a:ext uri="{FF2B5EF4-FFF2-40B4-BE49-F238E27FC236}">
                <a16:creationId xmlns:a16="http://schemas.microsoft.com/office/drawing/2014/main" id="{7E6F6461-56BE-4FB9-AC48-40F299A4D7E2}"/>
              </a:ext>
            </a:extLst>
          </p:cNvPr>
          <p:cNvSpPr>
            <a:spLocks/>
          </p:cNvSpPr>
          <p:nvPr/>
        </p:nvSpPr>
        <p:spPr bwMode="auto">
          <a:xfrm rot="16200000">
            <a:off x="9854825" y="3764850"/>
            <a:ext cx="493713" cy="987425"/>
          </a:xfrm>
          <a:custGeom>
            <a:avLst/>
            <a:gdLst>
              <a:gd name="T0" fmla="*/ 490876 w 174"/>
              <a:gd name="T1" fmla="*/ 0 h 348"/>
              <a:gd name="T2" fmla="*/ 0 w 174"/>
              <a:gd name="T3" fmla="*/ 490875 h 348"/>
              <a:gd name="T4" fmla="*/ 493713 w 174"/>
              <a:gd name="T5" fmla="*/ 987425 h 348"/>
              <a:gd name="T6" fmla="*/ 493713 w 174"/>
              <a:gd name="T7" fmla="*/ 493712 h 348"/>
              <a:gd name="T8" fmla="*/ 490876 w 174"/>
              <a:gd name="T9" fmla="*/ 0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ysClr val="window" lastClr="FFFFFF">
                  <a:alpha val="0"/>
                </a:sysClr>
              </a:gs>
              <a:gs pos="100000">
                <a:sysClr val="window" lastClr="FFFFFF">
                  <a:alpha val="25998"/>
                </a:sysClr>
              </a:gs>
            </a:gsLst>
            <a:lin ang="0" scaled="1"/>
          </a:gradFill>
          <a:ln>
            <a:noFill/>
          </a:ln>
          <a:extLst>
            <a:ext uri="{91240B29-F687-4F45-9708-019B960494DF}">
              <a14:hiddenLine xmlns:a14="http://schemas.microsoft.com/office/drawing/2010/main" w="6350">
                <a:solidFill>
                  <a:schemeClr val="bg1"/>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6" name="Freeform 16">
            <a:extLst>
              <a:ext uri="{FF2B5EF4-FFF2-40B4-BE49-F238E27FC236}">
                <a16:creationId xmlns:a16="http://schemas.microsoft.com/office/drawing/2014/main" id="{AF7758B6-AF56-419D-86EE-0BC2161538CD}"/>
              </a:ext>
            </a:extLst>
          </p:cNvPr>
          <p:cNvSpPr>
            <a:spLocks/>
          </p:cNvSpPr>
          <p:nvPr/>
        </p:nvSpPr>
        <p:spPr bwMode="auto">
          <a:xfrm rot="5400000">
            <a:off x="9855619" y="3293154"/>
            <a:ext cx="492125" cy="987425"/>
          </a:xfrm>
          <a:custGeom>
            <a:avLst/>
            <a:gdLst>
              <a:gd name="T0" fmla="*/ 489297 w 174"/>
              <a:gd name="T1" fmla="*/ 0 h 348"/>
              <a:gd name="T2" fmla="*/ 0 w 174"/>
              <a:gd name="T3" fmla="*/ 490875 h 348"/>
              <a:gd name="T4" fmla="*/ 492125 w 174"/>
              <a:gd name="T5" fmla="*/ 987425 h 348"/>
              <a:gd name="T6" fmla="*/ 492125 w 174"/>
              <a:gd name="T7" fmla="*/ 493712 h 348"/>
              <a:gd name="T8" fmla="*/ 489297 w 174"/>
              <a:gd name="T9" fmla="*/ 0 h 348"/>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74" h="348">
                <a:moveTo>
                  <a:pt x="173" y="0"/>
                </a:moveTo>
                <a:cubicBezTo>
                  <a:pt x="77" y="0"/>
                  <a:pt x="0" y="77"/>
                  <a:pt x="0" y="173"/>
                </a:cubicBezTo>
                <a:cubicBezTo>
                  <a:pt x="0" y="270"/>
                  <a:pt x="77" y="348"/>
                  <a:pt x="174" y="348"/>
                </a:cubicBezTo>
                <a:lnTo>
                  <a:pt x="174" y="174"/>
                </a:lnTo>
                <a:lnTo>
                  <a:pt x="173" y="0"/>
                </a:lnTo>
                <a:close/>
              </a:path>
            </a:pathLst>
          </a:custGeom>
          <a:gradFill rotWithShape="1">
            <a:gsLst>
              <a:gs pos="0">
                <a:sysClr val="window" lastClr="FFFFFF">
                  <a:alpha val="0"/>
                </a:sysClr>
              </a:gs>
              <a:gs pos="100000">
                <a:sysClr val="window" lastClr="FFFFFF">
                  <a:alpha val="50000"/>
                </a:sysClr>
              </a:gs>
            </a:gsLst>
            <a:lin ang="0" scaled="1"/>
          </a:gradFill>
          <a:ln>
            <a:noFill/>
          </a:ln>
          <a:extLst>
            <a:ext uri="{91240B29-F687-4F45-9708-019B960494DF}">
              <a14:hiddenLine xmlns:a14="http://schemas.microsoft.com/office/drawing/2010/main" w="6350">
                <a:solidFill>
                  <a:schemeClr val="bg1"/>
                </a:solidFill>
                <a:prstDash val="solid"/>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等线" panose="020F0502020204030204"/>
              <a:ea typeface="等线" panose="02010600030101010101" pitchFamily="2" charset="-122"/>
            </a:endParaRPr>
          </a:p>
        </p:txBody>
      </p:sp>
      <p:sp>
        <p:nvSpPr>
          <p:cNvPr id="27" name="Rectangle 17">
            <a:extLst>
              <a:ext uri="{FF2B5EF4-FFF2-40B4-BE49-F238E27FC236}">
                <a16:creationId xmlns:a16="http://schemas.microsoft.com/office/drawing/2014/main" id="{C057D8E0-2D60-4155-ADAC-9CC640FD322C}"/>
              </a:ext>
            </a:extLst>
          </p:cNvPr>
          <p:cNvSpPr>
            <a:spLocks noChangeArrowheads="1"/>
          </p:cNvSpPr>
          <p:nvPr/>
        </p:nvSpPr>
        <p:spPr bwMode="auto">
          <a:xfrm>
            <a:off x="9439173" y="3722887"/>
            <a:ext cx="1317625" cy="579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lvl1pPr eaLnBrk="0" hangingPunct="0">
              <a:defRPr sz="1600">
                <a:solidFill>
                  <a:schemeClr val="tx1"/>
                </a:solidFill>
                <a:latin typeface="Arial" panose="020B0604020202020204" pitchFamily="34" charset="0"/>
                <a:ea typeface="微软雅黑" panose="020B0503020204020204" pitchFamily="34" charset="-122"/>
              </a:defRPr>
            </a:lvl1pPr>
            <a:lvl2pPr marL="742950" indent="-285750" eaLnBrk="0" hangingPunct="0">
              <a:defRPr sz="1600">
                <a:solidFill>
                  <a:schemeClr val="tx1"/>
                </a:solidFill>
                <a:latin typeface="Arial" panose="020B0604020202020204" pitchFamily="34" charset="0"/>
                <a:ea typeface="微软雅黑" panose="020B0503020204020204" pitchFamily="34" charset="-122"/>
              </a:defRPr>
            </a:lvl2pPr>
            <a:lvl3pPr marL="1143000" indent="-228600" eaLnBrk="0" hangingPunct="0">
              <a:defRPr sz="1600">
                <a:solidFill>
                  <a:schemeClr val="tx1"/>
                </a:solidFill>
                <a:latin typeface="Arial" panose="020B0604020202020204" pitchFamily="34" charset="0"/>
                <a:ea typeface="微软雅黑" panose="020B0503020204020204" pitchFamily="34" charset="-122"/>
              </a:defRPr>
            </a:lvl3pPr>
            <a:lvl4pPr marL="1600200" indent="-228600" eaLnBrk="0" hangingPunct="0">
              <a:defRPr sz="1600">
                <a:solidFill>
                  <a:schemeClr val="tx1"/>
                </a:solidFill>
                <a:latin typeface="Arial" panose="020B0604020202020204" pitchFamily="34" charset="0"/>
                <a:ea typeface="微软雅黑" panose="020B0503020204020204" pitchFamily="34" charset="-122"/>
              </a:defRPr>
            </a:lvl4pPr>
            <a:lvl5pPr marL="2057400" indent="-228600" eaLnBrk="0" hangingPunct="0">
              <a:defRPr sz="16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1600">
                <a:solidFill>
                  <a:schemeClr val="tx1"/>
                </a:solidFill>
                <a:latin typeface="Arial" panose="020B0604020202020204" pitchFamily="34" charset="0"/>
                <a:ea typeface="微软雅黑" panose="020B0503020204020204" pitchFamily="34"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rPr>
              <a:t>匹配</a:t>
            </a:r>
            <a:endParaRPr lang="en-US" altLang="zh-CN" sz="2400" b="1" kern="0" dirty="0">
              <a:solidFill>
                <a:prstClr val="white"/>
              </a:solidFill>
            </a:endParaRPr>
          </a:p>
          <a:p>
            <a:pPr marL="0" marR="0" lvl="0" indent="0" algn="ctr" defTabSz="914400" eaLnBrk="1" fontAlgn="auto" latinLnBrk="0" hangingPunct="1">
              <a:lnSpc>
                <a:spcPct val="100000"/>
              </a:lnSpc>
              <a:spcBef>
                <a:spcPts val="0"/>
              </a:spcBef>
              <a:spcAft>
                <a:spcPts val="0"/>
              </a:spcAft>
              <a:buClrTx/>
              <a:buSzTx/>
              <a:buFontTx/>
              <a:buNone/>
              <a:tabLst/>
              <a:defRPr/>
            </a:pPr>
            <a:r>
              <a:rPr lang="zh-CN" altLang="en-US" sz="2400" b="1" kern="0" dirty="0">
                <a:solidFill>
                  <a:prstClr val="white"/>
                </a:solidFill>
              </a:rPr>
              <a:t>验证</a:t>
            </a:r>
            <a:endParaRPr kumimoji="0" lang="zh-CN" altLang="en-US" sz="2400" b="1" i="0" u="none" strike="noStrike" kern="0" cap="none" spc="0" normalizeH="0" baseline="0" noProof="0" dirty="0">
              <a:ln>
                <a:noFill/>
              </a:ln>
              <a:solidFill>
                <a:prstClr val="white"/>
              </a:solidFill>
              <a:effectLst/>
              <a:uLnTx/>
              <a:uFillTx/>
              <a:latin typeface="Arial" panose="020B0604020202020204" pitchFamily="34" charset="0"/>
              <a:ea typeface="微软雅黑" panose="020B0503020204020204" pitchFamily="34" charset="-122"/>
            </a:endParaRPr>
          </a:p>
        </p:txBody>
      </p:sp>
      <p:sp>
        <p:nvSpPr>
          <p:cNvPr id="34" name="文本框 33">
            <a:extLst>
              <a:ext uri="{FF2B5EF4-FFF2-40B4-BE49-F238E27FC236}">
                <a16:creationId xmlns:a16="http://schemas.microsoft.com/office/drawing/2014/main" id="{88D377DF-D743-4A23-BBD5-E5CFCCBE2CDE}"/>
              </a:ext>
            </a:extLst>
          </p:cNvPr>
          <p:cNvSpPr txBox="1"/>
          <p:nvPr/>
        </p:nvSpPr>
        <p:spPr>
          <a:xfrm>
            <a:off x="830672" y="1021662"/>
            <a:ext cx="9012235" cy="188461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SAVI</a:t>
            </a:r>
            <a:r>
              <a:rPr lang="zh-CN" altLang="en-US" sz="2000" dirty="0">
                <a:latin typeface="微软雅黑" panose="020B0503020204020204" pitchFamily="34" charset="-122"/>
                <a:ea typeface="微软雅黑" panose="020B0503020204020204" pitchFamily="34" charset="-122"/>
              </a:rPr>
              <a:t>支持各种地址分配方式</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所有相关网络设备在同一个网络管理机构管理控制下</a:t>
            </a: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解决方案与接入子网地址管理分配和控制策略密切相关</a:t>
            </a:r>
          </a:p>
          <a:p>
            <a:pPr marL="914400" lvl="1"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解决方案与端系统的接入方式密切相关</a:t>
            </a:r>
            <a:endParaRPr lang="en-US" altLang="zh-CN" sz="2000" dirty="0">
              <a:latin typeface="微软雅黑" panose="020B0503020204020204" pitchFamily="34" charset="-122"/>
              <a:ea typeface="微软雅黑" panose="020B0503020204020204" pitchFamily="34" charset="-122"/>
            </a:endParaRPr>
          </a:p>
        </p:txBody>
      </p:sp>
      <p:pic>
        <p:nvPicPr>
          <p:cNvPr id="36" name="图片 35">
            <a:extLst>
              <a:ext uri="{FF2B5EF4-FFF2-40B4-BE49-F238E27FC236}">
                <a16:creationId xmlns:a16="http://schemas.microsoft.com/office/drawing/2014/main" id="{3DCE7BE0-D99D-4353-8302-82355AA67C87}"/>
              </a:ext>
            </a:extLst>
          </p:cNvPr>
          <p:cNvPicPr>
            <a:picLocks noChangeAspect="1"/>
          </p:cNvPicPr>
          <p:nvPr/>
        </p:nvPicPr>
        <p:blipFill>
          <a:blip r:embed="rId2"/>
          <a:stretch>
            <a:fillRect/>
          </a:stretch>
        </p:blipFill>
        <p:spPr>
          <a:xfrm>
            <a:off x="7757974" y="3047554"/>
            <a:ext cx="3647963" cy="3463589"/>
          </a:xfrm>
          <a:prstGeom prst="rect">
            <a:avLst/>
          </a:prstGeom>
        </p:spPr>
      </p:pic>
      <p:sp>
        <p:nvSpPr>
          <p:cNvPr id="37" name="文本框 36">
            <a:extLst>
              <a:ext uri="{FF2B5EF4-FFF2-40B4-BE49-F238E27FC236}">
                <a16:creationId xmlns:a16="http://schemas.microsoft.com/office/drawing/2014/main" id="{933473F2-364D-4817-B7A0-D63AD3E15472}"/>
              </a:ext>
            </a:extLst>
          </p:cNvPr>
          <p:cNvSpPr txBox="1"/>
          <p:nvPr/>
        </p:nvSpPr>
        <p:spPr>
          <a:xfrm>
            <a:off x="830672" y="3207284"/>
            <a:ext cx="6278163" cy="3269613"/>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SAVI-MIX (RFC8074</a:t>
            </a:r>
            <a:r>
              <a:rPr lang="zh-CN" altLang="en-US" sz="2000" dirty="0">
                <a:latin typeface="微软雅黑" panose="020B0503020204020204" pitchFamily="34" charset="-122"/>
                <a:ea typeface="微软雅黑" panose="020B0503020204020204" pitchFamily="34" charset="-122"/>
              </a:rPr>
              <a:t>）</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SAVI-DHCP (RFC 7513)</a:t>
            </a: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DHCP</a:t>
            </a:r>
            <a:r>
              <a:rPr lang="zh-CN" altLang="en-US" sz="2000" dirty="0">
                <a:latin typeface="微软雅黑" panose="020B0503020204020204" pitchFamily="34" charset="-122"/>
                <a:ea typeface="微软雅黑" panose="020B0503020204020204" pitchFamily="34" charset="-122"/>
              </a:rPr>
              <a:t>场景下的绑定建立和验证问题</a:t>
            </a:r>
            <a:endParaRPr lang="en-US" altLang="zh-CN" sz="2000" dirty="0">
              <a:latin typeface="微软雅黑" panose="020B0503020204020204" pitchFamily="34" charset="-122"/>
              <a:ea typeface="微软雅黑" panose="020B0503020204020204" pitchFamily="34" charset="-122"/>
            </a:endParaRPr>
          </a:p>
          <a:p>
            <a:pPr marL="914400" lvl="1" indent="-4572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FCFS SAVI (RFC 6620) </a:t>
            </a:r>
            <a:r>
              <a:rPr lang="zh-CN" altLang="en-US" sz="2000" dirty="0">
                <a:latin typeface="微软雅黑" panose="020B0503020204020204" pitchFamily="34" charset="-122"/>
                <a:ea typeface="微软雅黑" panose="020B0503020204020204" pitchFamily="34" charset="-122"/>
              </a:rPr>
              <a:t>无状态地址分配场景下的绑定建立和验证问题 </a:t>
            </a:r>
          </a:p>
          <a:p>
            <a:pPr marL="914400" lvl="1" indent="-457200">
              <a:lnSpc>
                <a:spcPct val="150000"/>
              </a:lnSpc>
              <a:buFont typeface="Arial" panose="020B0604020202020204" pitchFamily="34" charset="0"/>
              <a:buChar char="•"/>
            </a:pPr>
            <a:r>
              <a:rPr lang="en-US" altLang="zh-CN" sz="2000" dirty="0">
                <a:latin typeface="微软雅黑" panose="020B0503020204020204" pitchFamily="34" charset="-122"/>
                <a:ea typeface="微软雅黑" panose="020B0503020204020204" pitchFamily="34" charset="-122"/>
              </a:rPr>
              <a:t>SEND SAVI (RFC 7219) SEND</a:t>
            </a:r>
            <a:r>
              <a:rPr lang="zh-CN" altLang="en-US" sz="2000" dirty="0">
                <a:latin typeface="微软雅黑" panose="020B0503020204020204" pitchFamily="34" charset="-122"/>
                <a:ea typeface="微软雅黑" panose="020B0503020204020204" pitchFamily="34" charset="-122"/>
              </a:rPr>
              <a:t>地址分配场景下的绑定建立和验证问题 </a:t>
            </a:r>
          </a:p>
        </p:txBody>
      </p:sp>
    </p:spTree>
    <p:extLst>
      <p:ext uri="{BB962C8B-B14F-4D97-AF65-F5344CB8AC3E}">
        <p14:creationId xmlns:p14="http://schemas.microsoft.com/office/powerpoint/2010/main" val="281209519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12.3.2 </a:t>
            </a:r>
            <a:r>
              <a:rPr lang="en-US" altLang="zh-CN" sz="3200" b="1" kern="100" dirty="0">
                <a:effectLst/>
                <a:latin typeface="Songti SC"/>
              </a:rPr>
              <a:t>SAVI</a:t>
            </a:r>
            <a:r>
              <a:rPr lang="zh-CN" altLang="zh-CN" sz="3200" b="1" kern="100" dirty="0">
                <a:effectLst/>
                <a:latin typeface="Songti SC"/>
              </a:rPr>
              <a:t>简介</a:t>
            </a:r>
            <a:endParaRPr kumimoji="1" lang="zh-CN" altLang="en-US" sz="3200" dirty="0"/>
          </a:p>
        </p:txBody>
      </p:sp>
      <p:sp>
        <p:nvSpPr>
          <p:cNvPr id="5" name="文本框 4">
            <a:extLst>
              <a:ext uri="{FF2B5EF4-FFF2-40B4-BE49-F238E27FC236}">
                <a16:creationId xmlns:a16="http://schemas.microsoft.com/office/drawing/2014/main" id="{E541EED1-FAA5-4794-802F-F510C0CB8CB3}"/>
              </a:ext>
            </a:extLst>
          </p:cNvPr>
          <p:cNvSpPr txBox="1"/>
          <p:nvPr/>
        </p:nvSpPr>
        <p:spPr>
          <a:xfrm>
            <a:off x="830672" y="1021662"/>
            <a:ext cx="10617279" cy="4654608"/>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SAVI</a:t>
            </a:r>
            <a:r>
              <a:rPr lang="zh-CN" altLang="en-US" sz="2000" dirty="0">
                <a:latin typeface="微软雅黑" panose="020B0503020204020204" pitchFamily="34" charset="-122"/>
                <a:ea typeface="微软雅黑" panose="020B0503020204020204" pitchFamily="34" charset="-122"/>
              </a:rPr>
              <a:t>设备配置前缀的三种主要方式</a:t>
            </a:r>
            <a:endParaRPr lang="en-US" altLang="zh-CN" sz="2000" dirty="0">
              <a:latin typeface="微软雅黑" panose="020B0503020204020204" pitchFamily="34" charset="-122"/>
              <a:ea typeface="微软雅黑" panose="020B0503020204020204" pitchFamily="34" charset="-122"/>
            </a:endParaRPr>
          </a:p>
          <a:p>
            <a:pPr marL="800100" lvl="1" indent="-342900">
              <a:lnSpc>
                <a:spcPct val="150000"/>
              </a:lnSpc>
              <a:buFont typeface="Arial" panose="020B0604020202020204" pitchFamily="34" charset="0"/>
              <a:buChar char="•"/>
              <a:defRPr/>
            </a:pPr>
            <a:r>
              <a:rPr kumimoji="0" lang="zh-CN" altLang="en-US" sz="2000" b="1"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手动配置</a:t>
            </a:r>
            <a:endParaRPr kumimoji="0" lang="en-US" altLang="zh-CN" sz="2000" b="1"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endParaRPr>
          </a:p>
          <a:p>
            <a:pPr marL="1257300" lvl="2" indent="-342900">
              <a:lnSpc>
                <a:spcPct val="150000"/>
              </a:lnSpc>
              <a:buFont typeface="Arial" panose="020B0604020202020204" pitchFamily="34" charset="0"/>
              <a:buChar char="•"/>
              <a:defRPr/>
            </a:pPr>
            <a:r>
              <a:rPr lang="zh-CN" altLang="en-US" sz="2000" dirty="0">
                <a:solidFill>
                  <a:srgbClr val="0C0C0C"/>
                </a:solidFill>
                <a:latin typeface="微软雅黑" panose="020B0503020204020204" pitchFamily="34" charset="-122"/>
                <a:ea typeface="微软雅黑" panose="020B0503020204020204" pitchFamily="34" charset="-122"/>
              </a:rPr>
              <a:t>在</a:t>
            </a:r>
            <a:r>
              <a:rPr lang="en-US" altLang="zh-CN" sz="2000" dirty="0">
                <a:solidFill>
                  <a:srgbClr val="0C0C0C"/>
                </a:solidFill>
                <a:latin typeface="微软雅黑" panose="020B0503020204020204" pitchFamily="34" charset="-122"/>
                <a:ea typeface="微软雅黑" panose="020B0503020204020204" pitchFamily="34" charset="-122"/>
              </a:rPr>
              <a:t>SAVI</a:t>
            </a:r>
            <a:r>
              <a:rPr lang="zh-CN" altLang="en-US" sz="2000" dirty="0">
                <a:solidFill>
                  <a:srgbClr val="0C0C0C"/>
                </a:solidFill>
                <a:latin typeface="微软雅黑" panose="020B0503020204020204" pitchFamily="34" charset="-122"/>
                <a:ea typeface="微软雅黑" panose="020B0503020204020204" pitchFamily="34" charset="-122"/>
              </a:rPr>
              <a:t>设备上手动设置合法地址前缀范围，包括</a:t>
            </a:r>
            <a:r>
              <a:rPr lang="en" altLang="zh-CN" sz="2000" dirty="0">
                <a:solidFill>
                  <a:srgbClr val="0C0C0C"/>
                </a:solidFill>
                <a:latin typeface="微软雅黑" panose="020B0503020204020204" pitchFamily="34" charset="-122"/>
                <a:ea typeface="微软雅黑" panose="020B0503020204020204" pitchFamily="34" charset="-122"/>
              </a:rPr>
              <a:t>IPv4</a:t>
            </a:r>
            <a:r>
              <a:rPr lang="zh-CN" altLang="en-US" sz="2000" dirty="0">
                <a:solidFill>
                  <a:srgbClr val="0C0C0C"/>
                </a:solidFill>
                <a:latin typeface="微软雅黑" panose="020B0503020204020204" pitchFamily="34" charset="-122"/>
                <a:ea typeface="微软雅黑" panose="020B0503020204020204" pitchFamily="34" charset="-122"/>
              </a:rPr>
              <a:t>地址、</a:t>
            </a:r>
            <a:r>
              <a:rPr lang="en" altLang="zh-CN" sz="2000" dirty="0">
                <a:solidFill>
                  <a:srgbClr val="0C0C0C"/>
                </a:solidFill>
                <a:latin typeface="微软雅黑" panose="020B0503020204020204" pitchFamily="34" charset="-122"/>
                <a:ea typeface="微软雅黑" panose="020B0503020204020204" pitchFamily="34" charset="-122"/>
              </a:rPr>
              <a:t>IPv6</a:t>
            </a:r>
            <a:r>
              <a:rPr lang="zh-CN" altLang="en-US" sz="2000" dirty="0">
                <a:solidFill>
                  <a:srgbClr val="0C0C0C"/>
                </a:solidFill>
                <a:latin typeface="微软雅黑" panose="020B0503020204020204" pitchFamily="34" charset="-122"/>
                <a:ea typeface="微软雅黑" panose="020B0503020204020204" pitchFamily="34" charset="-122"/>
              </a:rPr>
              <a:t>静态地址、采用</a:t>
            </a:r>
            <a:r>
              <a:rPr lang="en" altLang="zh-CN" sz="2000" dirty="0">
                <a:solidFill>
                  <a:srgbClr val="0C0C0C"/>
                </a:solidFill>
                <a:latin typeface="微软雅黑" panose="020B0503020204020204" pitchFamily="34" charset="-122"/>
                <a:ea typeface="微软雅黑" panose="020B0503020204020204" pitchFamily="34" charset="-122"/>
              </a:rPr>
              <a:t>SLAAC</a:t>
            </a:r>
            <a:r>
              <a:rPr lang="zh-CN" altLang="en-US" sz="2000" dirty="0">
                <a:solidFill>
                  <a:srgbClr val="0C0C0C"/>
                </a:solidFill>
                <a:latin typeface="微软雅黑" panose="020B0503020204020204" pitchFamily="34" charset="-122"/>
                <a:ea typeface="微软雅黑" panose="020B0503020204020204" pitchFamily="34" charset="-122"/>
              </a:rPr>
              <a:t>或</a:t>
            </a:r>
            <a:r>
              <a:rPr lang="en" altLang="zh-CN" sz="2000" dirty="0">
                <a:solidFill>
                  <a:srgbClr val="0C0C0C"/>
                </a:solidFill>
                <a:latin typeface="微软雅黑" panose="020B0503020204020204" pitchFamily="34" charset="-122"/>
                <a:ea typeface="微软雅黑" panose="020B0503020204020204" pitchFamily="34" charset="-122"/>
              </a:rPr>
              <a:t>DHCPv6</a:t>
            </a:r>
            <a:r>
              <a:rPr lang="zh-CN" altLang="en" sz="2000" dirty="0">
                <a:solidFill>
                  <a:srgbClr val="0C0C0C"/>
                </a:solidFill>
                <a:latin typeface="微软雅黑" panose="020B0503020204020204" pitchFamily="34" charset="-122"/>
                <a:ea typeface="微软雅黑" panose="020B0503020204020204" pitchFamily="34" charset="-122"/>
              </a:rPr>
              <a:t>方式</a:t>
            </a:r>
            <a:r>
              <a:rPr lang="zh-CN" altLang="en-US" sz="2000" dirty="0">
                <a:solidFill>
                  <a:srgbClr val="0C0C0C"/>
                </a:solidFill>
                <a:latin typeface="微软雅黑" panose="020B0503020204020204" pitchFamily="34" charset="-122"/>
                <a:ea typeface="微软雅黑" panose="020B0503020204020204" pitchFamily="34" charset="-122"/>
              </a:rPr>
              <a:t>分配的</a:t>
            </a:r>
            <a:r>
              <a:rPr lang="en" altLang="zh-CN" sz="2000" dirty="0">
                <a:solidFill>
                  <a:srgbClr val="0C0C0C"/>
                </a:solidFill>
                <a:latin typeface="微软雅黑" panose="020B0503020204020204" pitchFamily="34" charset="-122"/>
                <a:ea typeface="微软雅黑" panose="020B0503020204020204" pitchFamily="34" charset="-122"/>
              </a:rPr>
              <a:t>IPv6</a:t>
            </a:r>
            <a:r>
              <a:rPr lang="zh-CN" altLang="en-US" sz="2000" dirty="0">
                <a:solidFill>
                  <a:srgbClr val="0C0C0C"/>
                </a:solidFill>
                <a:latin typeface="微软雅黑" panose="020B0503020204020204" pitchFamily="34" charset="-122"/>
                <a:ea typeface="微软雅黑" panose="020B0503020204020204" pitchFamily="34" charset="-122"/>
              </a:rPr>
              <a:t>地址前缀</a:t>
            </a:r>
            <a:endParaRPr kumimoji="0" lang="zh-CN" altLang="en-US" sz="2000" b="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mn-cs"/>
            </a:endParaRPr>
          </a:p>
          <a:p>
            <a:pPr marL="800100" lvl="1" indent="-342900">
              <a:lnSpc>
                <a:spcPct val="150000"/>
              </a:lnSpc>
              <a:buFont typeface="Arial" panose="020B0604020202020204" pitchFamily="34" charset="0"/>
              <a:buChar char="•"/>
              <a:defRPr/>
            </a:pPr>
            <a:r>
              <a:rPr lang="zh-CN" altLang="en-US" sz="2000" b="1" dirty="0">
                <a:solidFill>
                  <a:srgbClr val="0C0C0C"/>
                </a:solidFill>
                <a:latin typeface="微软雅黑" panose="020B0503020204020204" pitchFamily="34" charset="-122"/>
                <a:ea typeface="微软雅黑" panose="020B0503020204020204" pitchFamily="34" charset="-122"/>
                <a:cs typeface="华文黑体" pitchFamily="2" charset="-122"/>
              </a:rPr>
              <a:t>监听</a:t>
            </a:r>
            <a:r>
              <a:rPr kumimoji="0" lang="zh-CN" altLang="en-US" sz="2000" b="1"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路由器通告</a:t>
            </a:r>
            <a:r>
              <a:rPr kumimoji="0" lang="en-US" altLang="zh-CN" sz="2000" b="1"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RA</a:t>
            </a:r>
            <a:endParaRPr kumimoji="0" lang="zh-CN" altLang="en-US" sz="2000" b="1"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endParaRPr>
          </a:p>
          <a:p>
            <a:pPr marL="1257300" lvl="2" indent="-342900">
              <a:lnSpc>
                <a:spcPct val="150000"/>
              </a:lnSpc>
              <a:buFont typeface="Arial" panose="020B0604020202020204" pitchFamily="34" charset="0"/>
              <a:buChar char="•"/>
              <a:defRPr/>
            </a:pPr>
            <a:r>
              <a:rPr lang="zh-CN" altLang="en-US" sz="2000" dirty="0">
                <a:solidFill>
                  <a:srgbClr val="0C0C0C"/>
                </a:solidFill>
                <a:latin typeface="微软雅黑" panose="020B0503020204020204" pitchFamily="34" charset="-122"/>
                <a:ea typeface="微软雅黑" panose="020B0503020204020204" pitchFamily="34" charset="-122"/>
              </a:rPr>
              <a:t>在</a:t>
            </a:r>
            <a:r>
              <a:rPr lang="en-US" altLang="zh-CN" sz="2000" dirty="0">
                <a:solidFill>
                  <a:srgbClr val="0C0C0C"/>
                </a:solidFill>
                <a:latin typeface="微软雅黑" panose="020B0503020204020204" pitchFamily="34" charset="-122"/>
                <a:ea typeface="微软雅黑" panose="020B0503020204020204" pitchFamily="34" charset="-122"/>
              </a:rPr>
              <a:t>SAVI</a:t>
            </a:r>
            <a:r>
              <a:rPr lang="zh-CN" altLang="en-US" sz="2000" dirty="0">
                <a:solidFill>
                  <a:srgbClr val="0C0C0C"/>
                </a:solidFill>
                <a:latin typeface="微软雅黑" panose="020B0503020204020204" pitchFamily="34" charset="-122"/>
                <a:ea typeface="微软雅黑" panose="020B0503020204020204" pitchFamily="34" charset="-122"/>
              </a:rPr>
              <a:t>设备上监听</a:t>
            </a:r>
            <a:r>
              <a:rPr lang="en-US" altLang="zh-CN" sz="2000" dirty="0">
                <a:solidFill>
                  <a:srgbClr val="0C0C0C"/>
                </a:solidFill>
                <a:latin typeface="微软雅黑" panose="020B0503020204020204" pitchFamily="34" charset="-122"/>
                <a:ea typeface="微软雅黑" panose="020B0503020204020204" pitchFamily="34" charset="-122"/>
              </a:rPr>
              <a:t>RA</a:t>
            </a:r>
            <a:r>
              <a:rPr lang="zh-CN" altLang="en-US" sz="2000" dirty="0">
                <a:solidFill>
                  <a:srgbClr val="0C0C0C"/>
                </a:solidFill>
                <a:latin typeface="微软雅黑" panose="020B0503020204020204" pitchFamily="34" charset="-122"/>
                <a:ea typeface="微软雅黑" panose="020B0503020204020204" pitchFamily="34" charset="-122"/>
              </a:rPr>
              <a:t>消息，得到</a:t>
            </a:r>
            <a:r>
              <a:rPr lang="en-US" altLang="zh-CN" sz="2000" dirty="0">
                <a:solidFill>
                  <a:srgbClr val="0C0C0C"/>
                </a:solidFill>
                <a:latin typeface="微软雅黑" panose="020B0503020204020204" pitchFamily="34" charset="-122"/>
                <a:ea typeface="微软雅黑" panose="020B0503020204020204" pitchFamily="34" charset="-122"/>
              </a:rPr>
              <a:t>IPv6</a:t>
            </a:r>
            <a:r>
              <a:rPr lang="zh-CN" altLang="en-US" sz="2000" dirty="0">
                <a:solidFill>
                  <a:srgbClr val="0C0C0C"/>
                </a:solidFill>
                <a:latin typeface="微软雅黑" panose="020B0503020204020204" pitchFamily="34" charset="-122"/>
                <a:ea typeface="微软雅黑" panose="020B0503020204020204" pitchFamily="34" charset="-122"/>
              </a:rPr>
              <a:t>静态地址和采用无状态地址自动配置方式（</a:t>
            </a:r>
            <a:r>
              <a:rPr lang="en-US" altLang="zh-CN" sz="2000" dirty="0">
                <a:solidFill>
                  <a:srgbClr val="0C0C0C"/>
                </a:solidFill>
                <a:latin typeface="微软雅黑" panose="020B0503020204020204" pitchFamily="34" charset="-122"/>
                <a:ea typeface="微软雅黑" panose="020B0503020204020204" pitchFamily="34" charset="-122"/>
              </a:rPr>
              <a:t>SLAAC</a:t>
            </a:r>
            <a:r>
              <a:rPr lang="zh-CN" altLang="en-US" sz="2000" dirty="0">
                <a:solidFill>
                  <a:srgbClr val="0C0C0C"/>
                </a:solidFill>
                <a:latin typeface="微软雅黑" panose="020B0503020204020204" pitchFamily="34" charset="-122"/>
                <a:ea typeface="微软雅黑" panose="020B0503020204020204" pitchFamily="34" charset="-122"/>
              </a:rPr>
              <a:t>）分配的</a:t>
            </a:r>
            <a:r>
              <a:rPr lang="en-US" altLang="zh-CN" sz="2000" dirty="0">
                <a:solidFill>
                  <a:srgbClr val="0C0C0C"/>
                </a:solidFill>
                <a:latin typeface="微软雅黑" panose="020B0503020204020204" pitchFamily="34" charset="-122"/>
                <a:ea typeface="微软雅黑" panose="020B0503020204020204" pitchFamily="34" charset="-122"/>
              </a:rPr>
              <a:t>IPv6</a:t>
            </a:r>
            <a:r>
              <a:rPr lang="zh-CN" altLang="en-US" sz="2000" dirty="0">
                <a:solidFill>
                  <a:srgbClr val="0C0C0C"/>
                </a:solidFill>
                <a:latin typeface="微软雅黑" panose="020B0503020204020204" pitchFamily="34" charset="-122"/>
                <a:ea typeface="微软雅黑" panose="020B0503020204020204" pitchFamily="34" charset="-122"/>
              </a:rPr>
              <a:t>地址的合法地址前缀范围</a:t>
            </a:r>
            <a:endParaRPr kumimoji="0" lang="zh-CN" altLang="en-US" sz="2000" b="1"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endParaRPr>
          </a:p>
          <a:p>
            <a:pPr marL="800100" lvl="1" indent="-342900">
              <a:lnSpc>
                <a:spcPct val="150000"/>
              </a:lnSpc>
              <a:buFont typeface="Arial" panose="020B0604020202020204" pitchFamily="34" charset="0"/>
              <a:buChar char="•"/>
              <a:defRPr/>
            </a:pPr>
            <a:r>
              <a:rPr kumimoji="0" lang="zh-CN" altLang="en-US" sz="2000" b="1"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监听</a:t>
            </a:r>
            <a:r>
              <a:rPr kumimoji="0" lang="en-US" altLang="zh-CN" sz="2000" b="1"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DHCP-PD</a:t>
            </a:r>
            <a:r>
              <a:rPr kumimoji="0" lang="zh-CN" altLang="en-US" sz="2000" b="1"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消息</a:t>
            </a:r>
          </a:p>
          <a:p>
            <a:pPr marL="1371600" lvl="2" indent="-4572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SAVI</a:t>
            </a:r>
            <a:r>
              <a:rPr lang="zh-CN" altLang="en-US" sz="2000" dirty="0">
                <a:latin typeface="微软雅黑" panose="020B0503020204020204" pitchFamily="34" charset="-122"/>
                <a:ea typeface="微软雅黑" panose="020B0503020204020204" pitchFamily="34" charset="-122"/>
              </a:rPr>
              <a:t>设备上监听</a:t>
            </a:r>
            <a:r>
              <a:rPr lang="en-US" altLang="zh-CN" sz="2000" dirty="0">
                <a:latin typeface="微软雅黑" panose="020B0503020204020204" pitchFamily="34" charset="-122"/>
                <a:ea typeface="微软雅黑" panose="020B0503020204020204" pitchFamily="34" charset="-122"/>
              </a:rPr>
              <a:t>DHCP-PD</a:t>
            </a:r>
            <a:r>
              <a:rPr lang="zh-CN" altLang="en-US" sz="2000" dirty="0">
                <a:latin typeface="微软雅黑" panose="020B0503020204020204" pitchFamily="34" charset="-122"/>
                <a:ea typeface="微软雅黑" panose="020B0503020204020204" pitchFamily="34" charset="-122"/>
              </a:rPr>
              <a:t>消息，得到</a:t>
            </a:r>
            <a:r>
              <a:rPr lang="en-US" altLang="zh-CN" sz="2000" dirty="0">
                <a:latin typeface="微软雅黑" panose="020B0503020204020204" pitchFamily="34" charset="-122"/>
                <a:ea typeface="微软雅黑" panose="020B0503020204020204" pitchFamily="34" charset="-122"/>
              </a:rPr>
              <a:t>IPv6</a:t>
            </a:r>
            <a:r>
              <a:rPr lang="zh-CN" altLang="en-US" sz="2000" dirty="0">
                <a:latin typeface="微软雅黑" panose="020B0503020204020204" pitchFamily="34" charset="-122"/>
                <a:ea typeface="微软雅黑" panose="020B0503020204020204" pitchFamily="34" charset="-122"/>
              </a:rPr>
              <a:t>静态地址、采用</a:t>
            </a:r>
            <a:r>
              <a:rPr lang="en-US" altLang="zh-CN" sz="2000" dirty="0">
                <a:latin typeface="微软雅黑" panose="020B0503020204020204" pitchFamily="34" charset="-122"/>
                <a:ea typeface="微软雅黑" panose="020B0503020204020204" pitchFamily="34" charset="-122"/>
              </a:rPr>
              <a:t>SLAAC</a:t>
            </a:r>
            <a:r>
              <a:rPr lang="zh-CN" altLang="en-US" sz="2000" dirty="0">
                <a:latin typeface="微软雅黑" panose="020B0503020204020204" pitchFamily="34" charset="-122"/>
                <a:ea typeface="微软雅黑" panose="020B0503020204020204" pitchFamily="34" charset="-122"/>
              </a:rPr>
              <a:t>或</a:t>
            </a:r>
            <a:r>
              <a:rPr lang="en-US" altLang="zh-CN" sz="2000" dirty="0">
                <a:latin typeface="微软雅黑" panose="020B0503020204020204" pitchFamily="34" charset="-122"/>
                <a:ea typeface="微软雅黑" panose="020B0503020204020204" pitchFamily="34" charset="-122"/>
              </a:rPr>
              <a:t>DHCPv6</a:t>
            </a:r>
            <a:r>
              <a:rPr lang="zh-CN" altLang="en-US" sz="2000" dirty="0">
                <a:latin typeface="微软雅黑" panose="020B0503020204020204" pitchFamily="34" charset="-122"/>
                <a:ea typeface="微软雅黑" panose="020B0503020204020204" pitchFamily="34" charset="-122"/>
              </a:rPr>
              <a:t>方式分配的</a:t>
            </a:r>
            <a:r>
              <a:rPr lang="en-US" altLang="zh-CN" sz="2000" dirty="0">
                <a:latin typeface="微软雅黑" panose="020B0503020204020204" pitchFamily="34" charset="-122"/>
                <a:ea typeface="微软雅黑" panose="020B0503020204020204" pitchFamily="34" charset="-122"/>
              </a:rPr>
              <a:t>IPv6</a:t>
            </a:r>
            <a:r>
              <a:rPr lang="zh-CN" altLang="en-US" sz="2000" dirty="0">
                <a:latin typeface="微软雅黑" panose="020B0503020204020204" pitchFamily="34" charset="-122"/>
                <a:ea typeface="微软雅黑" panose="020B0503020204020204" pitchFamily="34" charset="-122"/>
              </a:rPr>
              <a:t>地址的合法前缀范围</a:t>
            </a:r>
          </a:p>
        </p:txBody>
      </p:sp>
    </p:spTree>
    <p:extLst>
      <p:ext uri="{BB962C8B-B14F-4D97-AF65-F5344CB8AC3E}">
        <p14:creationId xmlns:p14="http://schemas.microsoft.com/office/powerpoint/2010/main" val="6227464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zh-CN" altLang="en-US" dirty="0"/>
              <a:t>第</a:t>
            </a:r>
            <a:r>
              <a:rPr kumimoji="1" lang="en-US" altLang="zh-CN" dirty="0"/>
              <a:t>1</a:t>
            </a:r>
            <a:r>
              <a:rPr kumimoji="1" lang="zh-CN" altLang="en-US" dirty="0"/>
              <a:t>节 </a:t>
            </a:r>
            <a:r>
              <a:rPr lang="zh-CN" altLang="en-US" sz="4000" dirty="0">
                <a:latin typeface="Microsoft YaHei" panose="020B0503020204020204" pitchFamily="34" charset="-122"/>
                <a:ea typeface="Microsoft YaHei" panose="020B0503020204020204" pitchFamily="34" charset="-122"/>
              </a:rPr>
              <a:t>真实可信的下一代互联网体系结构</a:t>
            </a:r>
            <a:endParaRPr kumimoji="1" lang="zh-CN" altLang="en-US" dirty="0"/>
          </a:p>
        </p:txBody>
      </p:sp>
      <p:sp>
        <p:nvSpPr>
          <p:cNvPr id="6" name="文本框 5">
            <a:extLst>
              <a:ext uri="{FF2B5EF4-FFF2-40B4-BE49-F238E27FC236}">
                <a16:creationId xmlns:a16="http://schemas.microsoft.com/office/drawing/2014/main" id="{FA2E9558-64F9-4285-BEDF-299BA701AEE7}"/>
              </a:ext>
            </a:extLst>
          </p:cNvPr>
          <p:cNvSpPr txBox="1"/>
          <p:nvPr/>
        </p:nvSpPr>
        <p:spPr>
          <a:xfrm>
            <a:off x="1069910" y="976709"/>
            <a:ext cx="6096000" cy="923330"/>
          </a:xfrm>
          <a:prstGeom prst="rect">
            <a:avLst/>
          </a:prstGeom>
          <a:noFill/>
        </p:spPr>
        <p:txBody>
          <a:bodyPr wrap="square">
            <a:spAutoFit/>
          </a:bodyPr>
          <a:lstStyle/>
          <a:p>
            <a:pPr marL="152400" algn="just"/>
            <a:r>
              <a:rPr lang="en-US" altLang="zh-CN" sz="1800" b="1" kern="100" dirty="0">
                <a:effectLst/>
                <a:latin typeface="Songti SC"/>
              </a:rPr>
              <a:t>12.1.1 </a:t>
            </a:r>
            <a:r>
              <a:rPr lang="zh-CN" altLang="zh-CN" sz="1800" b="1" kern="100" dirty="0">
                <a:effectLst/>
                <a:latin typeface="Songti SC"/>
              </a:rPr>
              <a:t>互联网体系结构与网络空间安全（背景和意义）</a:t>
            </a:r>
          </a:p>
          <a:p>
            <a:pPr marL="152400" algn="just"/>
            <a:r>
              <a:rPr lang="en-US" altLang="zh-CN" sz="1800" b="1" kern="100" dirty="0">
                <a:effectLst/>
                <a:latin typeface="Songti SC"/>
              </a:rPr>
              <a:t>12.1.2 </a:t>
            </a:r>
            <a:r>
              <a:rPr lang="zh-CN" altLang="zh-CN" sz="1800" b="1" kern="100" dirty="0">
                <a:effectLst/>
                <a:latin typeface="Songti SC"/>
              </a:rPr>
              <a:t>下一代互联网</a:t>
            </a:r>
            <a:r>
              <a:rPr lang="en-US" altLang="zh-CN" sz="1800" b="1" kern="100" dirty="0">
                <a:effectLst/>
                <a:latin typeface="Songti SC"/>
              </a:rPr>
              <a:t>IPv6</a:t>
            </a:r>
            <a:endParaRPr lang="zh-CN" altLang="zh-CN" sz="1800" b="1" kern="100" dirty="0">
              <a:effectLst/>
              <a:latin typeface="Songti SC"/>
            </a:endParaRPr>
          </a:p>
          <a:p>
            <a:pPr marL="152400" algn="just"/>
            <a:r>
              <a:rPr lang="en-US" altLang="zh-CN" sz="1800" b="1" kern="100" dirty="0">
                <a:effectLst/>
                <a:latin typeface="Songti SC"/>
              </a:rPr>
              <a:t>12.1.3 </a:t>
            </a:r>
            <a:r>
              <a:rPr lang="zh-CN" altLang="zh-CN" sz="1800" b="1" kern="100" dirty="0">
                <a:effectLst/>
                <a:latin typeface="Songti SC"/>
              </a:rPr>
              <a:t>真实可信互联网体系结构（相关研究及我们的工作）</a:t>
            </a:r>
          </a:p>
        </p:txBody>
      </p:sp>
    </p:spTree>
    <p:extLst>
      <p:ext uri="{BB962C8B-B14F-4D97-AF65-F5344CB8AC3E}">
        <p14:creationId xmlns:p14="http://schemas.microsoft.com/office/powerpoint/2010/main" val="42411990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12.3.2 </a:t>
            </a:r>
            <a:r>
              <a:rPr lang="en-US" altLang="zh-CN" sz="3200" b="1" kern="100" dirty="0">
                <a:effectLst/>
                <a:latin typeface="Songti SC"/>
              </a:rPr>
              <a:t>SAVI</a:t>
            </a:r>
            <a:r>
              <a:rPr lang="zh-CN" altLang="zh-CN" sz="3200" b="1" kern="100" dirty="0">
                <a:effectLst/>
                <a:latin typeface="Songti SC"/>
              </a:rPr>
              <a:t>简介</a:t>
            </a:r>
            <a:endParaRPr kumimoji="1" lang="zh-CN" altLang="en-US" sz="3200" dirty="0"/>
          </a:p>
        </p:txBody>
      </p:sp>
      <p:sp>
        <p:nvSpPr>
          <p:cNvPr id="5" name="文本框 4">
            <a:extLst>
              <a:ext uri="{FF2B5EF4-FFF2-40B4-BE49-F238E27FC236}">
                <a16:creationId xmlns:a16="http://schemas.microsoft.com/office/drawing/2014/main" id="{E541EED1-FAA5-4794-802F-F510C0CB8CB3}"/>
              </a:ext>
            </a:extLst>
          </p:cNvPr>
          <p:cNvSpPr txBox="1"/>
          <p:nvPr/>
        </p:nvSpPr>
        <p:spPr>
          <a:xfrm>
            <a:off x="830672" y="1021662"/>
            <a:ext cx="10617279" cy="2346283"/>
          </a:xfrm>
          <a:prstGeom prst="rect">
            <a:avLst/>
          </a:prstGeom>
          <a:noFill/>
        </p:spPr>
        <p:txBody>
          <a:bodyPr wrap="square" rtlCol="0">
            <a:spAutoFit/>
          </a:bodyPr>
          <a:lstStyle/>
          <a:p>
            <a:pPr marL="342900" indent="-342900">
              <a:lnSpc>
                <a:spcPct val="150000"/>
              </a:lnSpc>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SAVI-DHCP (RFC 7513)</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部署在接入设备上，网络中包含</a:t>
            </a:r>
            <a:r>
              <a:rPr lang="en-US" altLang="zh-CN" sz="2000" dirty="0">
                <a:latin typeface="微软雅黑" panose="020B0503020204020204" pitchFamily="34" charset="-122"/>
                <a:ea typeface="微软雅黑" panose="020B0503020204020204" pitchFamily="34" charset="-122"/>
              </a:rPr>
              <a:t>DHCP</a:t>
            </a:r>
            <a:r>
              <a:rPr lang="zh-CN" altLang="en-US" sz="2000" dirty="0">
                <a:latin typeface="微软雅黑" panose="020B0503020204020204" pitchFamily="34" charset="-122"/>
                <a:ea typeface="微软雅黑" panose="020B0503020204020204" pitchFamily="34" charset="-122"/>
              </a:rPr>
              <a:t>服务器、接入交换机、无线接入点等</a:t>
            </a:r>
          </a:p>
          <a:p>
            <a:pPr marL="800100" lvl="1" indent="-342900">
              <a:lnSpc>
                <a:spcPct val="150000"/>
              </a:lnSpc>
              <a:buFont typeface="Arial" panose="020B0604020202020204" pitchFamily="34" charset="0"/>
              <a:buChar char="•"/>
            </a:pPr>
            <a:r>
              <a:rPr lang="zh-CN" altLang="en-US" sz="2000" dirty="0">
                <a:latin typeface="微软雅黑" panose="020B0503020204020204" pitchFamily="34" charset="-122"/>
                <a:ea typeface="微软雅黑" panose="020B0503020204020204" pitchFamily="34" charset="-122"/>
              </a:rPr>
              <a:t>通过执行</a:t>
            </a:r>
            <a:r>
              <a:rPr lang="en-US" altLang="zh-CN" sz="2000" dirty="0">
                <a:latin typeface="微软雅黑" panose="020B0503020204020204" pitchFamily="34" charset="-122"/>
                <a:ea typeface="微软雅黑" panose="020B0503020204020204" pitchFamily="34" charset="-122"/>
              </a:rPr>
              <a:t>DHCPv4/v6</a:t>
            </a:r>
            <a:r>
              <a:rPr lang="zh-CN" altLang="en-US" sz="2000" dirty="0">
                <a:latin typeface="微软雅黑" panose="020B0503020204020204" pitchFamily="34" charset="-122"/>
                <a:ea typeface="微软雅黑" panose="020B0503020204020204" pitchFamily="34" charset="-122"/>
              </a:rPr>
              <a:t>监听建立</a:t>
            </a:r>
            <a:r>
              <a:rPr lang="en-US" altLang="zh-CN" sz="2000" dirty="0">
                <a:latin typeface="微软雅黑" panose="020B0503020204020204" pitchFamily="34" charset="-122"/>
                <a:ea typeface="微软雅黑" panose="020B0503020204020204" pitchFamily="34" charset="-122"/>
              </a:rPr>
              <a:t>DHCP</a:t>
            </a:r>
            <a:r>
              <a:rPr lang="zh-CN" altLang="en-US" sz="2000" dirty="0">
                <a:latin typeface="微软雅黑" panose="020B0503020204020204" pitchFamily="34" charset="-122"/>
                <a:ea typeface="微软雅黑" panose="020B0503020204020204" pitchFamily="34" charset="-122"/>
              </a:rPr>
              <a:t>分配的地址和主机对应的绑定锚之间的绑定关系，用来验证报文中源地址的真实性 </a:t>
            </a:r>
          </a:p>
          <a:p>
            <a:pPr marL="800100" lvl="1" indent="-342900">
              <a:lnSpc>
                <a:spcPct val="150000"/>
              </a:lnSpc>
              <a:buFont typeface="Wingdings" panose="05000000000000000000" pitchFamily="2" charset="2"/>
              <a:buChar char="n"/>
            </a:pPr>
            <a:endParaRPr lang="en-US" altLang="zh-CN" sz="20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BD7D8CA-D0FA-4E6D-AF0D-D206F3A05D88}"/>
              </a:ext>
            </a:extLst>
          </p:cNvPr>
          <p:cNvPicPr>
            <a:picLocks noChangeAspect="1"/>
          </p:cNvPicPr>
          <p:nvPr/>
        </p:nvPicPr>
        <p:blipFill>
          <a:blip r:embed="rId3">
            <a:duotone>
              <a:srgbClr val="2192BC">
                <a:shade val="45000"/>
                <a:satMod val="135000"/>
              </a:srgbClr>
              <a:prstClr val="white"/>
            </a:duotone>
          </a:blip>
          <a:stretch>
            <a:fillRect/>
          </a:stretch>
        </p:blipFill>
        <p:spPr>
          <a:xfrm>
            <a:off x="6704455" y="3049825"/>
            <a:ext cx="5127375" cy="3309334"/>
          </a:xfrm>
          <a:prstGeom prst="rect">
            <a:avLst/>
          </a:prstGeom>
          <a:ln>
            <a:solidFill>
              <a:srgbClr val="0070C0"/>
            </a:solidFill>
          </a:ln>
        </p:spPr>
      </p:pic>
      <p:pic>
        <p:nvPicPr>
          <p:cNvPr id="6" name="图片 5">
            <a:extLst>
              <a:ext uri="{FF2B5EF4-FFF2-40B4-BE49-F238E27FC236}">
                <a16:creationId xmlns:a16="http://schemas.microsoft.com/office/drawing/2014/main" id="{F06DB20F-3EDD-42D8-B641-57787205FE39}"/>
              </a:ext>
            </a:extLst>
          </p:cNvPr>
          <p:cNvPicPr>
            <a:picLocks noChangeAspect="1"/>
          </p:cNvPicPr>
          <p:nvPr/>
        </p:nvPicPr>
        <p:blipFill>
          <a:blip r:embed="rId4"/>
          <a:stretch>
            <a:fillRect/>
          </a:stretch>
        </p:blipFill>
        <p:spPr>
          <a:xfrm>
            <a:off x="4285422" y="3066096"/>
            <a:ext cx="472447" cy="457143"/>
          </a:xfrm>
          <a:prstGeom prst="rect">
            <a:avLst/>
          </a:prstGeom>
        </p:spPr>
      </p:pic>
      <p:pic>
        <p:nvPicPr>
          <p:cNvPr id="7" name="图片 6">
            <a:extLst>
              <a:ext uri="{FF2B5EF4-FFF2-40B4-BE49-F238E27FC236}">
                <a16:creationId xmlns:a16="http://schemas.microsoft.com/office/drawing/2014/main" id="{582E69A9-3D91-475E-9EA5-D1348B209193}"/>
              </a:ext>
            </a:extLst>
          </p:cNvPr>
          <p:cNvPicPr>
            <a:picLocks noChangeAspect="1"/>
          </p:cNvPicPr>
          <p:nvPr/>
        </p:nvPicPr>
        <p:blipFill>
          <a:blip r:embed="rId5"/>
          <a:stretch>
            <a:fillRect/>
          </a:stretch>
        </p:blipFill>
        <p:spPr>
          <a:xfrm>
            <a:off x="4236053" y="4548076"/>
            <a:ext cx="586935" cy="489589"/>
          </a:xfrm>
          <a:prstGeom prst="rect">
            <a:avLst/>
          </a:prstGeom>
        </p:spPr>
      </p:pic>
      <p:pic>
        <p:nvPicPr>
          <p:cNvPr id="8" name="图片 7">
            <a:extLst>
              <a:ext uri="{FF2B5EF4-FFF2-40B4-BE49-F238E27FC236}">
                <a16:creationId xmlns:a16="http://schemas.microsoft.com/office/drawing/2014/main" id="{E11AA6B9-1B40-41F9-AF1C-1C90322E9BF5}"/>
              </a:ext>
            </a:extLst>
          </p:cNvPr>
          <p:cNvPicPr>
            <a:picLocks noChangeAspect="1"/>
          </p:cNvPicPr>
          <p:nvPr/>
        </p:nvPicPr>
        <p:blipFill>
          <a:blip r:embed="rId6"/>
          <a:stretch>
            <a:fillRect/>
          </a:stretch>
        </p:blipFill>
        <p:spPr>
          <a:xfrm>
            <a:off x="2798779" y="2995863"/>
            <a:ext cx="472447" cy="614778"/>
          </a:xfrm>
          <a:prstGeom prst="rect">
            <a:avLst/>
          </a:prstGeom>
        </p:spPr>
      </p:pic>
      <p:pic>
        <p:nvPicPr>
          <p:cNvPr id="9" name="图片 8">
            <a:extLst>
              <a:ext uri="{FF2B5EF4-FFF2-40B4-BE49-F238E27FC236}">
                <a16:creationId xmlns:a16="http://schemas.microsoft.com/office/drawing/2014/main" id="{611365B0-C8B3-4AD3-BCCD-8446BE243547}"/>
              </a:ext>
            </a:extLst>
          </p:cNvPr>
          <p:cNvPicPr>
            <a:picLocks noChangeAspect="1"/>
          </p:cNvPicPr>
          <p:nvPr/>
        </p:nvPicPr>
        <p:blipFill>
          <a:blip r:embed="rId7"/>
          <a:stretch>
            <a:fillRect/>
          </a:stretch>
        </p:blipFill>
        <p:spPr>
          <a:xfrm>
            <a:off x="3702308" y="5498406"/>
            <a:ext cx="583114" cy="564226"/>
          </a:xfrm>
          <a:prstGeom prst="rect">
            <a:avLst/>
          </a:prstGeom>
        </p:spPr>
      </p:pic>
      <p:pic>
        <p:nvPicPr>
          <p:cNvPr id="10" name="图片 9">
            <a:extLst>
              <a:ext uri="{FF2B5EF4-FFF2-40B4-BE49-F238E27FC236}">
                <a16:creationId xmlns:a16="http://schemas.microsoft.com/office/drawing/2014/main" id="{1E8885D0-C0F5-4572-AC64-33B37CB48A0E}"/>
              </a:ext>
            </a:extLst>
          </p:cNvPr>
          <p:cNvPicPr>
            <a:picLocks noChangeAspect="1"/>
          </p:cNvPicPr>
          <p:nvPr/>
        </p:nvPicPr>
        <p:blipFill>
          <a:blip r:embed="rId5"/>
          <a:stretch>
            <a:fillRect/>
          </a:stretch>
        </p:blipFill>
        <p:spPr>
          <a:xfrm>
            <a:off x="4230995" y="3800539"/>
            <a:ext cx="586935" cy="489589"/>
          </a:xfrm>
          <a:prstGeom prst="rect">
            <a:avLst/>
          </a:prstGeom>
        </p:spPr>
      </p:pic>
      <p:cxnSp>
        <p:nvCxnSpPr>
          <p:cNvPr id="11" name="直线连接符 11">
            <a:extLst>
              <a:ext uri="{FF2B5EF4-FFF2-40B4-BE49-F238E27FC236}">
                <a16:creationId xmlns:a16="http://schemas.microsoft.com/office/drawing/2014/main" id="{38997AA6-3EB6-49EF-BA77-40ECD6236C52}"/>
              </a:ext>
            </a:extLst>
          </p:cNvPr>
          <p:cNvCxnSpPr>
            <a:stCxn id="10" idx="2"/>
            <a:endCxn id="7" idx="0"/>
          </p:cNvCxnSpPr>
          <p:nvPr/>
        </p:nvCxnSpPr>
        <p:spPr>
          <a:xfrm>
            <a:off x="4524463" y="4290127"/>
            <a:ext cx="5058" cy="257949"/>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线连接符 31">
            <a:extLst>
              <a:ext uri="{FF2B5EF4-FFF2-40B4-BE49-F238E27FC236}">
                <a16:creationId xmlns:a16="http://schemas.microsoft.com/office/drawing/2014/main" id="{85EFA0B8-E3FF-461B-863A-385CFA1099AB}"/>
              </a:ext>
            </a:extLst>
          </p:cNvPr>
          <p:cNvCxnSpPr>
            <a:stCxn id="10" idx="0"/>
            <a:endCxn id="6" idx="2"/>
          </p:cNvCxnSpPr>
          <p:nvPr/>
        </p:nvCxnSpPr>
        <p:spPr>
          <a:xfrm flipH="1" flipV="1">
            <a:off x="4521646" y="3523239"/>
            <a:ext cx="2817" cy="277299"/>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线连接符 33">
            <a:extLst>
              <a:ext uri="{FF2B5EF4-FFF2-40B4-BE49-F238E27FC236}">
                <a16:creationId xmlns:a16="http://schemas.microsoft.com/office/drawing/2014/main" id="{E3869AFD-FC81-4B22-AD66-B7E0F21481D4}"/>
              </a:ext>
            </a:extLst>
          </p:cNvPr>
          <p:cNvCxnSpPr>
            <a:stCxn id="8" idx="3"/>
          </p:cNvCxnSpPr>
          <p:nvPr/>
        </p:nvCxnSpPr>
        <p:spPr>
          <a:xfrm>
            <a:off x="3271226" y="3303252"/>
            <a:ext cx="95977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B6EDEB58-E079-4F1D-BD25-BCC2204AA982}"/>
              </a:ext>
            </a:extLst>
          </p:cNvPr>
          <p:cNvSpPr txBox="1"/>
          <p:nvPr/>
        </p:nvSpPr>
        <p:spPr>
          <a:xfrm>
            <a:off x="1679001" y="3289172"/>
            <a:ext cx="1271758" cy="307777"/>
          </a:xfrm>
          <a:prstGeom prst="rect">
            <a:avLst/>
          </a:prstGeom>
          <a:noFill/>
        </p:spPr>
        <p:txBody>
          <a:bodyPr wrap="none" rtlCol="0">
            <a:spAutoFit/>
          </a:bodyPr>
          <a:lstStyle/>
          <a:p>
            <a:r>
              <a:rPr kumimoji="1" lang="en-US" altLang="zh-CN" sz="1400" dirty="0">
                <a:latin typeface="微软雅黑" panose="020B0503020204020204" pitchFamily="34" charset="-122"/>
                <a:ea typeface="微软雅黑" panose="020B0503020204020204" pitchFamily="34" charset="-122"/>
              </a:rPr>
              <a:t>DHCP</a:t>
            </a:r>
            <a:r>
              <a:rPr kumimoji="1" lang="zh-CN" altLang="en-US" sz="1400" dirty="0">
                <a:latin typeface="微软雅黑" panose="020B0503020204020204" pitchFamily="34" charset="-122"/>
                <a:ea typeface="微软雅黑" panose="020B0503020204020204" pitchFamily="34" charset="-122"/>
              </a:rPr>
              <a:t> </a:t>
            </a:r>
            <a:r>
              <a:rPr kumimoji="1" lang="en-US" altLang="zh-CN" sz="1400" dirty="0">
                <a:latin typeface="微软雅黑" panose="020B0503020204020204" pitchFamily="34" charset="-122"/>
                <a:ea typeface="微软雅黑" panose="020B0503020204020204" pitchFamily="34" charset="-122"/>
              </a:rPr>
              <a:t>server</a:t>
            </a:r>
            <a:endParaRPr kumimoji="1" lang="zh-CN" altLang="en-US" sz="14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BDD3C7C3-F49D-446C-A731-0A72ACDC2693}"/>
              </a:ext>
            </a:extLst>
          </p:cNvPr>
          <p:cNvSpPr txBox="1"/>
          <p:nvPr/>
        </p:nvSpPr>
        <p:spPr>
          <a:xfrm>
            <a:off x="4828046" y="4605918"/>
            <a:ext cx="1117807" cy="307777"/>
          </a:xfrm>
          <a:prstGeom prst="rect">
            <a:avLst/>
          </a:prstGeom>
          <a:noFill/>
        </p:spPr>
        <p:txBody>
          <a:bodyPr wrap="none" rtlCol="0">
            <a:spAutoFit/>
          </a:bodyPr>
          <a:lstStyle/>
          <a:p>
            <a:r>
              <a:rPr kumimoji="1" lang="en-US" altLang="zh-CN" sz="1400" dirty="0">
                <a:latin typeface="微软雅黑" panose="020B0503020204020204" pitchFamily="34" charset="-122"/>
                <a:ea typeface="微软雅黑" panose="020B0503020204020204" pitchFamily="34" charset="-122"/>
              </a:rPr>
              <a:t>SAVI</a:t>
            </a:r>
            <a:r>
              <a:rPr kumimoji="1" lang="zh-CN" altLang="en-US" sz="1400" dirty="0">
                <a:latin typeface="微软雅黑" panose="020B0503020204020204" pitchFamily="34" charset="-122"/>
                <a:ea typeface="微软雅黑" panose="020B0503020204020204" pitchFamily="34" charset="-122"/>
              </a:rPr>
              <a:t>交换机</a:t>
            </a:r>
          </a:p>
        </p:txBody>
      </p:sp>
      <p:pic>
        <p:nvPicPr>
          <p:cNvPr id="16" name="图片 15">
            <a:extLst>
              <a:ext uri="{FF2B5EF4-FFF2-40B4-BE49-F238E27FC236}">
                <a16:creationId xmlns:a16="http://schemas.microsoft.com/office/drawing/2014/main" id="{2DB6D08A-6F31-4E61-B8F0-DE1B28EC9DAD}"/>
              </a:ext>
            </a:extLst>
          </p:cNvPr>
          <p:cNvPicPr>
            <a:picLocks noChangeAspect="1"/>
          </p:cNvPicPr>
          <p:nvPr/>
        </p:nvPicPr>
        <p:blipFill>
          <a:blip r:embed="rId7"/>
          <a:stretch>
            <a:fillRect/>
          </a:stretch>
        </p:blipFill>
        <p:spPr>
          <a:xfrm>
            <a:off x="5108623" y="5383124"/>
            <a:ext cx="583115" cy="564226"/>
          </a:xfrm>
          <a:prstGeom prst="rect">
            <a:avLst/>
          </a:prstGeom>
        </p:spPr>
      </p:pic>
      <p:cxnSp>
        <p:nvCxnSpPr>
          <p:cNvPr id="17" name="肘形连接符 46">
            <a:extLst>
              <a:ext uri="{FF2B5EF4-FFF2-40B4-BE49-F238E27FC236}">
                <a16:creationId xmlns:a16="http://schemas.microsoft.com/office/drawing/2014/main" id="{F449F40A-9B3B-4466-8F61-3AC18083FE69}"/>
              </a:ext>
            </a:extLst>
          </p:cNvPr>
          <p:cNvCxnSpPr>
            <a:cxnSpLocks/>
          </p:cNvCxnSpPr>
          <p:nvPr/>
        </p:nvCxnSpPr>
        <p:spPr>
          <a:xfrm rot="10800000" flipV="1">
            <a:off x="3905020" y="4999257"/>
            <a:ext cx="416309" cy="415674"/>
          </a:xfrm>
          <a:prstGeom prst="bentConnector3">
            <a:avLst>
              <a:gd name="adj1" fmla="val 98810"/>
            </a:avLst>
          </a:prstGeom>
        </p:spPr>
        <p:style>
          <a:lnRef idx="1">
            <a:schemeClr val="accent1"/>
          </a:lnRef>
          <a:fillRef idx="0">
            <a:schemeClr val="accent1"/>
          </a:fillRef>
          <a:effectRef idx="0">
            <a:schemeClr val="accent1"/>
          </a:effectRef>
          <a:fontRef idx="minor">
            <a:schemeClr val="tx1"/>
          </a:fontRef>
        </p:style>
      </p:cxnSp>
      <p:cxnSp>
        <p:nvCxnSpPr>
          <p:cNvPr id="18" name="肘形连接符 48">
            <a:extLst>
              <a:ext uri="{FF2B5EF4-FFF2-40B4-BE49-F238E27FC236}">
                <a16:creationId xmlns:a16="http://schemas.microsoft.com/office/drawing/2014/main" id="{9D10FE32-D1DD-4AD7-BEF2-93CA54C204D4}"/>
              </a:ext>
            </a:extLst>
          </p:cNvPr>
          <p:cNvCxnSpPr>
            <a:endCxn id="16" idx="0"/>
          </p:cNvCxnSpPr>
          <p:nvPr/>
        </p:nvCxnSpPr>
        <p:spPr>
          <a:xfrm>
            <a:off x="4701943" y="4957115"/>
            <a:ext cx="698238" cy="42600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9" name="任意形状 60">
            <a:extLst>
              <a:ext uri="{FF2B5EF4-FFF2-40B4-BE49-F238E27FC236}">
                <a16:creationId xmlns:a16="http://schemas.microsoft.com/office/drawing/2014/main" id="{4BF35873-0D57-4B22-9DDD-0335528EC897}"/>
              </a:ext>
            </a:extLst>
          </p:cNvPr>
          <p:cNvSpPr/>
          <p:nvPr/>
        </p:nvSpPr>
        <p:spPr>
          <a:xfrm>
            <a:off x="3994162" y="4185105"/>
            <a:ext cx="322107" cy="1204686"/>
          </a:xfrm>
          <a:custGeom>
            <a:avLst/>
            <a:gdLst>
              <a:gd name="connsiteX0" fmla="*/ 319314 w 322107"/>
              <a:gd name="connsiteY0" fmla="*/ 0 h 1204686"/>
              <a:gd name="connsiteX1" fmla="*/ 275771 w 322107"/>
              <a:gd name="connsiteY1" fmla="*/ 493486 h 1204686"/>
              <a:gd name="connsiteX2" fmla="*/ 0 w 322107"/>
              <a:gd name="connsiteY2" fmla="*/ 1204686 h 1204686"/>
              <a:gd name="connsiteX3" fmla="*/ 0 w 322107"/>
              <a:gd name="connsiteY3" fmla="*/ 1204686 h 1204686"/>
            </a:gdLst>
            <a:ahLst/>
            <a:cxnLst>
              <a:cxn ang="0">
                <a:pos x="connsiteX0" y="connsiteY0"/>
              </a:cxn>
              <a:cxn ang="0">
                <a:pos x="connsiteX1" y="connsiteY1"/>
              </a:cxn>
              <a:cxn ang="0">
                <a:pos x="connsiteX2" y="connsiteY2"/>
              </a:cxn>
              <a:cxn ang="0">
                <a:pos x="connsiteX3" y="connsiteY3"/>
              </a:cxn>
            </a:cxnLst>
            <a:rect l="l" t="t" r="r" b="b"/>
            <a:pathLst>
              <a:path w="322107" h="1204686">
                <a:moveTo>
                  <a:pt x="319314" y="0"/>
                </a:moveTo>
                <a:cubicBezTo>
                  <a:pt x="324152" y="146352"/>
                  <a:pt x="328990" y="292705"/>
                  <a:pt x="275771" y="493486"/>
                </a:cubicBezTo>
                <a:cubicBezTo>
                  <a:pt x="222552" y="694267"/>
                  <a:pt x="0" y="1204686"/>
                  <a:pt x="0" y="1204686"/>
                </a:cubicBezTo>
                <a:lnTo>
                  <a:pt x="0" y="1204686"/>
                </a:lnTo>
              </a:path>
            </a:pathLst>
          </a:custGeom>
          <a:noFill/>
          <a:ln w="28575">
            <a:solidFill>
              <a:srgbClr val="D7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D801F900-9F09-4CD8-9053-C971DA571079}"/>
              </a:ext>
            </a:extLst>
          </p:cNvPr>
          <p:cNvSpPr txBox="1"/>
          <p:nvPr/>
        </p:nvSpPr>
        <p:spPr>
          <a:xfrm>
            <a:off x="1123391" y="5658203"/>
            <a:ext cx="2618946" cy="738664"/>
          </a:xfrm>
          <a:prstGeom prst="rect">
            <a:avLst/>
          </a:prstGeom>
          <a:noFill/>
        </p:spPr>
        <p:txBody>
          <a:bodyPr wrap="square" rtlCol="0">
            <a:spAutoFit/>
          </a:bodyPr>
          <a:lstStyle/>
          <a:p>
            <a:pPr algn="just"/>
            <a:r>
              <a:rPr kumimoji="1" lang="zh-CN" altLang="en-US" sz="1400" dirty="0">
                <a:latin typeface="微软雅黑" panose="020B0503020204020204" pitchFamily="34" charset="-122"/>
                <a:ea typeface="微软雅黑" panose="020B0503020204020204" pitchFamily="34" charset="-122"/>
              </a:rPr>
              <a:t>（</a:t>
            </a:r>
            <a:r>
              <a:rPr kumimoji="1" lang="en-US" altLang="zh-CN" sz="1400" dirty="0">
                <a:latin typeface="微软雅黑" panose="020B0503020204020204" pitchFamily="34" charset="-122"/>
                <a:ea typeface="微软雅黑" panose="020B0503020204020204" pitchFamily="34" charset="-122"/>
              </a:rPr>
              <a:t>1</a:t>
            </a:r>
            <a:r>
              <a:rPr kumimoji="1" lang="zh-CN" altLang="en-US" sz="1400" dirty="0">
                <a:latin typeface="微软雅黑" panose="020B0503020204020204" pitchFamily="34" charset="-122"/>
                <a:ea typeface="微软雅黑" panose="020B0503020204020204" pitchFamily="34" charset="-122"/>
              </a:rPr>
              <a:t>）主机</a:t>
            </a:r>
            <a:r>
              <a:rPr kumimoji="1" lang="en-US" altLang="zh-CN" sz="1400" dirty="0">
                <a:latin typeface="微软雅黑" panose="020B0503020204020204" pitchFamily="34" charset="-122"/>
                <a:ea typeface="微软雅黑" panose="020B0503020204020204" pitchFamily="34" charset="-122"/>
              </a:rPr>
              <a:t>A</a:t>
            </a:r>
            <a:r>
              <a:rPr kumimoji="1" lang="zh-CN" altLang="en-US" sz="1400" dirty="0">
                <a:latin typeface="微软雅黑" panose="020B0503020204020204" pitchFamily="34" charset="-122"/>
                <a:ea typeface="微软雅黑" panose="020B0503020204020204" pitchFamily="34" charset="-122"/>
              </a:rPr>
              <a:t>收到汇聚交换机的</a:t>
            </a:r>
            <a:r>
              <a:rPr kumimoji="1" lang="en-US" altLang="zh-CN" sz="1400" dirty="0">
                <a:latin typeface="微软雅黑" panose="020B0503020204020204" pitchFamily="34" charset="-122"/>
                <a:ea typeface="微软雅黑" panose="020B0503020204020204" pitchFamily="34" charset="-122"/>
              </a:rPr>
              <a:t>RA</a:t>
            </a:r>
            <a:r>
              <a:rPr kumimoji="1" lang="zh-CN" altLang="en-US" sz="1400" dirty="0">
                <a:latin typeface="微软雅黑" panose="020B0503020204020204" pitchFamily="34" charset="-122"/>
                <a:ea typeface="微软雅黑" panose="020B0503020204020204" pitchFamily="34" charset="-122"/>
              </a:rPr>
              <a:t>通告，获取前缀后自动生成</a:t>
            </a:r>
            <a:r>
              <a:rPr kumimoji="1" lang="en-US" altLang="zh-CN" sz="1400" dirty="0">
                <a:latin typeface="微软雅黑" panose="020B0503020204020204" pitchFamily="34" charset="-122"/>
                <a:ea typeface="微软雅黑" panose="020B0503020204020204" pitchFamily="34" charset="-122"/>
              </a:rPr>
              <a:t>IPv6</a:t>
            </a:r>
            <a:r>
              <a:rPr kumimoji="1" lang="zh-CN" altLang="en-US" sz="1400" dirty="0">
                <a:latin typeface="微软雅黑" panose="020B0503020204020204" pitchFamily="34" charset="-122"/>
                <a:ea typeface="微软雅黑" panose="020B0503020204020204" pitchFamily="34" charset="-122"/>
              </a:rPr>
              <a:t>地址</a:t>
            </a:r>
          </a:p>
        </p:txBody>
      </p:sp>
      <p:sp>
        <p:nvSpPr>
          <p:cNvPr id="21" name="文本框 20">
            <a:extLst>
              <a:ext uri="{FF2B5EF4-FFF2-40B4-BE49-F238E27FC236}">
                <a16:creationId xmlns:a16="http://schemas.microsoft.com/office/drawing/2014/main" id="{ED5D911B-13EE-45D7-9819-70520ACCEE1C}"/>
              </a:ext>
            </a:extLst>
          </p:cNvPr>
          <p:cNvSpPr txBox="1"/>
          <p:nvPr/>
        </p:nvSpPr>
        <p:spPr>
          <a:xfrm>
            <a:off x="3539674" y="6084770"/>
            <a:ext cx="739305"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主机</a:t>
            </a:r>
            <a:r>
              <a:rPr kumimoji="1" lang="en-US" altLang="zh-CN" sz="1600" dirty="0">
                <a:latin typeface="微软雅黑" panose="020B0503020204020204" pitchFamily="34" charset="-122"/>
                <a:ea typeface="微软雅黑" panose="020B0503020204020204" pitchFamily="34" charset="-122"/>
              </a:rPr>
              <a:t>A</a:t>
            </a:r>
            <a:endParaRPr kumimoji="1" lang="zh-CN" altLang="en-US" sz="1600"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593C591D-AAF6-4CD3-88D3-75BAEFC70EA8}"/>
              </a:ext>
            </a:extLst>
          </p:cNvPr>
          <p:cNvSpPr txBox="1"/>
          <p:nvPr/>
        </p:nvSpPr>
        <p:spPr>
          <a:xfrm>
            <a:off x="5108269" y="5991340"/>
            <a:ext cx="1005403" cy="338554"/>
          </a:xfrm>
          <a:prstGeom prst="rect">
            <a:avLst/>
          </a:prstGeom>
          <a:noFill/>
        </p:spPr>
        <p:txBody>
          <a:bodyPr wrap="none" rtlCol="0">
            <a:spAutoFit/>
          </a:bodyPr>
          <a:lstStyle/>
          <a:p>
            <a:r>
              <a:rPr kumimoji="1" lang="zh-CN" altLang="en-US" sz="1600" dirty="0">
                <a:latin typeface="微软雅黑" panose="020B0503020204020204" pitchFamily="34" charset="-122"/>
                <a:ea typeface="微软雅黑" panose="020B0503020204020204" pitchFamily="34" charset="-122"/>
              </a:rPr>
              <a:t>攻击主机</a:t>
            </a:r>
          </a:p>
        </p:txBody>
      </p:sp>
      <p:sp>
        <p:nvSpPr>
          <p:cNvPr id="23" name="任意形状 64">
            <a:extLst>
              <a:ext uri="{FF2B5EF4-FFF2-40B4-BE49-F238E27FC236}">
                <a16:creationId xmlns:a16="http://schemas.microsoft.com/office/drawing/2014/main" id="{BF24FA6A-E21E-4877-A77A-792EFF40DB64}"/>
              </a:ext>
            </a:extLst>
          </p:cNvPr>
          <p:cNvSpPr/>
          <p:nvPr/>
        </p:nvSpPr>
        <p:spPr>
          <a:xfrm>
            <a:off x="3311990" y="3183607"/>
            <a:ext cx="1295676" cy="2249727"/>
          </a:xfrm>
          <a:custGeom>
            <a:avLst/>
            <a:gdLst>
              <a:gd name="connsiteX0" fmla="*/ 1045029 w 1295676"/>
              <a:gd name="connsiteY0" fmla="*/ 2249727 h 2249727"/>
              <a:gd name="connsiteX1" fmla="*/ 1291772 w 1295676"/>
              <a:gd name="connsiteY1" fmla="*/ 1074070 h 2249727"/>
              <a:gd name="connsiteX2" fmla="*/ 870857 w 1295676"/>
              <a:gd name="connsiteY2" fmla="*/ 174184 h 2249727"/>
              <a:gd name="connsiteX3" fmla="*/ 0 w 1295676"/>
              <a:gd name="connsiteY3" fmla="*/ 12 h 2249727"/>
              <a:gd name="connsiteX4" fmla="*/ 0 w 1295676"/>
              <a:gd name="connsiteY4" fmla="*/ 12 h 22497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5676" h="2249727">
                <a:moveTo>
                  <a:pt x="1045029" y="2249727"/>
                </a:moveTo>
                <a:cubicBezTo>
                  <a:pt x="1182915" y="1834860"/>
                  <a:pt x="1320801" y="1419994"/>
                  <a:pt x="1291772" y="1074070"/>
                </a:cubicBezTo>
                <a:cubicBezTo>
                  <a:pt x="1262743" y="728146"/>
                  <a:pt x="1086152" y="353194"/>
                  <a:pt x="870857" y="174184"/>
                </a:cubicBezTo>
                <a:cubicBezTo>
                  <a:pt x="655562" y="-4826"/>
                  <a:pt x="0" y="12"/>
                  <a:pt x="0" y="12"/>
                </a:cubicBezTo>
                <a:lnTo>
                  <a:pt x="0" y="12"/>
                </a:lnTo>
              </a:path>
            </a:pathLst>
          </a:custGeom>
          <a:noFill/>
          <a:ln w="28575">
            <a:solidFill>
              <a:srgbClr val="D7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A7D0948C-EFF5-4264-B001-F591CE0439DE}"/>
              </a:ext>
            </a:extLst>
          </p:cNvPr>
          <p:cNvSpPr txBox="1"/>
          <p:nvPr/>
        </p:nvSpPr>
        <p:spPr>
          <a:xfrm>
            <a:off x="971949" y="3726603"/>
            <a:ext cx="3163265" cy="1384995"/>
          </a:xfrm>
          <a:prstGeom prst="rect">
            <a:avLst/>
          </a:prstGeom>
          <a:noFill/>
        </p:spPr>
        <p:txBody>
          <a:bodyPr wrap="square" rtlCol="0">
            <a:spAutoFit/>
          </a:bodyPr>
          <a:lstStyle/>
          <a:p>
            <a:pPr algn="just"/>
            <a:r>
              <a:rPr kumimoji="1" lang="zh-CN" altLang="en-US" sz="1400" dirty="0">
                <a:latin typeface="微软雅黑" panose="020B0503020204020204" pitchFamily="34" charset="-122"/>
                <a:ea typeface="微软雅黑" panose="020B0503020204020204" pitchFamily="34" charset="-122"/>
              </a:rPr>
              <a:t>（</a:t>
            </a:r>
            <a:r>
              <a:rPr kumimoji="1" lang="en-US" altLang="zh-CN" sz="1400" dirty="0">
                <a:latin typeface="微软雅黑" panose="020B0503020204020204" pitchFamily="34" charset="-122"/>
                <a:ea typeface="微软雅黑" panose="020B0503020204020204" pitchFamily="34" charset="-122"/>
              </a:rPr>
              <a:t>2</a:t>
            </a:r>
            <a:r>
              <a:rPr kumimoji="1" lang="zh-CN" altLang="en-US" sz="1400" dirty="0">
                <a:latin typeface="微软雅黑" panose="020B0503020204020204" pitchFamily="34" charset="-122"/>
                <a:ea typeface="微软雅黑" panose="020B0503020204020204" pitchFamily="34" charset="-122"/>
              </a:rPr>
              <a:t>）</a:t>
            </a:r>
            <a:r>
              <a:rPr kumimoji="1" lang="en-US" altLang="zh-CN" sz="1400" dirty="0">
                <a:latin typeface="微软雅黑" panose="020B0503020204020204" pitchFamily="34" charset="-122"/>
                <a:ea typeface="微软雅黑" panose="020B0503020204020204" pitchFamily="34" charset="-122"/>
              </a:rPr>
              <a:t>DHCPv6</a:t>
            </a:r>
            <a:r>
              <a:rPr kumimoji="1" lang="zh-CN" altLang="en-US" sz="1400" dirty="0">
                <a:latin typeface="微软雅黑" panose="020B0503020204020204" pitchFamily="34" charset="-122"/>
                <a:ea typeface="微软雅黑" panose="020B0503020204020204" pitchFamily="34" charset="-122"/>
              </a:rPr>
              <a:t>服务器收到</a:t>
            </a:r>
            <a:r>
              <a:rPr kumimoji="1" lang="en-US" altLang="zh-CN" sz="1400" dirty="0">
                <a:latin typeface="微软雅黑" panose="020B0503020204020204" pitchFamily="34" charset="-122"/>
                <a:ea typeface="微软雅黑" panose="020B0503020204020204" pitchFamily="34" charset="-122"/>
              </a:rPr>
              <a:t>request</a:t>
            </a:r>
            <a:r>
              <a:rPr kumimoji="1" lang="zh-CN" altLang="en-US" sz="1400" dirty="0">
                <a:latin typeface="微软雅黑" panose="020B0503020204020204" pitchFamily="34" charset="-122"/>
                <a:ea typeface="微软雅黑" panose="020B0503020204020204" pitchFamily="34" charset="-122"/>
              </a:rPr>
              <a:t>后回复</a:t>
            </a:r>
            <a:r>
              <a:rPr kumimoji="1" lang="en-US" altLang="zh-CN" sz="1400" dirty="0">
                <a:latin typeface="微软雅黑" panose="020B0503020204020204" pitchFamily="34" charset="-122"/>
                <a:ea typeface="微软雅黑" panose="020B0503020204020204" pitchFamily="34" charset="-122"/>
              </a:rPr>
              <a:t>reply</a:t>
            </a:r>
            <a:r>
              <a:rPr kumimoji="1" lang="zh-CN" altLang="en-US" sz="1400" dirty="0">
                <a:latin typeface="微软雅黑" panose="020B0503020204020204" pitchFamily="34" charset="-122"/>
                <a:ea typeface="微软雅黑" panose="020B0503020204020204" pitchFamily="34" charset="-122"/>
              </a:rPr>
              <a:t>报文，将</a:t>
            </a:r>
            <a:r>
              <a:rPr kumimoji="1" lang="en-US" altLang="zh-CN" sz="1400" dirty="0">
                <a:latin typeface="微软雅黑" panose="020B0503020204020204" pitchFamily="34" charset="-122"/>
                <a:ea typeface="微软雅黑" panose="020B0503020204020204" pitchFamily="34" charset="-122"/>
              </a:rPr>
              <a:t>IPV6</a:t>
            </a:r>
            <a:r>
              <a:rPr kumimoji="1" lang="zh-CN" altLang="en-US" sz="1400" dirty="0">
                <a:latin typeface="微软雅黑" panose="020B0503020204020204" pitchFamily="34" charset="-122"/>
                <a:ea typeface="微软雅黑" panose="020B0503020204020204" pitchFamily="34" charset="-122"/>
              </a:rPr>
              <a:t>地址、</a:t>
            </a:r>
            <a:r>
              <a:rPr kumimoji="1" lang="en-US" altLang="zh-CN" sz="1400" dirty="0">
                <a:latin typeface="微软雅黑" panose="020B0503020204020204" pitchFamily="34" charset="-122"/>
                <a:ea typeface="微软雅黑" panose="020B0503020204020204" pitchFamily="34" charset="-122"/>
              </a:rPr>
              <a:t>DNS</a:t>
            </a:r>
            <a:r>
              <a:rPr kumimoji="1" lang="zh-CN" altLang="en-US" sz="1400" dirty="0">
                <a:latin typeface="微软雅黑" panose="020B0503020204020204" pitchFamily="34" charset="-122"/>
                <a:ea typeface="微软雅黑" panose="020B0503020204020204" pitchFamily="34" charset="-122"/>
              </a:rPr>
              <a:t>信息等发送给主机，主机收到后发送</a:t>
            </a:r>
            <a:r>
              <a:rPr kumimoji="1" lang="en-US" altLang="zh-CN" sz="1400" dirty="0">
                <a:latin typeface="微软雅黑" panose="020B0503020204020204" pitchFamily="34" charset="-122"/>
                <a:ea typeface="微软雅黑" panose="020B0503020204020204" pitchFamily="34" charset="-122"/>
              </a:rPr>
              <a:t>DAD</a:t>
            </a:r>
            <a:r>
              <a:rPr kumimoji="1" lang="zh-CN" altLang="en-US" sz="1400" dirty="0">
                <a:latin typeface="微软雅黑" panose="020B0503020204020204" pitchFamily="34" charset="-122"/>
                <a:ea typeface="微软雅黑" panose="020B0503020204020204" pitchFamily="34" charset="-122"/>
              </a:rPr>
              <a:t>报文进行地址冲突检测，如果一定时间内没有收到</a:t>
            </a:r>
            <a:r>
              <a:rPr kumimoji="1" lang="en-US" altLang="zh-CN" sz="1400" dirty="0">
                <a:latin typeface="微软雅黑" panose="020B0503020204020204" pitchFamily="34" charset="-122"/>
                <a:ea typeface="微软雅黑" panose="020B0503020204020204" pitchFamily="34" charset="-122"/>
              </a:rPr>
              <a:t>NA</a:t>
            </a:r>
            <a:r>
              <a:rPr kumimoji="1" lang="zh-CN" altLang="en-US" sz="1400" dirty="0">
                <a:latin typeface="微软雅黑" panose="020B0503020204020204" pitchFamily="34" charset="-122"/>
                <a:ea typeface="微软雅黑" panose="020B0503020204020204" pitchFamily="34" charset="-122"/>
              </a:rPr>
              <a:t>，</a:t>
            </a:r>
            <a:r>
              <a:rPr kumimoji="1" lang="en-US" altLang="zh-CN" sz="1400" dirty="0">
                <a:latin typeface="微软雅黑" panose="020B0503020204020204" pitchFamily="34" charset="-122"/>
                <a:ea typeface="微软雅黑" panose="020B0503020204020204" pitchFamily="34" charset="-122"/>
              </a:rPr>
              <a:t>SAVI</a:t>
            </a:r>
            <a:r>
              <a:rPr kumimoji="1" lang="zh-CN" altLang="en-US" sz="1400" dirty="0">
                <a:latin typeface="微软雅黑" panose="020B0503020204020204" pitchFamily="34" charset="-122"/>
                <a:ea typeface="微软雅黑" panose="020B0503020204020204" pitchFamily="34" charset="-122"/>
              </a:rPr>
              <a:t>交换机建立</a:t>
            </a:r>
            <a:r>
              <a:rPr kumimoji="1" lang="en-US" altLang="zh-CN" sz="1400" dirty="0">
                <a:latin typeface="微软雅黑" panose="020B0503020204020204" pitchFamily="34" charset="-122"/>
                <a:ea typeface="微软雅黑" panose="020B0503020204020204" pitchFamily="34" charset="-122"/>
              </a:rPr>
              <a:t>DHCP</a:t>
            </a:r>
            <a:r>
              <a:rPr kumimoji="1" lang="zh-CN" altLang="en-US" sz="1400" dirty="0">
                <a:latin typeface="微软雅黑" panose="020B0503020204020204" pitchFamily="34" charset="-122"/>
                <a:ea typeface="微软雅黑" panose="020B0503020204020204" pitchFamily="34" charset="-122"/>
              </a:rPr>
              <a:t>绑定</a:t>
            </a:r>
          </a:p>
        </p:txBody>
      </p:sp>
    </p:spTree>
    <p:extLst>
      <p:ext uri="{BB962C8B-B14F-4D97-AF65-F5344CB8AC3E}">
        <p14:creationId xmlns:p14="http://schemas.microsoft.com/office/powerpoint/2010/main" val="9566057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12.3.2 </a:t>
            </a:r>
            <a:r>
              <a:rPr lang="en-US" altLang="zh-CN" sz="3200" b="1" kern="100" dirty="0">
                <a:effectLst/>
                <a:latin typeface="Songti SC"/>
              </a:rPr>
              <a:t>SAVI</a:t>
            </a:r>
            <a:r>
              <a:rPr lang="zh-CN" altLang="zh-CN" sz="3200" b="1" kern="100" dirty="0">
                <a:effectLst/>
                <a:latin typeface="Songti SC"/>
              </a:rPr>
              <a:t>简介</a:t>
            </a:r>
            <a:endParaRPr kumimoji="1" lang="zh-CN" altLang="en-US" sz="3200" dirty="0"/>
          </a:p>
        </p:txBody>
      </p:sp>
      <p:sp>
        <p:nvSpPr>
          <p:cNvPr id="5" name="文本框 4">
            <a:extLst>
              <a:ext uri="{FF2B5EF4-FFF2-40B4-BE49-F238E27FC236}">
                <a16:creationId xmlns:a16="http://schemas.microsoft.com/office/drawing/2014/main" id="{E541EED1-FAA5-4794-802F-F510C0CB8CB3}"/>
              </a:ext>
            </a:extLst>
          </p:cNvPr>
          <p:cNvSpPr txBox="1"/>
          <p:nvPr/>
        </p:nvSpPr>
        <p:spPr>
          <a:xfrm>
            <a:off x="830672" y="1021662"/>
            <a:ext cx="10617279" cy="2346283"/>
          </a:xfrm>
          <a:prstGeom prst="rect">
            <a:avLst/>
          </a:prstGeom>
          <a:noFill/>
        </p:spPr>
        <p:txBody>
          <a:bodyPr wrap="square" rtlCol="0">
            <a:spAutoFit/>
          </a:bodyPr>
          <a:lstStyle/>
          <a:p>
            <a:pPr marL="800100" lvl="1" indent="-342900">
              <a:lnSpc>
                <a:spcPct val="150000"/>
              </a:lnSpc>
              <a:buFont typeface="Wingdings" panose="05000000000000000000" pitchFamily="2" charset="2"/>
              <a:buChar char="n"/>
              <a:defRPr/>
            </a:pP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无线</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SAVI</a:t>
            </a:r>
          </a:p>
          <a:p>
            <a:pPr marL="1257300" lvl="2" indent="-342900">
              <a:lnSpc>
                <a:spcPct val="150000"/>
              </a:lnSpc>
              <a:buFont typeface="Arial" panose="020B0604020202020204" pitchFamily="34" charset="0"/>
              <a:buChar char="•"/>
              <a:defRPr/>
            </a:pP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基于无线局域网的源地址认证技术通过嗅探地址分配相关控制报文（如</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NDP</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和</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DHCP</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报文），将</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IP</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地址与</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MAC</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地址绑定并依赖</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MAC</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地址的安全性对伪造</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IP</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源地址的报文进行过滤</a:t>
            </a:r>
            <a:endPar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endParaRPr>
          </a:p>
          <a:p>
            <a:pPr marL="1257300" lvl="2" indent="-342900">
              <a:lnSpc>
                <a:spcPct val="150000"/>
              </a:lnSpc>
              <a:buFont typeface="Arial" panose="020B0604020202020204" pitchFamily="34" charset="0"/>
              <a:buChar char="•"/>
              <a:defRPr/>
            </a:pP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增加对主机移动场景的支持，提升了</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SAVI</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的灵活性</a:t>
            </a:r>
          </a:p>
        </p:txBody>
      </p:sp>
      <p:graphicFrame>
        <p:nvGraphicFramePr>
          <p:cNvPr id="4" name="Object 6">
            <a:extLst>
              <a:ext uri="{FF2B5EF4-FFF2-40B4-BE49-F238E27FC236}">
                <a16:creationId xmlns:a16="http://schemas.microsoft.com/office/drawing/2014/main" id="{A5DD704F-8625-41E2-B5F8-1376E9638FC9}"/>
              </a:ext>
            </a:extLst>
          </p:cNvPr>
          <p:cNvGraphicFramePr>
            <a:graphicFrameLocks/>
          </p:cNvGraphicFramePr>
          <p:nvPr>
            <p:extLst>
              <p:ext uri="{D42A27DB-BD31-4B8C-83A1-F6EECF244321}">
                <p14:modId xmlns:p14="http://schemas.microsoft.com/office/powerpoint/2010/main" val="1151452307"/>
              </p:ext>
            </p:extLst>
          </p:nvPr>
        </p:nvGraphicFramePr>
        <p:xfrm>
          <a:off x="717637" y="3597442"/>
          <a:ext cx="4828921" cy="2636918"/>
        </p:xfrm>
        <a:graphic>
          <a:graphicData uri="http://schemas.openxmlformats.org/presentationml/2006/ole">
            <mc:AlternateContent xmlns:mc="http://schemas.openxmlformats.org/markup-compatibility/2006">
              <mc:Choice xmlns:v="urn:schemas-microsoft-com:vml" Requires="v">
                <p:oleObj spid="_x0000_s4250" name="Visio" r:id="rId4" imgW="5372159" imgH="2369929" progId="Visio.Drawing.11">
                  <p:embed/>
                </p:oleObj>
              </mc:Choice>
              <mc:Fallback>
                <p:oleObj name="Visio" r:id="rId4" imgW="5372159" imgH="2369929" progId="Visio.Drawing.11">
                  <p:embed/>
                  <p:pic>
                    <p:nvPicPr>
                      <p:cNvPr id="5" name="Object 6">
                        <a:extLst>
                          <a:ext uri="{FF2B5EF4-FFF2-40B4-BE49-F238E27FC236}">
                            <a16:creationId xmlns:a16="http://schemas.microsoft.com/office/drawing/2014/main" id="{F98C93B0-DD71-4C49-B8E7-F1C6AE70CF3B}"/>
                          </a:ext>
                        </a:extLst>
                      </p:cNvPr>
                      <p:cNvPicPr>
                        <a:picLocks noChangeArrowheads="1"/>
                      </p:cNvPicPr>
                      <p:nvPr/>
                    </p:nvPicPr>
                    <p:blipFill>
                      <a:blip r:embed="rId5"/>
                      <a:srcRect/>
                      <a:stretch>
                        <a:fillRect/>
                      </a:stretch>
                    </p:blipFill>
                    <p:spPr bwMode="auto">
                      <a:xfrm>
                        <a:off x="717637" y="3597442"/>
                        <a:ext cx="4828921" cy="2636918"/>
                      </a:xfrm>
                      <a:prstGeom prst="rect">
                        <a:avLst/>
                      </a:prstGeom>
                      <a:noFill/>
                      <a:ln w="25400">
                        <a:solidFill>
                          <a:srgbClr val="002060"/>
                        </a:solidFill>
                        <a:miter lim="800000"/>
                        <a:headEnd/>
                        <a:tailEnd/>
                      </a:ln>
                    </p:spPr>
                  </p:pic>
                </p:oleObj>
              </mc:Fallback>
            </mc:AlternateContent>
          </a:graphicData>
        </a:graphic>
      </p:graphicFrame>
      <p:graphicFrame>
        <p:nvGraphicFramePr>
          <p:cNvPr id="6" name="Object 8">
            <a:extLst>
              <a:ext uri="{FF2B5EF4-FFF2-40B4-BE49-F238E27FC236}">
                <a16:creationId xmlns:a16="http://schemas.microsoft.com/office/drawing/2014/main" id="{3A198E49-E7FC-459C-AF6F-A008B54B44A7}"/>
              </a:ext>
            </a:extLst>
          </p:cNvPr>
          <p:cNvGraphicFramePr>
            <a:graphicFrameLocks/>
          </p:cNvGraphicFramePr>
          <p:nvPr>
            <p:extLst>
              <p:ext uri="{D42A27DB-BD31-4B8C-83A1-F6EECF244321}">
                <p14:modId xmlns:p14="http://schemas.microsoft.com/office/powerpoint/2010/main" val="1089584794"/>
              </p:ext>
            </p:extLst>
          </p:nvPr>
        </p:nvGraphicFramePr>
        <p:xfrm>
          <a:off x="6550286" y="3597442"/>
          <a:ext cx="4768503" cy="2636918"/>
        </p:xfrm>
        <a:graphic>
          <a:graphicData uri="http://schemas.openxmlformats.org/presentationml/2006/ole">
            <mc:AlternateContent xmlns:mc="http://schemas.openxmlformats.org/markup-compatibility/2006">
              <mc:Choice xmlns:v="urn:schemas-microsoft-com:vml" Requires="v">
                <p:oleObj spid="_x0000_s4251" name="Visio" r:id="rId6" imgW="5135984" imgH="2529792" progId="Visio.Drawing.11">
                  <p:embed/>
                </p:oleObj>
              </mc:Choice>
              <mc:Fallback>
                <p:oleObj name="Visio" r:id="rId6" imgW="5135984" imgH="2529792" progId="Visio.Drawing.11">
                  <p:embed/>
                  <p:pic>
                    <p:nvPicPr>
                      <p:cNvPr id="6" name="Object 8">
                        <a:extLst>
                          <a:ext uri="{FF2B5EF4-FFF2-40B4-BE49-F238E27FC236}">
                            <a16:creationId xmlns:a16="http://schemas.microsoft.com/office/drawing/2014/main" id="{6B702430-4537-0649-AFDB-EE60C33921EF}"/>
                          </a:ext>
                        </a:extLst>
                      </p:cNvPr>
                      <p:cNvPicPr>
                        <a:picLocks noChangeArrowheads="1"/>
                      </p:cNvPicPr>
                      <p:nvPr/>
                    </p:nvPicPr>
                    <p:blipFill>
                      <a:blip r:embed="rId7"/>
                      <a:srcRect/>
                      <a:stretch>
                        <a:fillRect/>
                      </a:stretch>
                    </p:blipFill>
                    <p:spPr bwMode="auto">
                      <a:xfrm>
                        <a:off x="6550286" y="3597442"/>
                        <a:ext cx="4768503" cy="2636918"/>
                      </a:xfrm>
                      <a:prstGeom prst="rect">
                        <a:avLst/>
                      </a:prstGeom>
                      <a:noFill/>
                      <a:ln w="25400">
                        <a:solidFill>
                          <a:srgbClr val="002060"/>
                        </a:solidFill>
                        <a:miter lim="800000"/>
                        <a:headEnd/>
                        <a:tailEnd/>
                      </a:ln>
                    </p:spPr>
                  </p:pic>
                </p:oleObj>
              </mc:Fallback>
            </mc:AlternateContent>
          </a:graphicData>
        </a:graphic>
      </p:graphicFrame>
      <p:sp>
        <p:nvSpPr>
          <p:cNvPr id="7" name="矩形 6">
            <a:extLst>
              <a:ext uri="{FF2B5EF4-FFF2-40B4-BE49-F238E27FC236}">
                <a16:creationId xmlns:a16="http://schemas.microsoft.com/office/drawing/2014/main" id="{89C4DA21-88B4-4DD9-8702-1482A865A10B}"/>
              </a:ext>
            </a:extLst>
          </p:cNvPr>
          <p:cNvSpPr/>
          <p:nvPr/>
        </p:nvSpPr>
        <p:spPr>
          <a:xfrm>
            <a:off x="1557571" y="6371837"/>
            <a:ext cx="3518912" cy="369332"/>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集中式无线局域网的</a:t>
            </a:r>
            <a:r>
              <a:rPr lang="en-US" altLang="zh-CN" kern="100" dirty="0">
                <a:latin typeface="微软雅黑" panose="020B0503020204020204" pitchFamily="34" charset="-122"/>
                <a:ea typeface="微软雅黑" panose="020B0503020204020204" pitchFamily="34" charset="-122"/>
              </a:rPr>
              <a:t>FIT-AP</a:t>
            </a:r>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部署</a:t>
            </a:r>
            <a:r>
              <a:rPr lang="zh-CN"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1A8EEC82-4D80-4439-A4A9-3CC996388085}"/>
              </a:ext>
            </a:extLst>
          </p:cNvPr>
          <p:cNvSpPr/>
          <p:nvPr/>
        </p:nvSpPr>
        <p:spPr>
          <a:xfrm>
            <a:off x="7967811" y="6371837"/>
            <a:ext cx="2593082" cy="369332"/>
          </a:xfrm>
          <a:prstGeom prst="rect">
            <a:avLst/>
          </a:prstGeom>
        </p:spPr>
        <p:txBody>
          <a:bodyPr wrap="none">
            <a:spAutoFit/>
          </a:bodyPr>
          <a:lstStyle/>
          <a:p>
            <a:r>
              <a:rPr lang="zh-CN" altLang="zh-CN" kern="100" dirty="0">
                <a:latin typeface="微软雅黑" panose="020B0503020204020204" pitchFamily="34" charset="-122"/>
                <a:ea typeface="微软雅黑" panose="020B0503020204020204" pitchFamily="34" charset="-122"/>
                <a:cs typeface="Times New Roman" panose="02020603050405020304" pitchFamily="18" charset="0"/>
              </a:rPr>
              <a:t>移动场景下的无线</a:t>
            </a:r>
            <a:r>
              <a:rPr lang="en-US" altLang="zh-CN" kern="100" dirty="0">
                <a:latin typeface="微软雅黑" panose="020B0503020204020204" pitchFamily="34" charset="-122"/>
                <a:ea typeface="微软雅黑" panose="020B0503020204020204" pitchFamily="34" charset="-122"/>
              </a:rPr>
              <a:t>SAVI</a:t>
            </a:r>
            <a:r>
              <a:rPr lang="zh-CN" altLang="zh-CN" dirty="0">
                <a:latin typeface="微软雅黑" panose="020B0503020204020204" pitchFamily="34" charset="-122"/>
                <a:ea typeface="微软雅黑" panose="020B0503020204020204" pitchFamily="34" charset="-122"/>
              </a:rPr>
              <a:t> </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183572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12.3.3 </a:t>
            </a:r>
            <a:r>
              <a:rPr kumimoji="1" lang="zh-CN" altLang="en-US" sz="3200" dirty="0"/>
              <a:t>地址同步、多模异构的真实源地址接入验证方法</a:t>
            </a:r>
          </a:p>
        </p:txBody>
      </p:sp>
      <p:sp>
        <p:nvSpPr>
          <p:cNvPr id="6" name="文本框 5">
            <a:extLst>
              <a:ext uri="{FF2B5EF4-FFF2-40B4-BE49-F238E27FC236}">
                <a16:creationId xmlns:a16="http://schemas.microsoft.com/office/drawing/2014/main" id="{2668357E-7D2A-4B62-BA07-101C8D2AB175}"/>
              </a:ext>
            </a:extLst>
          </p:cNvPr>
          <p:cNvSpPr txBox="1"/>
          <p:nvPr/>
        </p:nvSpPr>
        <p:spPr>
          <a:xfrm>
            <a:off x="809367" y="988541"/>
            <a:ext cx="9187249" cy="23515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技术难点</a:t>
            </a:r>
            <a:endParaRPr lang="en-US" altLang="zh-CN" sz="2000"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接入网异构多样，需要对终端协议栈透明的普适的验证机制</a:t>
            </a: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终端类型多样，不同接入模式可用的绑定锚差别大，难以统一</a:t>
            </a:r>
          </a:p>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研究思路</a:t>
            </a:r>
            <a:endParaRPr lang="en-US" altLang="zh-CN" sz="2000"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通过动态监听控制报文，构建地址绑定表，达到端网地址同步</a:t>
            </a:r>
            <a:endParaRPr lang="en-US" altLang="zh-CN" sz="2000" dirty="0">
              <a:latin typeface="Calibri" panose="020F0502020204030204" pitchFamily="34" charset="0"/>
              <a:ea typeface="Microsoft YaHei" panose="020B0503020204020204" pitchFamily="34" charset="-122"/>
              <a:cs typeface="+mj-cs"/>
            </a:endParaRPr>
          </a:p>
        </p:txBody>
      </p:sp>
      <p:pic>
        <p:nvPicPr>
          <p:cNvPr id="7" name="图片 6">
            <a:extLst>
              <a:ext uri="{FF2B5EF4-FFF2-40B4-BE49-F238E27FC236}">
                <a16:creationId xmlns:a16="http://schemas.microsoft.com/office/drawing/2014/main" id="{69024AB8-8E94-4038-BD21-29AD72A2E2C2}"/>
              </a:ext>
            </a:extLst>
          </p:cNvPr>
          <p:cNvPicPr>
            <a:picLocks noChangeAspect="1"/>
          </p:cNvPicPr>
          <p:nvPr/>
        </p:nvPicPr>
        <p:blipFill>
          <a:blip r:embed="rId3"/>
          <a:stretch>
            <a:fillRect/>
          </a:stretch>
        </p:blipFill>
        <p:spPr>
          <a:xfrm>
            <a:off x="6561085" y="3676368"/>
            <a:ext cx="5305759" cy="1414453"/>
          </a:xfrm>
          <a:prstGeom prst="rect">
            <a:avLst/>
          </a:prstGeom>
          <a:ln>
            <a:solidFill>
              <a:schemeClr val="tx1">
                <a:lumMod val="50000"/>
                <a:lumOff val="50000"/>
              </a:schemeClr>
            </a:solidFill>
          </a:ln>
        </p:spPr>
      </p:pic>
      <p:pic>
        <p:nvPicPr>
          <p:cNvPr id="8" name="图片 7">
            <a:extLst>
              <a:ext uri="{FF2B5EF4-FFF2-40B4-BE49-F238E27FC236}">
                <a16:creationId xmlns:a16="http://schemas.microsoft.com/office/drawing/2014/main" id="{92903CB6-A7FA-4114-832C-E2C14E3F2B15}"/>
              </a:ext>
            </a:extLst>
          </p:cNvPr>
          <p:cNvPicPr>
            <a:picLocks noChangeAspect="1"/>
          </p:cNvPicPr>
          <p:nvPr/>
        </p:nvPicPr>
        <p:blipFill>
          <a:blip r:embed="rId4"/>
          <a:stretch>
            <a:fillRect/>
          </a:stretch>
        </p:blipFill>
        <p:spPr>
          <a:xfrm>
            <a:off x="6562858" y="5192650"/>
            <a:ext cx="1687574" cy="1139703"/>
          </a:xfrm>
          <a:prstGeom prst="rect">
            <a:avLst/>
          </a:prstGeom>
          <a:ln w="12700">
            <a:solidFill>
              <a:schemeClr val="tx1">
                <a:lumMod val="50000"/>
                <a:lumOff val="50000"/>
              </a:schemeClr>
            </a:solidFill>
          </a:ln>
        </p:spPr>
      </p:pic>
      <p:pic>
        <p:nvPicPr>
          <p:cNvPr id="9" name="图片 8">
            <a:extLst>
              <a:ext uri="{FF2B5EF4-FFF2-40B4-BE49-F238E27FC236}">
                <a16:creationId xmlns:a16="http://schemas.microsoft.com/office/drawing/2014/main" id="{71E0B065-7012-4877-BED7-3B83BAE7711C}"/>
              </a:ext>
            </a:extLst>
          </p:cNvPr>
          <p:cNvPicPr>
            <a:picLocks noChangeAspect="1"/>
          </p:cNvPicPr>
          <p:nvPr/>
        </p:nvPicPr>
        <p:blipFill>
          <a:blip r:embed="rId5"/>
          <a:stretch>
            <a:fillRect/>
          </a:stretch>
        </p:blipFill>
        <p:spPr>
          <a:xfrm>
            <a:off x="8493095" y="5192650"/>
            <a:ext cx="1588629" cy="1139703"/>
          </a:xfrm>
          <a:prstGeom prst="rect">
            <a:avLst/>
          </a:prstGeom>
          <a:ln w="12700">
            <a:solidFill>
              <a:schemeClr val="tx1">
                <a:lumMod val="50000"/>
                <a:lumOff val="50000"/>
              </a:schemeClr>
            </a:solidFill>
          </a:ln>
        </p:spPr>
      </p:pic>
      <p:pic>
        <p:nvPicPr>
          <p:cNvPr id="10" name="图片 9">
            <a:extLst>
              <a:ext uri="{FF2B5EF4-FFF2-40B4-BE49-F238E27FC236}">
                <a16:creationId xmlns:a16="http://schemas.microsoft.com/office/drawing/2014/main" id="{0170A3FC-0126-44B9-8A13-B2958795BD10}"/>
              </a:ext>
            </a:extLst>
          </p:cNvPr>
          <p:cNvPicPr>
            <a:picLocks noChangeAspect="1"/>
          </p:cNvPicPr>
          <p:nvPr/>
        </p:nvPicPr>
        <p:blipFill>
          <a:blip r:embed="rId6"/>
          <a:stretch>
            <a:fillRect/>
          </a:stretch>
        </p:blipFill>
        <p:spPr>
          <a:xfrm>
            <a:off x="10335793" y="5192650"/>
            <a:ext cx="1531051" cy="1139703"/>
          </a:xfrm>
          <a:prstGeom prst="rect">
            <a:avLst/>
          </a:prstGeom>
          <a:ln w="12700">
            <a:solidFill>
              <a:schemeClr val="tx1">
                <a:lumMod val="50000"/>
                <a:lumOff val="50000"/>
              </a:schemeClr>
            </a:solidFill>
          </a:ln>
        </p:spPr>
      </p:pic>
      <p:sp>
        <p:nvSpPr>
          <p:cNvPr id="11" name="文本框 10">
            <a:extLst>
              <a:ext uri="{FF2B5EF4-FFF2-40B4-BE49-F238E27FC236}">
                <a16:creationId xmlns:a16="http://schemas.microsoft.com/office/drawing/2014/main" id="{F91A12B0-D5C8-4643-853E-871B5401AF34}"/>
              </a:ext>
            </a:extLst>
          </p:cNvPr>
          <p:cNvSpPr txBox="1"/>
          <p:nvPr/>
        </p:nvSpPr>
        <p:spPr>
          <a:xfrm>
            <a:off x="8935984" y="5224965"/>
            <a:ext cx="585417" cy="369332"/>
          </a:xfrm>
          <a:prstGeom prst="rect">
            <a:avLst/>
          </a:prstGeom>
          <a:noFill/>
        </p:spPr>
        <p:txBody>
          <a:bodyPr wrap="none" rtlCol="0">
            <a:spAutoFit/>
          </a:bodyPr>
          <a:lstStyle/>
          <a:p>
            <a:r>
              <a:rPr kumimoji="1" lang="en-US" altLang="zh-CN" dirty="0">
                <a:solidFill>
                  <a:srgbClr val="00B050"/>
                </a:solidFill>
              </a:rPr>
              <a:t>port</a:t>
            </a:r>
            <a:endParaRPr kumimoji="1" lang="zh-CN" altLang="en-US" dirty="0">
              <a:solidFill>
                <a:srgbClr val="00B050"/>
              </a:solidFill>
            </a:endParaRPr>
          </a:p>
        </p:txBody>
      </p:sp>
      <p:cxnSp>
        <p:nvCxnSpPr>
          <p:cNvPr id="12" name="直线箭头连接符 27">
            <a:extLst>
              <a:ext uri="{FF2B5EF4-FFF2-40B4-BE49-F238E27FC236}">
                <a16:creationId xmlns:a16="http://schemas.microsoft.com/office/drawing/2014/main" id="{E50D3479-8E79-4704-8B7F-8462CCCD3C15}"/>
              </a:ext>
            </a:extLst>
          </p:cNvPr>
          <p:cNvCxnSpPr>
            <a:cxnSpLocks/>
          </p:cNvCxnSpPr>
          <p:nvPr/>
        </p:nvCxnSpPr>
        <p:spPr>
          <a:xfrm>
            <a:off x="8811755" y="4860728"/>
            <a:ext cx="90980" cy="497365"/>
          </a:xfrm>
          <a:prstGeom prst="straightConnector1">
            <a:avLst/>
          </a:prstGeom>
          <a:ln>
            <a:solidFill>
              <a:srgbClr val="00B050"/>
            </a:solidFill>
            <a:tailEnd type="triangle"/>
          </a:ln>
        </p:spPr>
        <p:style>
          <a:lnRef idx="2">
            <a:schemeClr val="accent2"/>
          </a:lnRef>
          <a:fillRef idx="0">
            <a:schemeClr val="accent2"/>
          </a:fillRef>
          <a:effectRef idx="1">
            <a:schemeClr val="accent2"/>
          </a:effectRef>
          <a:fontRef idx="minor">
            <a:schemeClr val="tx1"/>
          </a:fontRef>
        </p:style>
      </p:cxnSp>
      <p:cxnSp>
        <p:nvCxnSpPr>
          <p:cNvPr id="13" name="直线箭头连接符 28">
            <a:extLst>
              <a:ext uri="{FF2B5EF4-FFF2-40B4-BE49-F238E27FC236}">
                <a16:creationId xmlns:a16="http://schemas.microsoft.com/office/drawing/2014/main" id="{E4EEE984-0270-453B-9B28-BC1B901723E2}"/>
              </a:ext>
            </a:extLst>
          </p:cNvPr>
          <p:cNvCxnSpPr>
            <a:cxnSpLocks/>
          </p:cNvCxnSpPr>
          <p:nvPr/>
        </p:nvCxnSpPr>
        <p:spPr>
          <a:xfrm flipH="1">
            <a:off x="7105191" y="4876508"/>
            <a:ext cx="1706565" cy="575329"/>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4" name="直线箭头连接符 29">
            <a:extLst>
              <a:ext uri="{FF2B5EF4-FFF2-40B4-BE49-F238E27FC236}">
                <a16:creationId xmlns:a16="http://schemas.microsoft.com/office/drawing/2014/main" id="{D180FB5E-0B1C-4857-B89A-05BB16852CA2}"/>
              </a:ext>
            </a:extLst>
          </p:cNvPr>
          <p:cNvCxnSpPr>
            <a:cxnSpLocks/>
          </p:cNvCxnSpPr>
          <p:nvPr/>
        </p:nvCxnSpPr>
        <p:spPr>
          <a:xfrm>
            <a:off x="8811755" y="4881973"/>
            <a:ext cx="2094969" cy="569864"/>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5" name="文本框 14">
            <a:extLst>
              <a:ext uri="{FF2B5EF4-FFF2-40B4-BE49-F238E27FC236}">
                <a16:creationId xmlns:a16="http://schemas.microsoft.com/office/drawing/2014/main" id="{2601CE24-89CB-4A74-99F6-B3DD3717FED7}"/>
              </a:ext>
            </a:extLst>
          </p:cNvPr>
          <p:cNvSpPr txBox="1"/>
          <p:nvPr/>
        </p:nvSpPr>
        <p:spPr>
          <a:xfrm>
            <a:off x="6927766" y="5340700"/>
            <a:ext cx="292068" cy="369332"/>
          </a:xfrm>
          <a:prstGeom prst="rect">
            <a:avLst/>
          </a:prstGeom>
          <a:noFill/>
        </p:spPr>
        <p:txBody>
          <a:bodyPr wrap="none" rtlCol="0">
            <a:spAutoFit/>
          </a:bodyPr>
          <a:lstStyle/>
          <a:p>
            <a:r>
              <a:rPr kumimoji="1" lang="en-US" altLang="zh-CN" dirty="0">
                <a:solidFill>
                  <a:srgbClr val="FF0000"/>
                </a:solidFill>
              </a:rPr>
              <a:t>?</a:t>
            </a:r>
            <a:endParaRPr kumimoji="1" lang="zh-CN" altLang="en-US" dirty="0">
              <a:solidFill>
                <a:srgbClr val="FF0000"/>
              </a:solidFill>
            </a:endParaRPr>
          </a:p>
        </p:txBody>
      </p:sp>
      <p:sp>
        <p:nvSpPr>
          <p:cNvPr id="16" name="文本框 15">
            <a:extLst>
              <a:ext uri="{FF2B5EF4-FFF2-40B4-BE49-F238E27FC236}">
                <a16:creationId xmlns:a16="http://schemas.microsoft.com/office/drawing/2014/main" id="{18EDD881-D23C-49FE-B996-395F3A22545B}"/>
              </a:ext>
            </a:extLst>
          </p:cNvPr>
          <p:cNvSpPr txBox="1"/>
          <p:nvPr/>
        </p:nvSpPr>
        <p:spPr>
          <a:xfrm>
            <a:off x="10861337" y="5288416"/>
            <a:ext cx="292068" cy="369332"/>
          </a:xfrm>
          <a:prstGeom prst="rect">
            <a:avLst/>
          </a:prstGeom>
          <a:noFill/>
        </p:spPr>
        <p:txBody>
          <a:bodyPr wrap="none" rtlCol="0">
            <a:spAutoFit/>
          </a:bodyPr>
          <a:lstStyle/>
          <a:p>
            <a:r>
              <a:rPr kumimoji="1" lang="en-US" altLang="zh-CN" dirty="0">
                <a:solidFill>
                  <a:srgbClr val="FF0000"/>
                </a:solidFill>
              </a:rPr>
              <a:t>?</a:t>
            </a:r>
            <a:endParaRPr kumimoji="1" lang="zh-CN" altLang="en-US" dirty="0">
              <a:solidFill>
                <a:srgbClr val="FF0000"/>
              </a:solidFill>
            </a:endParaRPr>
          </a:p>
        </p:txBody>
      </p:sp>
      <p:pic>
        <p:nvPicPr>
          <p:cNvPr id="17" name="图片 16">
            <a:extLst>
              <a:ext uri="{FF2B5EF4-FFF2-40B4-BE49-F238E27FC236}">
                <a16:creationId xmlns:a16="http://schemas.microsoft.com/office/drawing/2014/main" id="{EE181569-74B5-4E90-BE0A-3D4DDA279C2C}"/>
              </a:ext>
            </a:extLst>
          </p:cNvPr>
          <p:cNvPicPr>
            <a:picLocks noChangeAspect="1"/>
          </p:cNvPicPr>
          <p:nvPr/>
        </p:nvPicPr>
        <p:blipFill>
          <a:blip r:embed="rId7"/>
          <a:stretch>
            <a:fillRect/>
          </a:stretch>
        </p:blipFill>
        <p:spPr>
          <a:xfrm>
            <a:off x="596864" y="3676368"/>
            <a:ext cx="5630805" cy="2630682"/>
          </a:xfrm>
          <a:prstGeom prst="rect">
            <a:avLst/>
          </a:prstGeom>
          <a:ln>
            <a:solidFill>
              <a:schemeClr val="tx1">
                <a:lumMod val="50000"/>
                <a:lumOff val="50000"/>
              </a:schemeClr>
            </a:solidFill>
          </a:ln>
        </p:spPr>
      </p:pic>
      <p:sp>
        <p:nvSpPr>
          <p:cNvPr id="18" name="文本框 17">
            <a:extLst>
              <a:ext uri="{FF2B5EF4-FFF2-40B4-BE49-F238E27FC236}">
                <a16:creationId xmlns:a16="http://schemas.microsoft.com/office/drawing/2014/main" id="{E018B0A8-1A36-444D-8F06-8FCBE96BA3BC}"/>
              </a:ext>
            </a:extLst>
          </p:cNvPr>
          <p:cNvSpPr txBox="1"/>
          <p:nvPr/>
        </p:nvSpPr>
        <p:spPr>
          <a:xfrm>
            <a:off x="1237040" y="3810509"/>
            <a:ext cx="941415" cy="338554"/>
          </a:xfrm>
          <a:prstGeom prst="rect">
            <a:avLst/>
          </a:prstGeom>
          <a:noFill/>
          <a:ln>
            <a:solidFill>
              <a:schemeClr val="tx1"/>
            </a:solidFill>
          </a:ln>
        </p:spPr>
        <p:txBody>
          <a:bodyPr wrap="square" rtlCol="0">
            <a:spAutoFit/>
          </a:bodyPr>
          <a:lstStyle/>
          <a:p>
            <a:pPr algn="ctr"/>
            <a:r>
              <a:rPr kumimoji="1" lang="en-US" altLang="zh-CN" sz="1600" dirty="0"/>
              <a:t>DHCP</a:t>
            </a:r>
            <a:endParaRPr kumimoji="1" lang="zh-CN" altLang="en-US" sz="1600" dirty="0"/>
          </a:p>
        </p:txBody>
      </p:sp>
      <p:sp>
        <p:nvSpPr>
          <p:cNvPr id="19" name="文本框 18">
            <a:extLst>
              <a:ext uri="{FF2B5EF4-FFF2-40B4-BE49-F238E27FC236}">
                <a16:creationId xmlns:a16="http://schemas.microsoft.com/office/drawing/2014/main" id="{528FFA6E-B1EE-48C2-9957-5705C4D26CCC}"/>
              </a:ext>
            </a:extLst>
          </p:cNvPr>
          <p:cNvSpPr txBox="1"/>
          <p:nvPr/>
        </p:nvSpPr>
        <p:spPr>
          <a:xfrm>
            <a:off x="2831924" y="3816559"/>
            <a:ext cx="881243" cy="338554"/>
          </a:xfrm>
          <a:prstGeom prst="rect">
            <a:avLst/>
          </a:prstGeom>
          <a:noFill/>
          <a:ln>
            <a:solidFill>
              <a:schemeClr val="tx1"/>
            </a:solidFill>
          </a:ln>
        </p:spPr>
        <p:txBody>
          <a:bodyPr wrap="square" rtlCol="0">
            <a:spAutoFit/>
          </a:bodyPr>
          <a:lstStyle/>
          <a:p>
            <a:pPr algn="ctr"/>
            <a:r>
              <a:rPr kumimoji="1" lang="en-US" altLang="zh-CN" sz="1600" dirty="0"/>
              <a:t>SLAAC</a:t>
            </a:r>
            <a:endParaRPr kumimoji="1" lang="zh-CN" altLang="en-US" sz="1600" dirty="0"/>
          </a:p>
        </p:txBody>
      </p:sp>
      <p:sp>
        <p:nvSpPr>
          <p:cNvPr id="20" name="文本框 19">
            <a:extLst>
              <a:ext uri="{FF2B5EF4-FFF2-40B4-BE49-F238E27FC236}">
                <a16:creationId xmlns:a16="http://schemas.microsoft.com/office/drawing/2014/main" id="{2F38D7DB-F273-4415-BCF2-FED867D6E441}"/>
              </a:ext>
            </a:extLst>
          </p:cNvPr>
          <p:cNvSpPr txBox="1"/>
          <p:nvPr/>
        </p:nvSpPr>
        <p:spPr>
          <a:xfrm>
            <a:off x="4366635" y="3812864"/>
            <a:ext cx="1277874" cy="338554"/>
          </a:xfrm>
          <a:prstGeom prst="rect">
            <a:avLst/>
          </a:prstGeom>
          <a:noFill/>
          <a:ln>
            <a:solidFill>
              <a:schemeClr val="tx1"/>
            </a:solidFill>
          </a:ln>
        </p:spPr>
        <p:txBody>
          <a:bodyPr wrap="square" rtlCol="0">
            <a:spAutoFit/>
          </a:bodyPr>
          <a:lstStyle/>
          <a:p>
            <a:pPr algn="ctr"/>
            <a:r>
              <a:rPr kumimoji="1" lang="zh-CN" altLang="en-US" sz="1600" dirty="0"/>
              <a:t>静态配置</a:t>
            </a:r>
          </a:p>
        </p:txBody>
      </p:sp>
      <p:sp>
        <p:nvSpPr>
          <p:cNvPr id="21" name="文本框 20">
            <a:extLst>
              <a:ext uri="{FF2B5EF4-FFF2-40B4-BE49-F238E27FC236}">
                <a16:creationId xmlns:a16="http://schemas.microsoft.com/office/drawing/2014/main" id="{32FE930F-71DA-477B-BAE7-059528A0773E}"/>
              </a:ext>
            </a:extLst>
          </p:cNvPr>
          <p:cNvSpPr txBox="1"/>
          <p:nvPr/>
        </p:nvSpPr>
        <p:spPr>
          <a:xfrm>
            <a:off x="850156" y="5872453"/>
            <a:ext cx="726344" cy="338554"/>
          </a:xfrm>
          <a:prstGeom prst="rect">
            <a:avLst/>
          </a:prstGeom>
          <a:noFill/>
          <a:ln>
            <a:solidFill>
              <a:schemeClr val="tx1"/>
            </a:solidFill>
          </a:ln>
        </p:spPr>
        <p:txBody>
          <a:bodyPr wrap="square" rtlCol="0">
            <a:spAutoFit/>
          </a:bodyPr>
          <a:lstStyle/>
          <a:p>
            <a:pPr algn="ctr"/>
            <a:r>
              <a:rPr kumimoji="1" lang="zh-CN" altLang="en-US" sz="1600" dirty="0"/>
              <a:t>安卓</a:t>
            </a:r>
          </a:p>
        </p:txBody>
      </p:sp>
      <p:sp>
        <p:nvSpPr>
          <p:cNvPr id="22" name="文本框 21">
            <a:extLst>
              <a:ext uri="{FF2B5EF4-FFF2-40B4-BE49-F238E27FC236}">
                <a16:creationId xmlns:a16="http://schemas.microsoft.com/office/drawing/2014/main" id="{50546740-D1A9-46B4-8725-C806AE20AD05}"/>
              </a:ext>
            </a:extLst>
          </p:cNvPr>
          <p:cNvSpPr txBox="1"/>
          <p:nvPr/>
        </p:nvSpPr>
        <p:spPr>
          <a:xfrm>
            <a:off x="1631779" y="5872454"/>
            <a:ext cx="726345" cy="338554"/>
          </a:xfrm>
          <a:prstGeom prst="rect">
            <a:avLst/>
          </a:prstGeom>
          <a:noFill/>
          <a:ln>
            <a:solidFill>
              <a:schemeClr val="tx1"/>
            </a:solidFill>
          </a:ln>
        </p:spPr>
        <p:txBody>
          <a:bodyPr wrap="square" rtlCol="0">
            <a:spAutoFit/>
          </a:bodyPr>
          <a:lstStyle/>
          <a:p>
            <a:pPr algn="ctr"/>
            <a:r>
              <a:rPr kumimoji="1" lang="en-US" altLang="zh-CN" sz="1600" dirty="0"/>
              <a:t>iOS</a:t>
            </a:r>
            <a:endParaRPr kumimoji="1" lang="zh-CN" altLang="en-US" sz="1600" dirty="0"/>
          </a:p>
        </p:txBody>
      </p:sp>
      <p:sp>
        <p:nvSpPr>
          <p:cNvPr id="23" name="文本框 22">
            <a:extLst>
              <a:ext uri="{FF2B5EF4-FFF2-40B4-BE49-F238E27FC236}">
                <a16:creationId xmlns:a16="http://schemas.microsoft.com/office/drawing/2014/main" id="{B191E173-4C59-4082-9E3A-7C8D9A471727}"/>
              </a:ext>
            </a:extLst>
          </p:cNvPr>
          <p:cNvSpPr txBox="1"/>
          <p:nvPr/>
        </p:nvSpPr>
        <p:spPr>
          <a:xfrm>
            <a:off x="2413403" y="5872454"/>
            <a:ext cx="1201943" cy="338554"/>
          </a:xfrm>
          <a:prstGeom prst="rect">
            <a:avLst/>
          </a:prstGeom>
          <a:noFill/>
          <a:ln>
            <a:solidFill>
              <a:schemeClr val="tx1"/>
            </a:solidFill>
          </a:ln>
        </p:spPr>
        <p:txBody>
          <a:bodyPr wrap="square" rtlCol="0">
            <a:spAutoFit/>
          </a:bodyPr>
          <a:lstStyle/>
          <a:p>
            <a:pPr algn="ctr"/>
            <a:r>
              <a:rPr kumimoji="1" lang="zh-CN" altLang="en-US" sz="1600" dirty="0"/>
              <a:t>个人电脑</a:t>
            </a:r>
          </a:p>
        </p:txBody>
      </p:sp>
      <p:sp>
        <p:nvSpPr>
          <p:cNvPr id="24" name="文本框 23">
            <a:extLst>
              <a:ext uri="{FF2B5EF4-FFF2-40B4-BE49-F238E27FC236}">
                <a16:creationId xmlns:a16="http://schemas.microsoft.com/office/drawing/2014/main" id="{33288BA2-7790-4A3A-BCFB-D0BF39047662}"/>
              </a:ext>
            </a:extLst>
          </p:cNvPr>
          <p:cNvSpPr txBox="1"/>
          <p:nvPr/>
        </p:nvSpPr>
        <p:spPr>
          <a:xfrm>
            <a:off x="3659012" y="5872453"/>
            <a:ext cx="1024731" cy="338554"/>
          </a:xfrm>
          <a:prstGeom prst="rect">
            <a:avLst/>
          </a:prstGeom>
          <a:noFill/>
          <a:ln>
            <a:solidFill>
              <a:schemeClr val="tx1"/>
            </a:solidFill>
          </a:ln>
        </p:spPr>
        <p:txBody>
          <a:bodyPr wrap="square" rtlCol="0">
            <a:spAutoFit/>
          </a:bodyPr>
          <a:lstStyle/>
          <a:p>
            <a:pPr algn="ctr"/>
            <a:r>
              <a:rPr kumimoji="1" lang="zh-CN" altLang="en-US" sz="1600" dirty="0"/>
              <a:t>服务器</a:t>
            </a:r>
          </a:p>
        </p:txBody>
      </p:sp>
      <p:sp>
        <p:nvSpPr>
          <p:cNvPr id="25" name="文本框 24">
            <a:extLst>
              <a:ext uri="{FF2B5EF4-FFF2-40B4-BE49-F238E27FC236}">
                <a16:creationId xmlns:a16="http://schemas.microsoft.com/office/drawing/2014/main" id="{1F450C89-8F73-4B92-88FA-601395ABF396}"/>
              </a:ext>
            </a:extLst>
          </p:cNvPr>
          <p:cNvSpPr txBox="1"/>
          <p:nvPr/>
        </p:nvSpPr>
        <p:spPr>
          <a:xfrm>
            <a:off x="4737846" y="5872478"/>
            <a:ext cx="1412615" cy="338554"/>
          </a:xfrm>
          <a:prstGeom prst="rect">
            <a:avLst/>
          </a:prstGeom>
          <a:noFill/>
          <a:ln>
            <a:solidFill>
              <a:schemeClr val="tx1"/>
            </a:solidFill>
          </a:ln>
        </p:spPr>
        <p:txBody>
          <a:bodyPr wrap="square" rtlCol="0">
            <a:spAutoFit/>
          </a:bodyPr>
          <a:lstStyle/>
          <a:p>
            <a:pPr algn="ctr"/>
            <a:r>
              <a:rPr kumimoji="1" lang="zh-CN" altLang="en-US" sz="1600" dirty="0"/>
              <a:t>嵌入式设备</a:t>
            </a:r>
          </a:p>
        </p:txBody>
      </p:sp>
      <p:cxnSp>
        <p:nvCxnSpPr>
          <p:cNvPr id="26" name="曲线连接符 70">
            <a:extLst>
              <a:ext uri="{FF2B5EF4-FFF2-40B4-BE49-F238E27FC236}">
                <a16:creationId xmlns:a16="http://schemas.microsoft.com/office/drawing/2014/main" id="{6B63A1C2-7653-453C-B2C0-DD8D0C584815}"/>
              </a:ext>
            </a:extLst>
          </p:cNvPr>
          <p:cNvCxnSpPr>
            <a:stCxn id="18" idx="2"/>
            <a:endCxn id="21" idx="0"/>
          </p:cNvCxnSpPr>
          <p:nvPr/>
        </p:nvCxnSpPr>
        <p:spPr>
          <a:xfrm rot="5400000">
            <a:off x="598843" y="4763548"/>
            <a:ext cx="1723390" cy="494420"/>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7" name="曲线连接符 71">
            <a:extLst>
              <a:ext uri="{FF2B5EF4-FFF2-40B4-BE49-F238E27FC236}">
                <a16:creationId xmlns:a16="http://schemas.microsoft.com/office/drawing/2014/main" id="{47275BD6-910E-467D-9B74-4935291E0A2B}"/>
              </a:ext>
            </a:extLst>
          </p:cNvPr>
          <p:cNvCxnSpPr>
            <a:stCxn id="18" idx="2"/>
            <a:endCxn id="22" idx="0"/>
          </p:cNvCxnSpPr>
          <p:nvPr/>
        </p:nvCxnSpPr>
        <p:spPr>
          <a:xfrm rot="16200000" flipH="1">
            <a:off x="989655" y="4867156"/>
            <a:ext cx="1723391" cy="287204"/>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曲线连接符 72">
            <a:extLst>
              <a:ext uri="{FF2B5EF4-FFF2-40B4-BE49-F238E27FC236}">
                <a16:creationId xmlns:a16="http://schemas.microsoft.com/office/drawing/2014/main" id="{3A3C9809-76B1-4713-96AD-B1E5E4004780}"/>
              </a:ext>
            </a:extLst>
          </p:cNvPr>
          <p:cNvCxnSpPr>
            <a:cxnSpLocks/>
            <a:stCxn id="18" idx="2"/>
            <a:endCxn id="23" idx="0"/>
          </p:cNvCxnSpPr>
          <p:nvPr/>
        </p:nvCxnSpPr>
        <p:spPr>
          <a:xfrm rot="16200000" flipH="1">
            <a:off x="1499366" y="4357444"/>
            <a:ext cx="1723391" cy="1306627"/>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9" name="曲线连接符 73">
            <a:extLst>
              <a:ext uri="{FF2B5EF4-FFF2-40B4-BE49-F238E27FC236}">
                <a16:creationId xmlns:a16="http://schemas.microsoft.com/office/drawing/2014/main" id="{4CA681E9-181E-4212-8F05-CD14F2A91E8E}"/>
              </a:ext>
            </a:extLst>
          </p:cNvPr>
          <p:cNvCxnSpPr>
            <a:stCxn id="18" idx="2"/>
            <a:endCxn id="24" idx="0"/>
          </p:cNvCxnSpPr>
          <p:nvPr/>
        </p:nvCxnSpPr>
        <p:spPr>
          <a:xfrm rot="16200000" flipH="1">
            <a:off x="2077868" y="3778943"/>
            <a:ext cx="1723390" cy="2463630"/>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0" name="曲线连接符 74">
            <a:extLst>
              <a:ext uri="{FF2B5EF4-FFF2-40B4-BE49-F238E27FC236}">
                <a16:creationId xmlns:a16="http://schemas.microsoft.com/office/drawing/2014/main" id="{E7E5449B-A774-44EA-87D1-DEBD093C5352}"/>
              </a:ext>
            </a:extLst>
          </p:cNvPr>
          <p:cNvCxnSpPr>
            <a:stCxn id="18" idx="2"/>
            <a:endCxn id="25" idx="0"/>
          </p:cNvCxnSpPr>
          <p:nvPr/>
        </p:nvCxnSpPr>
        <p:spPr>
          <a:xfrm rot="16200000" flipH="1">
            <a:off x="2714244" y="3142567"/>
            <a:ext cx="1723415" cy="3736406"/>
          </a:xfrm>
          <a:prstGeom prst="curvedConnector3">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1" name="曲线连接符 75">
            <a:extLst>
              <a:ext uri="{FF2B5EF4-FFF2-40B4-BE49-F238E27FC236}">
                <a16:creationId xmlns:a16="http://schemas.microsoft.com/office/drawing/2014/main" id="{334AF855-A475-416C-989F-2FB7886EB014}"/>
              </a:ext>
            </a:extLst>
          </p:cNvPr>
          <p:cNvCxnSpPr>
            <a:cxnSpLocks/>
            <a:stCxn id="19" idx="2"/>
            <a:endCxn id="21" idx="0"/>
          </p:cNvCxnSpPr>
          <p:nvPr/>
        </p:nvCxnSpPr>
        <p:spPr>
          <a:xfrm rot="5400000">
            <a:off x="1384267" y="3984174"/>
            <a:ext cx="1717340" cy="2059218"/>
          </a:xfrm>
          <a:prstGeom prst="curvedConnector3">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2" name="曲线连接符 76">
            <a:extLst>
              <a:ext uri="{FF2B5EF4-FFF2-40B4-BE49-F238E27FC236}">
                <a16:creationId xmlns:a16="http://schemas.microsoft.com/office/drawing/2014/main" id="{124E309E-1BFB-4249-856C-56CEBD11529F}"/>
              </a:ext>
            </a:extLst>
          </p:cNvPr>
          <p:cNvCxnSpPr>
            <a:cxnSpLocks/>
            <a:stCxn id="19" idx="2"/>
            <a:endCxn id="22" idx="0"/>
          </p:cNvCxnSpPr>
          <p:nvPr/>
        </p:nvCxnSpPr>
        <p:spPr>
          <a:xfrm rot="5400000">
            <a:off x="1775079" y="4374986"/>
            <a:ext cx="1717341" cy="1277594"/>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4" name="曲线连接符 77">
            <a:extLst>
              <a:ext uri="{FF2B5EF4-FFF2-40B4-BE49-F238E27FC236}">
                <a16:creationId xmlns:a16="http://schemas.microsoft.com/office/drawing/2014/main" id="{1625B2B5-3F74-4479-BBB5-4E2A9F6F1ED1}"/>
              </a:ext>
            </a:extLst>
          </p:cNvPr>
          <p:cNvCxnSpPr>
            <a:cxnSpLocks/>
            <a:stCxn id="19" idx="2"/>
            <a:endCxn id="23" idx="0"/>
          </p:cNvCxnSpPr>
          <p:nvPr/>
        </p:nvCxnSpPr>
        <p:spPr>
          <a:xfrm rot="5400000">
            <a:off x="2284791" y="4884698"/>
            <a:ext cx="1717341" cy="258171"/>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5" name="曲线连接符 78">
            <a:extLst>
              <a:ext uri="{FF2B5EF4-FFF2-40B4-BE49-F238E27FC236}">
                <a16:creationId xmlns:a16="http://schemas.microsoft.com/office/drawing/2014/main" id="{704A29D7-79E9-4E36-8681-B97B67F489E8}"/>
              </a:ext>
            </a:extLst>
          </p:cNvPr>
          <p:cNvCxnSpPr>
            <a:cxnSpLocks/>
            <a:stCxn id="19" idx="2"/>
            <a:endCxn id="24" idx="0"/>
          </p:cNvCxnSpPr>
          <p:nvPr/>
        </p:nvCxnSpPr>
        <p:spPr>
          <a:xfrm rot="16200000" flipH="1">
            <a:off x="2863292" y="4564367"/>
            <a:ext cx="1717340" cy="898832"/>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6" name="曲线连接符 79">
            <a:extLst>
              <a:ext uri="{FF2B5EF4-FFF2-40B4-BE49-F238E27FC236}">
                <a16:creationId xmlns:a16="http://schemas.microsoft.com/office/drawing/2014/main" id="{9F6D0976-39AC-4361-BC2E-C85760750840}"/>
              </a:ext>
            </a:extLst>
          </p:cNvPr>
          <p:cNvCxnSpPr>
            <a:cxnSpLocks/>
            <a:stCxn id="19" idx="2"/>
            <a:endCxn id="25" idx="0"/>
          </p:cNvCxnSpPr>
          <p:nvPr/>
        </p:nvCxnSpPr>
        <p:spPr>
          <a:xfrm rot="16200000" flipH="1">
            <a:off x="3499668" y="3927991"/>
            <a:ext cx="1717365" cy="2171608"/>
          </a:xfrm>
          <a:prstGeom prst="curvedConnector3">
            <a:avLst>
              <a:gd name="adj1" fmla="val 50000"/>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37" name="曲线连接符 80">
            <a:extLst>
              <a:ext uri="{FF2B5EF4-FFF2-40B4-BE49-F238E27FC236}">
                <a16:creationId xmlns:a16="http://schemas.microsoft.com/office/drawing/2014/main" id="{B40E640E-8861-419B-BFEF-FBBF3CA650BD}"/>
              </a:ext>
            </a:extLst>
          </p:cNvPr>
          <p:cNvCxnSpPr>
            <a:stCxn id="20" idx="2"/>
            <a:endCxn id="21" idx="0"/>
          </p:cNvCxnSpPr>
          <p:nvPr/>
        </p:nvCxnSpPr>
        <p:spPr>
          <a:xfrm rot="5400000">
            <a:off x="2248933" y="3115813"/>
            <a:ext cx="1721035" cy="3792244"/>
          </a:xfrm>
          <a:prstGeom prst="curvedConnector3">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8" name="曲线连接符 81">
            <a:extLst>
              <a:ext uri="{FF2B5EF4-FFF2-40B4-BE49-F238E27FC236}">
                <a16:creationId xmlns:a16="http://schemas.microsoft.com/office/drawing/2014/main" id="{CDBD0433-A539-482B-8880-B888BE61C56B}"/>
              </a:ext>
            </a:extLst>
          </p:cNvPr>
          <p:cNvCxnSpPr>
            <a:cxnSpLocks/>
            <a:stCxn id="20" idx="2"/>
            <a:endCxn id="22" idx="0"/>
          </p:cNvCxnSpPr>
          <p:nvPr/>
        </p:nvCxnSpPr>
        <p:spPr>
          <a:xfrm rot="5400000">
            <a:off x="2639744" y="3506626"/>
            <a:ext cx="1721036" cy="3010620"/>
          </a:xfrm>
          <a:prstGeom prst="curvedConnector3">
            <a:avLst>
              <a:gd name="adj1" fmla="val 50000"/>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39" name="曲线连接符 82">
            <a:extLst>
              <a:ext uri="{FF2B5EF4-FFF2-40B4-BE49-F238E27FC236}">
                <a16:creationId xmlns:a16="http://schemas.microsoft.com/office/drawing/2014/main" id="{D5EC1AE7-E991-4A9A-B9CE-9080BD6D4E6A}"/>
              </a:ext>
            </a:extLst>
          </p:cNvPr>
          <p:cNvCxnSpPr>
            <a:cxnSpLocks/>
            <a:stCxn id="20" idx="2"/>
            <a:endCxn id="23" idx="0"/>
          </p:cNvCxnSpPr>
          <p:nvPr/>
        </p:nvCxnSpPr>
        <p:spPr>
          <a:xfrm rot="5400000">
            <a:off x="3149456" y="4016338"/>
            <a:ext cx="1721036" cy="1991197"/>
          </a:xfrm>
          <a:prstGeom prst="curvedConnector3">
            <a:avLst>
              <a:gd name="adj1" fmla="val 50000"/>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40" name="曲线连接符 83">
            <a:extLst>
              <a:ext uri="{FF2B5EF4-FFF2-40B4-BE49-F238E27FC236}">
                <a16:creationId xmlns:a16="http://schemas.microsoft.com/office/drawing/2014/main" id="{22BA63F5-D487-4F7B-B103-804C82CE4DD5}"/>
              </a:ext>
            </a:extLst>
          </p:cNvPr>
          <p:cNvCxnSpPr>
            <a:cxnSpLocks/>
            <a:stCxn id="20" idx="2"/>
            <a:endCxn id="24" idx="0"/>
          </p:cNvCxnSpPr>
          <p:nvPr/>
        </p:nvCxnSpPr>
        <p:spPr>
          <a:xfrm rot="5400000">
            <a:off x="3727958" y="4594838"/>
            <a:ext cx="1721035" cy="834194"/>
          </a:xfrm>
          <a:prstGeom prst="curvedConnector3">
            <a:avLst>
              <a:gd name="adj1" fmla="val 50000"/>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41" name="曲线连接符 84">
            <a:extLst>
              <a:ext uri="{FF2B5EF4-FFF2-40B4-BE49-F238E27FC236}">
                <a16:creationId xmlns:a16="http://schemas.microsoft.com/office/drawing/2014/main" id="{E66C82E0-99B8-4D1B-8F62-F97E6AB83B15}"/>
              </a:ext>
            </a:extLst>
          </p:cNvPr>
          <p:cNvCxnSpPr>
            <a:cxnSpLocks/>
            <a:stCxn id="20" idx="2"/>
            <a:endCxn id="25" idx="0"/>
          </p:cNvCxnSpPr>
          <p:nvPr/>
        </p:nvCxnSpPr>
        <p:spPr>
          <a:xfrm rot="16200000" flipH="1">
            <a:off x="4364333" y="4792657"/>
            <a:ext cx="1721060" cy="438582"/>
          </a:xfrm>
          <a:prstGeom prst="curvedConnector3">
            <a:avLst>
              <a:gd name="adj1" fmla="val 50000"/>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42" name="矩形 41">
            <a:extLst>
              <a:ext uri="{FF2B5EF4-FFF2-40B4-BE49-F238E27FC236}">
                <a16:creationId xmlns:a16="http://schemas.microsoft.com/office/drawing/2014/main" id="{90EDBB56-92EF-4E48-9674-B15D7BB51C63}"/>
              </a:ext>
            </a:extLst>
          </p:cNvPr>
          <p:cNvSpPr/>
          <p:nvPr/>
        </p:nvSpPr>
        <p:spPr>
          <a:xfrm>
            <a:off x="4973186" y="4688125"/>
            <a:ext cx="1176738" cy="338554"/>
          </a:xfrm>
          <a:prstGeom prst="rect">
            <a:avLst/>
          </a:prstGeom>
        </p:spPr>
        <p:txBody>
          <a:bodyPr wrap="square">
            <a:spAutoFit/>
          </a:bodyPr>
          <a:lstStyle/>
          <a:p>
            <a:pPr algn="ctr"/>
            <a:r>
              <a:rPr kumimoji="1" lang="zh-CN" altLang="en-US" sz="1600" dirty="0"/>
              <a:t>接入网</a:t>
            </a:r>
          </a:p>
        </p:txBody>
      </p:sp>
      <p:sp>
        <p:nvSpPr>
          <p:cNvPr id="43" name="云形 42">
            <a:extLst>
              <a:ext uri="{FF2B5EF4-FFF2-40B4-BE49-F238E27FC236}">
                <a16:creationId xmlns:a16="http://schemas.microsoft.com/office/drawing/2014/main" id="{34EB1439-BD78-4449-873D-BEF8AD920106}"/>
              </a:ext>
            </a:extLst>
          </p:cNvPr>
          <p:cNvSpPr/>
          <p:nvPr/>
        </p:nvSpPr>
        <p:spPr>
          <a:xfrm>
            <a:off x="850157" y="4621466"/>
            <a:ext cx="5377512" cy="582623"/>
          </a:xfrm>
          <a:prstGeom prst="cloud">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Tree>
    <p:extLst>
      <p:ext uri="{BB962C8B-B14F-4D97-AF65-F5344CB8AC3E}">
        <p14:creationId xmlns:p14="http://schemas.microsoft.com/office/powerpoint/2010/main" val="26924198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12.3.3 </a:t>
            </a:r>
            <a:r>
              <a:rPr kumimoji="1" lang="zh-CN" altLang="en-US" sz="3200" dirty="0"/>
              <a:t>地址同步、多模异构的真实源地址接入验证方法</a:t>
            </a:r>
          </a:p>
        </p:txBody>
      </p:sp>
      <p:sp>
        <p:nvSpPr>
          <p:cNvPr id="44" name="文本框 43">
            <a:extLst>
              <a:ext uri="{FF2B5EF4-FFF2-40B4-BE49-F238E27FC236}">
                <a16:creationId xmlns:a16="http://schemas.microsoft.com/office/drawing/2014/main" id="{66EC5D47-B711-4185-917E-A8E39E50BEAC}"/>
              </a:ext>
            </a:extLst>
          </p:cNvPr>
          <p:cNvSpPr txBox="1"/>
          <p:nvPr/>
        </p:nvSpPr>
        <p:spPr>
          <a:xfrm>
            <a:off x="839708" y="988541"/>
            <a:ext cx="11034583" cy="217174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解决方案</a:t>
            </a:r>
            <a:r>
              <a:rPr lang="en-US" altLang="zh-CN" sz="2000" dirty="0">
                <a:latin typeface="Calibri" panose="020F0502020204030204" pitchFamily="34" charset="0"/>
                <a:ea typeface="Microsoft YaHei" panose="020B0503020204020204" pitchFamily="34" charset="-122"/>
                <a:cs typeface="+mj-cs"/>
              </a:rPr>
              <a:t>——</a:t>
            </a:r>
            <a:r>
              <a:rPr lang="zh-CN" altLang="en-US" sz="2000" b="1" dirty="0">
                <a:latin typeface="Calibri" panose="020F0502020204030204" pitchFamily="34" charset="0"/>
                <a:ea typeface="Microsoft YaHei" panose="020B0503020204020204" pitchFamily="34" charset="-122"/>
                <a:cs typeface="+mj-cs"/>
              </a:rPr>
              <a:t>自适应的地址分配报文监听机制</a:t>
            </a:r>
            <a:endParaRPr lang="en-US" altLang="zh-CN" sz="2000" b="1"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dirty="0">
                <a:latin typeface="Calibri" panose="020F0502020204030204" pitchFamily="34" charset="0"/>
                <a:ea typeface="Microsoft YaHei" panose="020B0503020204020204" pitchFamily="34" charset="-122"/>
                <a:cs typeface="+mj-cs"/>
              </a:rPr>
              <a:t>针对多种接入网技术、多种地址分配方式、多种终端类型的多模异构复杂环境，基于强认证的绑定锚，采用自动监听控制报文的学习算法，同步获取地址分配表，解决多模异构场景下同步获取单个地址进行验证并且无漏判的难题</a:t>
            </a:r>
            <a:endParaRPr lang="en-US" altLang="zh-CN"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dirty="0">
                <a:latin typeface="Calibri" panose="020F0502020204030204" pitchFamily="34" charset="0"/>
                <a:ea typeface="Microsoft YaHei" panose="020B0503020204020204" pitchFamily="34" charset="-122"/>
                <a:cs typeface="+mj-cs"/>
              </a:rPr>
              <a:t>实现了地址级的无漏判源地址验证，并且通过将设备标识与合法</a:t>
            </a:r>
            <a:r>
              <a:rPr lang="en-US" altLang="zh-CN" dirty="0">
                <a:latin typeface="Calibri" panose="020F0502020204030204" pitchFamily="34" charset="0"/>
                <a:ea typeface="Microsoft YaHei" panose="020B0503020204020204" pitchFamily="34" charset="-122"/>
                <a:cs typeface="+mj-cs"/>
              </a:rPr>
              <a:t>IP</a:t>
            </a:r>
            <a:r>
              <a:rPr lang="zh-CN" altLang="en-US" dirty="0">
                <a:latin typeface="Calibri" panose="020F0502020204030204" pitchFamily="34" charset="0"/>
                <a:ea typeface="Microsoft YaHei" panose="020B0503020204020204" pitchFamily="34" charset="-122"/>
                <a:cs typeface="+mj-cs"/>
              </a:rPr>
              <a:t>地址关联，达到了端网协同的目标</a:t>
            </a:r>
          </a:p>
        </p:txBody>
      </p:sp>
      <p:grpSp>
        <p:nvGrpSpPr>
          <p:cNvPr id="3" name="组合 2">
            <a:extLst>
              <a:ext uri="{FF2B5EF4-FFF2-40B4-BE49-F238E27FC236}">
                <a16:creationId xmlns:a16="http://schemas.microsoft.com/office/drawing/2014/main" id="{6D81AEC0-71F0-4DD6-B08F-DF64551A8AD2}"/>
              </a:ext>
            </a:extLst>
          </p:cNvPr>
          <p:cNvGrpSpPr/>
          <p:nvPr/>
        </p:nvGrpSpPr>
        <p:grpSpPr>
          <a:xfrm>
            <a:off x="3459626" y="3393780"/>
            <a:ext cx="5272748" cy="3063303"/>
            <a:chOff x="3467294" y="3236394"/>
            <a:chExt cx="5272748" cy="3063303"/>
          </a:xfrm>
        </p:grpSpPr>
        <p:sp>
          <p:nvSpPr>
            <p:cNvPr id="45" name="圆角矩形 8">
              <a:extLst>
                <a:ext uri="{FF2B5EF4-FFF2-40B4-BE49-F238E27FC236}">
                  <a16:creationId xmlns:a16="http://schemas.microsoft.com/office/drawing/2014/main" id="{F6CDA45A-A96F-459B-8EFA-D1C30C31319A}"/>
                </a:ext>
              </a:extLst>
            </p:cNvPr>
            <p:cNvSpPr/>
            <p:nvPr/>
          </p:nvSpPr>
          <p:spPr>
            <a:xfrm>
              <a:off x="3467294" y="3393780"/>
              <a:ext cx="5272748" cy="2905917"/>
            </a:xfrm>
            <a:prstGeom prst="roundRect">
              <a:avLst>
                <a:gd name="adj" fmla="val 4390"/>
              </a:avLst>
            </a:prstGeom>
            <a:noFill/>
            <a:ln>
              <a:prstDash val="dash"/>
            </a:ln>
          </p:spPr>
          <p:style>
            <a:lnRef idx="2">
              <a:schemeClr val="accent1"/>
            </a:lnRef>
            <a:fillRef idx="1">
              <a:schemeClr val="lt1"/>
            </a:fillRef>
            <a:effectRef idx="0">
              <a:schemeClr val="accent1"/>
            </a:effectRef>
            <a:fontRef idx="minor">
              <a:schemeClr val="dk1"/>
            </a:fontRef>
          </p:style>
          <p:txBody>
            <a:bodyPr anchor="ctr"/>
            <a:lstStyle/>
            <a:p>
              <a:pPr algn="ctr">
                <a:defRPr/>
              </a:pPr>
              <a:endParaRPr kumimoji="1" lang="zh-CN" altLang="en-US">
                <a:latin typeface="黑体" pitchFamily="2" charset="-122"/>
                <a:ea typeface="黑体" pitchFamily="2" charset="-122"/>
              </a:endParaRPr>
            </a:p>
          </p:txBody>
        </p:sp>
        <p:sp>
          <p:nvSpPr>
            <p:cNvPr id="46" name="矩形 45">
              <a:extLst>
                <a:ext uri="{FF2B5EF4-FFF2-40B4-BE49-F238E27FC236}">
                  <a16:creationId xmlns:a16="http://schemas.microsoft.com/office/drawing/2014/main" id="{9600A477-9628-40B0-8882-70D5E10C4F1D}"/>
                </a:ext>
              </a:extLst>
            </p:cNvPr>
            <p:cNvSpPr>
              <a:spLocks noChangeArrowheads="1"/>
            </p:cNvSpPr>
            <p:nvPr/>
          </p:nvSpPr>
          <p:spPr bwMode="auto">
            <a:xfrm>
              <a:off x="4168357" y="3236394"/>
              <a:ext cx="3945343" cy="307777"/>
            </a:xfrm>
            <a:prstGeom prst="rect">
              <a:avLst/>
            </a:prstGeom>
            <a:solidFill>
              <a:schemeClr val="accent6">
                <a:lumMod val="40000"/>
                <a:lumOff val="60000"/>
              </a:schemeClr>
            </a:solidFill>
            <a:ln w="9525">
              <a:noFill/>
              <a:miter lim="800000"/>
              <a:headEnd/>
              <a:tailEnd/>
            </a:ln>
            <a:effectLst>
              <a:outerShdw blurRad="40000" dist="20000" dir="5400000" rotWithShape="0">
                <a:srgbClr val="808080">
                  <a:alpha val="37999"/>
                </a:srgbClr>
              </a:outerShdw>
            </a:effectLst>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400" dirty="0">
                  <a:solidFill>
                    <a:prstClr val="black"/>
                  </a:solidFill>
                  <a:latin typeface="Microsoft YaHei" panose="020B0503020204020204" pitchFamily="34" charset="-122"/>
                  <a:ea typeface="Microsoft YaHei" panose="020B0503020204020204" pitchFamily="34" charset="-122"/>
                </a:rPr>
                <a:t>自适应的地址分配报文监听机制</a:t>
              </a:r>
            </a:p>
          </p:txBody>
        </p:sp>
        <p:grpSp>
          <p:nvGrpSpPr>
            <p:cNvPr id="47" name="组合 46">
              <a:extLst>
                <a:ext uri="{FF2B5EF4-FFF2-40B4-BE49-F238E27FC236}">
                  <a16:creationId xmlns:a16="http://schemas.microsoft.com/office/drawing/2014/main" id="{5B975E57-18C1-48A2-A3B9-BD5D587D7307}"/>
                </a:ext>
              </a:extLst>
            </p:cNvPr>
            <p:cNvGrpSpPr/>
            <p:nvPr/>
          </p:nvGrpSpPr>
          <p:grpSpPr>
            <a:xfrm>
              <a:off x="3586036" y="3713066"/>
              <a:ext cx="4977526" cy="373107"/>
              <a:chOff x="552369" y="2511904"/>
              <a:chExt cx="4977526" cy="420968"/>
            </a:xfrm>
          </p:grpSpPr>
          <p:sp>
            <p:nvSpPr>
              <p:cNvPr id="48" name="矩形 47">
                <a:extLst>
                  <a:ext uri="{FF2B5EF4-FFF2-40B4-BE49-F238E27FC236}">
                    <a16:creationId xmlns:a16="http://schemas.microsoft.com/office/drawing/2014/main" id="{CD692890-BB8A-47EE-87D3-ACBAC9C44393}"/>
                  </a:ext>
                </a:extLst>
              </p:cNvPr>
              <p:cNvSpPr/>
              <p:nvPr/>
            </p:nvSpPr>
            <p:spPr>
              <a:xfrm>
                <a:off x="558140" y="2511904"/>
                <a:ext cx="4971755" cy="42096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a:p>
            </p:txBody>
          </p:sp>
          <p:sp>
            <p:nvSpPr>
              <p:cNvPr id="49" name="文本框 48">
                <a:extLst>
                  <a:ext uri="{FF2B5EF4-FFF2-40B4-BE49-F238E27FC236}">
                    <a16:creationId xmlns:a16="http://schemas.microsoft.com/office/drawing/2014/main" id="{5473F7FE-0C96-4395-8B81-56AB297EACC0}"/>
                  </a:ext>
                </a:extLst>
              </p:cNvPr>
              <p:cNvSpPr txBox="1"/>
              <p:nvPr/>
            </p:nvSpPr>
            <p:spPr>
              <a:xfrm>
                <a:off x="552369" y="2562009"/>
                <a:ext cx="1054185" cy="338554"/>
              </a:xfrm>
              <a:prstGeom prst="rect">
                <a:avLst/>
              </a:prstGeom>
              <a:noFill/>
            </p:spPr>
            <p:txBody>
              <a:bodyPr wrap="square" rtlCol="0">
                <a:spAutoFit/>
              </a:bodyPr>
              <a:lstStyle/>
              <a:p>
                <a:r>
                  <a:rPr kumimoji="1" lang="zh-CN" altLang="en-US" sz="1600" dirty="0"/>
                  <a:t>接入方式</a:t>
                </a:r>
              </a:p>
            </p:txBody>
          </p:sp>
          <p:sp>
            <p:nvSpPr>
              <p:cNvPr id="50" name="文本框 49">
                <a:extLst>
                  <a:ext uri="{FF2B5EF4-FFF2-40B4-BE49-F238E27FC236}">
                    <a16:creationId xmlns:a16="http://schemas.microsoft.com/office/drawing/2014/main" id="{AB4E6A9E-7CBD-4188-9102-2D7C0BE39C2E}"/>
                  </a:ext>
                </a:extLst>
              </p:cNvPr>
              <p:cNvSpPr txBox="1"/>
              <p:nvPr/>
            </p:nvSpPr>
            <p:spPr>
              <a:xfrm>
                <a:off x="1736606" y="2584678"/>
                <a:ext cx="1132478" cy="276999"/>
              </a:xfrm>
              <a:prstGeom prst="rect">
                <a:avLst/>
              </a:prstGeom>
              <a:noFill/>
              <a:ln>
                <a:solidFill>
                  <a:schemeClr val="tx1"/>
                </a:solidFill>
              </a:ln>
            </p:spPr>
            <p:txBody>
              <a:bodyPr wrap="square" rtlCol="0">
                <a:spAutoFit/>
              </a:bodyPr>
              <a:lstStyle/>
              <a:p>
                <a:r>
                  <a:rPr kumimoji="1" lang="zh-CN" altLang="en-US" sz="1200" dirty="0"/>
                  <a:t>有线（以太网）</a:t>
                </a:r>
              </a:p>
            </p:txBody>
          </p:sp>
          <p:sp>
            <p:nvSpPr>
              <p:cNvPr id="51" name="文本框 50">
                <a:extLst>
                  <a:ext uri="{FF2B5EF4-FFF2-40B4-BE49-F238E27FC236}">
                    <a16:creationId xmlns:a16="http://schemas.microsoft.com/office/drawing/2014/main" id="{45FEFC39-BF6A-414D-8298-ADA7AD43E66D}"/>
                  </a:ext>
                </a:extLst>
              </p:cNvPr>
              <p:cNvSpPr txBox="1"/>
              <p:nvPr/>
            </p:nvSpPr>
            <p:spPr>
              <a:xfrm>
                <a:off x="3088520" y="2584678"/>
                <a:ext cx="1083951" cy="276999"/>
              </a:xfrm>
              <a:prstGeom prst="rect">
                <a:avLst/>
              </a:prstGeom>
              <a:noFill/>
              <a:ln>
                <a:solidFill>
                  <a:schemeClr val="tx1"/>
                </a:solidFill>
              </a:ln>
            </p:spPr>
            <p:txBody>
              <a:bodyPr wrap="none" rtlCol="0">
                <a:spAutoFit/>
              </a:bodyPr>
              <a:lstStyle/>
              <a:p>
                <a:r>
                  <a:rPr kumimoji="1" lang="zh-CN" altLang="en-US" sz="1200" dirty="0"/>
                  <a:t>无线（</a:t>
                </a:r>
                <a:r>
                  <a:rPr kumimoji="1" lang="en-US" altLang="zh-CN" sz="1200" dirty="0"/>
                  <a:t>WIFI</a:t>
                </a:r>
                <a:r>
                  <a:rPr kumimoji="1" lang="zh-CN" altLang="en-US" sz="1200" dirty="0"/>
                  <a:t>）</a:t>
                </a:r>
              </a:p>
            </p:txBody>
          </p:sp>
          <p:sp>
            <p:nvSpPr>
              <p:cNvPr id="52" name="文本框 51">
                <a:extLst>
                  <a:ext uri="{FF2B5EF4-FFF2-40B4-BE49-F238E27FC236}">
                    <a16:creationId xmlns:a16="http://schemas.microsoft.com/office/drawing/2014/main" id="{3257A415-9633-4C99-BA95-F17B7D28286F}"/>
                  </a:ext>
                </a:extLst>
              </p:cNvPr>
              <p:cNvSpPr txBox="1"/>
              <p:nvPr/>
            </p:nvSpPr>
            <p:spPr>
              <a:xfrm>
                <a:off x="4354595" y="2584678"/>
                <a:ext cx="800219" cy="276999"/>
              </a:xfrm>
              <a:prstGeom prst="rect">
                <a:avLst/>
              </a:prstGeom>
              <a:noFill/>
              <a:ln>
                <a:solidFill>
                  <a:schemeClr val="tx1"/>
                </a:solidFill>
              </a:ln>
            </p:spPr>
            <p:txBody>
              <a:bodyPr wrap="none" rtlCol="0">
                <a:spAutoFit/>
              </a:bodyPr>
              <a:lstStyle/>
              <a:p>
                <a:r>
                  <a:rPr kumimoji="1" lang="zh-CN" altLang="en-US" sz="1200" dirty="0"/>
                  <a:t>电信宽带</a:t>
                </a:r>
              </a:p>
            </p:txBody>
          </p:sp>
        </p:grpSp>
        <p:grpSp>
          <p:nvGrpSpPr>
            <p:cNvPr id="53" name="组合 52">
              <a:extLst>
                <a:ext uri="{FF2B5EF4-FFF2-40B4-BE49-F238E27FC236}">
                  <a16:creationId xmlns:a16="http://schemas.microsoft.com/office/drawing/2014/main" id="{4E4426FD-96D7-4E9B-8D4D-A8E27E73FADE}"/>
                </a:ext>
              </a:extLst>
            </p:cNvPr>
            <p:cNvGrpSpPr/>
            <p:nvPr/>
          </p:nvGrpSpPr>
          <p:grpSpPr>
            <a:xfrm>
              <a:off x="3602524" y="4200705"/>
              <a:ext cx="4971757" cy="373107"/>
              <a:chOff x="558138" y="3023949"/>
              <a:chExt cx="4971757" cy="420968"/>
            </a:xfrm>
          </p:grpSpPr>
          <p:sp>
            <p:nvSpPr>
              <p:cNvPr id="54" name="矩形 53">
                <a:extLst>
                  <a:ext uri="{FF2B5EF4-FFF2-40B4-BE49-F238E27FC236}">
                    <a16:creationId xmlns:a16="http://schemas.microsoft.com/office/drawing/2014/main" id="{EA89913A-788C-4553-BF13-8F18E40B7031}"/>
                  </a:ext>
                </a:extLst>
              </p:cNvPr>
              <p:cNvSpPr/>
              <p:nvPr/>
            </p:nvSpPr>
            <p:spPr>
              <a:xfrm>
                <a:off x="558140" y="3023949"/>
                <a:ext cx="4971755" cy="42096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a:p>
            </p:txBody>
          </p:sp>
          <p:sp>
            <p:nvSpPr>
              <p:cNvPr id="55" name="文本框 54">
                <a:extLst>
                  <a:ext uri="{FF2B5EF4-FFF2-40B4-BE49-F238E27FC236}">
                    <a16:creationId xmlns:a16="http://schemas.microsoft.com/office/drawing/2014/main" id="{044B395D-42BE-4B95-B850-E1AF64A8C2CB}"/>
                  </a:ext>
                </a:extLst>
              </p:cNvPr>
              <p:cNvSpPr txBox="1"/>
              <p:nvPr/>
            </p:nvSpPr>
            <p:spPr>
              <a:xfrm>
                <a:off x="558138" y="3071097"/>
                <a:ext cx="1415772" cy="338554"/>
              </a:xfrm>
              <a:prstGeom prst="rect">
                <a:avLst/>
              </a:prstGeom>
              <a:noFill/>
            </p:spPr>
            <p:txBody>
              <a:bodyPr wrap="none" rtlCol="0">
                <a:spAutoFit/>
              </a:bodyPr>
              <a:lstStyle/>
              <a:p>
                <a:r>
                  <a:rPr kumimoji="1" lang="zh-CN" altLang="en-US" sz="1600" dirty="0"/>
                  <a:t>地址分配方式</a:t>
                </a:r>
              </a:p>
            </p:txBody>
          </p:sp>
          <p:sp>
            <p:nvSpPr>
              <p:cNvPr id="56" name="文本框 55">
                <a:extLst>
                  <a:ext uri="{FF2B5EF4-FFF2-40B4-BE49-F238E27FC236}">
                    <a16:creationId xmlns:a16="http://schemas.microsoft.com/office/drawing/2014/main" id="{F60F5897-0283-4CD8-9BF4-0F05427D843F}"/>
                  </a:ext>
                </a:extLst>
              </p:cNvPr>
              <p:cNvSpPr txBox="1"/>
              <p:nvPr/>
            </p:nvSpPr>
            <p:spPr>
              <a:xfrm>
                <a:off x="2077887" y="3085026"/>
                <a:ext cx="543739" cy="276999"/>
              </a:xfrm>
              <a:prstGeom prst="rect">
                <a:avLst/>
              </a:prstGeom>
              <a:noFill/>
              <a:ln>
                <a:solidFill>
                  <a:schemeClr val="tx1"/>
                </a:solidFill>
              </a:ln>
            </p:spPr>
            <p:txBody>
              <a:bodyPr wrap="none" rtlCol="0">
                <a:spAutoFit/>
              </a:bodyPr>
              <a:lstStyle/>
              <a:p>
                <a:r>
                  <a:rPr kumimoji="1" lang="en-US" altLang="zh-CN" sz="1200" dirty="0"/>
                  <a:t>DHCP</a:t>
                </a:r>
                <a:endParaRPr kumimoji="1" lang="zh-CN" altLang="en-US" sz="1200" dirty="0"/>
              </a:p>
            </p:txBody>
          </p:sp>
          <p:sp>
            <p:nvSpPr>
              <p:cNvPr id="57" name="文本框 56">
                <a:extLst>
                  <a:ext uri="{FF2B5EF4-FFF2-40B4-BE49-F238E27FC236}">
                    <a16:creationId xmlns:a16="http://schemas.microsoft.com/office/drawing/2014/main" id="{7828F735-1356-4CDF-A434-FD7820782A60}"/>
                  </a:ext>
                </a:extLst>
              </p:cNvPr>
              <p:cNvSpPr txBox="1"/>
              <p:nvPr/>
            </p:nvSpPr>
            <p:spPr>
              <a:xfrm>
                <a:off x="3157491" y="3085026"/>
                <a:ext cx="588431" cy="276999"/>
              </a:xfrm>
              <a:prstGeom prst="rect">
                <a:avLst/>
              </a:prstGeom>
              <a:noFill/>
              <a:ln>
                <a:solidFill>
                  <a:schemeClr val="tx1"/>
                </a:solidFill>
              </a:ln>
            </p:spPr>
            <p:txBody>
              <a:bodyPr wrap="none" rtlCol="0">
                <a:spAutoFit/>
              </a:bodyPr>
              <a:lstStyle/>
              <a:p>
                <a:r>
                  <a:rPr kumimoji="1" lang="en-US" altLang="zh-CN" sz="1200" dirty="0"/>
                  <a:t>SLAAC</a:t>
                </a:r>
                <a:endParaRPr kumimoji="1" lang="zh-CN" altLang="en-US" sz="1200" dirty="0"/>
              </a:p>
            </p:txBody>
          </p:sp>
          <p:sp>
            <p:nvSpPr>
              <p:cNvPr id="58" name="文本框 57">
                <a:extLst>
                  <a:ext uri="{FF2B5EF4-FFF2-40B4-BE49-F238E27FC236}">
                    <a16:creationId xmlns:a16="http://schemas.microsoft.com/office/drawing/2014/main" id="{699D55C0-D5B2-4D40-84F1-AEB3545EF228}"/>
                  </a:ext>
                </a:extLst>
              </p:cNvPr>
              <p:cNvSpPr txBox="1"/>
              <p:nvPr/>
            </p:nvSpPr>
            <p:spPr>
              <a:xfrm>
                <a:off x="4352936" y="3085026"/>
                <a:ext cx="800219" cy="276999"/>
              </a:xfrm>
              <a:prstGeom prst="rect">
                <a:avLst/>
              </a:prstGeom>
              <a:noFill/>
              <a:ln>
                <a:solidFill>
                  <a:schemeClr val="tx1"/>
                </a:solidFill>
              </a:ln>
            </p:spPr>
            <p:txBody>
              <a:bodyPr wrap="none" rtlCol="0">
                <a:spAutoFit/>
              </a:bodyPr>
              <a:lstStyle/>
              <a:p>
                <a:r>
                  <a:rPr kumimoji="1" lang="zh-CN" altLang="en-US" sz="1200" dirty="0"/>
                  <a:t>静态配置</a:t>
                </a:r>
              </a:p>
            </p:txBody>
          </p:sp>
        </p:grpSp>
        <p:grpSp>
          <p:nvGrpSpPr>
            <p:cNvPr id="59" name="组合 58">
              <a:extLst>
                <a:ext uri="{FF2B5EF4-FFF2-40B4-BE49-F238E27FC236}">
                  <a16:creationId xmlns:a16="http://schemas.microsoft.com/office/drawing/2014/main" id="{ACE66F5D-3012-4121-BF1C-5DE3EE9A1454}"/>
                </a:ext>
              </a:extLst>
            </p:cNvPr>
            <p:cNvGrpSpPr/>
            <p:nvPr/>
          </p:nvGrpSpPr>
          <p:grpSpPr>
            <a:xfrm>
              <a:off x="3591482" y="5151850"/>
              <a:ext cx="4982797" cy="373107"/>
              <a:chOff x="547098" y="4048039"/>
              <a:chExt cx="4982797" cy="420968"/>
            </a:xfrm>
          </p:grpSpPr>
          <p:sp>
            <p:nvSpPr>
              <p:cNvPr id="60" name="矩形 59">
                <a:extLst>
                  <a:ext uri="{FF2B5EF4-FFF2-40B4-BE49-F238E27FC236}">
                    <a16:creationId xmlns:a16="http://schemas.microsoft.com/office/drawing/2014/main" id="{1C3198CF-9261-494C-BCEA-A20E6E74DD03}"/>
                  </a:ext>
                </a:extLst>
              </p:cNvPr>
              <p:cNvSpPr/>
              <p:nvPr/>
            </p:nvSpPr>
            <p:spPr>
              <a:xfrm>
                <a:off x="558140" y="4048039"/>
                <a:ext cx="4971755" cy="420968"/>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a:p>
            </p:txBody>
          </p:sp>
          <p:sp>
            <p:nvSpPr>
              <p:cNvPr id="61" name="文本框 60">
                <a:extLst>
                  <a:ext uri="{FF2B5EF4-FFF2-40B4-BE49-F238E27FC236}">
                    <a16:creationId xmlns:a16="http://schemas.microsoft.com/office/drawing/2014/main" id="{B5500F97-AA2A-401B-A6AB-0675815A0A00}"/>
                  </a:ext>
                </a:extLst>
              </p:cNvPr>
              <p:cNvSpPr txBox="1"/>
              <p:nvPr/>
            </p:nvSpPr>
            <p:spPr>
              <a:xfrm>
                <a:off x="547098" y="4098146"/>
                <a:ext cx="1125577" cy="338554"/>
              </a:xfrm>
              <a:prstGeom prst="rect">
                <a:avLst/>
              </a:prstGeom>
              <a:noFill/>
            </p:spPr>
            <p:txBody>
              <a:bodyPr wrap="square" rtlCol="0">
                <a:spAutoFit/>
              </a:bodyPr>
              <a:lstStyle/>
              <a:p>
                <a:r>
                  <a:rPr kumimoji="1" lang="zh-CN" altLang="en-US" sz="1600" dirty="0"/>
                  <a:t>认证方式</a:t>
                </a:r>
              </a:p>
            </p:txBody>
          </p:sp>
          <p:sp>
            <p:nvSpPr>
              <p:cNvPr id="62" name="文本框 61">
                <a:extLst>
                  <a:ext uri="{FF2B5EF4-FFF2-40B4-BE49-F238E27FC236}">
                    <a16:creationId xmlns:a16="http://schemas.microsoft.com/office/drawing/2014/main" id="{5B7ED618-71D6-4EBC-A63C-7C00B8AC87B7}"/>
                  </a:ext>
                </a:extLst>
              </p:cNvPr>
              <p:cNvSpPr txBox="1"/>
              <p:nvPr/>
            </p:nvSpPr>
            <p:spPr>
              <a:xfrm>
                <a:off x="1817571" y="4118696"/>
                <a:ext cx="611065" cy="276999"/>
              </a:xfrm>
              <a:prstGeom prst="rect">
                <a:avLst/>
              </a:prstGeom>
              <a:noFill/>
              <a:ln>
                <a:solidFill>
                  <a:schemeClr val="tx1"/>
                </a:solidFill>
              </a:ln>
            </p:spPr>
            <p:txBody>
              <a:bodyPr wrap="none" rtlCol="0">
                <a:spAutoFit/>
              </a:bodyPr>
              <a:lstStyle/>
              <a:p>
                <a:r>
                  <a:rPr kumimoji="1" lang="en-US" altLang="zh-CN" sz="1200" dirty="0"/>
                  <a:t>802.1x</a:t>
                </a:r>
                <a:endParaRPr kumimoji="1" lang="zh-CN" altLang="en-US" sz="1200" dirty="0"/>
              </a:p>
            </p:txBody>
          </p:sp>
          <p:sp>
            <p:nvSpPr>
              <p:cNvPr id="63" name="文本框 62">
                <a:extLst>
                  <a:ext uri="{FF2B5EF4-FFF2-40B4-BE49-F238E27FC236}">
                    <a16:creationId xmlns:a16="http://schemas.microsoft.com/office/drawing/2014/main" id="{0B239994-9727-4543-B194-00DFB084DB52}"/>
                  </a:ext>
                </a:extLst>
              </p:cNvPr>
              <p:cNvSpPr txBox="1"/>
              <p:nvPr/>
            </p:nvSpPr>
            <p:spPr>
              <a:xfrm>
                <a:off x="2646330" y="4120816"/>
                <a:ext cx="900631" cy="276999"/>
              </a:xfrm>
              <a:prstGeom prst="rect">
                <a:avLst/>
              </a:prstGeom>
              <a:noFill/>
              <a:ln>
                <a:solidFill>
                  <a:schemeClr val="tx1"/>
                </a:solidFill>
              </a:ln>
            </p:spPr>
            <p:txBody>
              <a:bodyPr wrap="none" rtlCol="0">
                <a:spAutoFit/>
              </a:bodyPr>
              <a:lstStyle/>
              <a:p>
                <a:r>
                  <a:rPr kumimoji="1" lang="en-US" altLang="zh-CN" sz="1200" dirty="0"/>
                  <a:t>Web</a:t>
                </a:r>
                <a:r>
                  <a:rPr kumimoji="1" lang="zh-CN" altLang="en-US" sz="1200" dirty="0"/>
                  <a:t> </a:t>
                </a:r>
                <a:r>
                  <a:rPr kumimoji="1" lang="en-US" altLang="zh-CN" sz="1200" dirty="0"/>
                  <a:t>portal</a:t>
                </a:r>
                <a:endParaRPr kumimoji="1" lang="zh-CN" altLang="en-US" sz="1200" dirty="0"/>
              </a:p>
            </p:txBody>
          </p:sp>
          <p:sp>
            <p:nvSpPr>
              <p:cNvPr id="64" name="文本框 63">
                <a:extLst>
                  <a:ext uri="{FF2B5EF4-FFF2-40B4-BE49-F238E27FC236}">
                    <a16:creationId xmlns:a16="http://schemas.microsoft.com/office/drawing/2014/main" id="{4742228A-5873-4993-937D-4BAD9ED1DEB9}"/>
                  </a:ext>
                </a:extLst>
              </p:cNvPr>
              <p:cNvSpPr txBox="1"/>
              <p:nvPr/>
            </p:nvSpPr>
            <p:spPr>
              <a:xfrm>
                <a:off x="3729634" y="4120816"/>
                <a:ext cx="586122" cy="276999"/>
              </a:xfrm>
              <a:prstGeom prst="rect">
                <a:avLst/>
              </a:prstGeom>
              <a:noFill/>
              <a:ln>
                <a:solidFill>
                  <a:schemeClr val="tx1"/>
                </a:solidFill>
              </a:ln>
            </p:spPr>
            <p:txBody>
              <a:bodyPr wrap="none" rtlCol="0">
                <a:spAutoFit/>
              </a:bodyPr>
              <a:lstStyle/>
              <a:p>
                <a:r>
                  <a:rPr kumimoji="1" lang="en-US" altLang="zh-CN" sz="1200" dirty="0" err="1"/>
                  <a:t>PPPoE</a:t>
                </a:r>
                <a:endParaRPr kumimoji="1" lang="zh-CN" altLang="en-US" sz="1200" dirty="0"/>
              </a:p>
            </p:txBody>
          </p:sp>
          <p:sp>
            <p:nvSpPr>
              <p:cNvPr id="65" name="文本框 64">
                <a:extLst>
                  <a:ext uri="{FF2B5EF4-FFF2-40B4-BE49-F238E27FC236}">
                    <a16:creationId xmlns:a16="http://schemas.microsoft.com/office/drawing/2014/main" id="{7274D0C3-D8E6-445C-90B4-F81043DF572E}"/>
                  </a:ext>
                </a:extLst>
              </p:cNvPr>
              <p:cNvSpPr txBox="1"/>
              <p:nvPr/>
            </p:nvSpPr>
            <p:spPr>
              <a:xfrm>
                <a:off x="4543721" y="4120816"/>
                <a:ext cx="646331" cy="276999"/>
              </a:xfrm>
              <a:prstGeom prst="rect">
                <a:avLst/>
              </a:prstGeom>
              <a:noFill/>
              <a:ln>
                <a:solidFill>
                  <a:schemeClr val="tx1"/>
                </a:solidFill>
              </a:ln>
            </p:spPr>
            <p:txBody>
              <a:bodyPr wrap="none" rtlCol="0">
                <a:spAutoFit/>
              </a:bodyPr>
              <a:lstStyle/>
              <a:p>
                <a:r>
                  <a:rPr kumimoji="1" lang="zh-CN" altLang="en-US" sz="1200" dirty="0"/>
                  <a:t>不认证</a:t>
                </a:r>
              </a:p>
            </p:txBody>
          </p:sp>
        </p:grpSp>
        <p:grpSp>
          <p:nvGrpSpPr>
            <p:cNvPr id="66" name="组合 65">
              <a:extLst>
                <a:ext uri="{FF2B5EF4-FFF2-40B4-BE49-F238E27FC236}">
                  <a16:creationId xmlns:a16="http://schemas.microsoft.com/office/drawing/2014/main" id="{B2BA4A70-E39B-4D38-84A7-531CFE365216}"/>
                </a:ext>
              </a:extLst>
            </p:cNvPr>
            <p:cNvGrpSpPr/>
            <p:nvPr/>
          </p:nvGrpSpPr>
          <p:grpSpPr>
            <a:xfrm>
              <a:off x="3599825" y="5727942"/>
              <a:ext cx="4974454" cy="420053"/>
              <a:chOff x="555441" y="4560086"/>
              <a:chExt cx="4974454" cy="473936"/>
            </a:xfrm>
          </p:grpSpPr>
          <p:sp>
            <p:nvSpPr>
              <p:cNvPr id="67" name="矩形 66">
                <a:extLst>
                  <a:ext uri="{FF2B5EF4-FFF2-40B4-BE49-F238E27FC236}">
                    <a16:creationId xmlns:a16="http://schemas.microsoft.com/office/drawing/2014/main" id="{E2FC9E5F-073C-4F73-97A3-E2838B37A557}"/>
                  </a:ext>
                </a:extLst>
              </p:cNvPr>
              <p:cNvSpPr/>
              <p:nvPr/>
            </p:nvSpPr>
            <p:spPr>
              <a:xfrm>
                <a:off x="558140" y="4560086"/>
                <a:ext cx="4971755" cy="473936"/>
              </a:xfrm>
              <a:prstGeom prst="rect">
                <a:avLst/>
              </a:prstGeom>
              <a:noFill/>
              <a:ln>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3600"/>
              </a:p>
            </p:txBody>
          </p:sp>
          <p:sp>
            <p:nvSpPr>
              <p:cNvPr id="68" name="文本框 67">
                <a:extLst>
                  <a:ext uri="{FF2B5EF4-FFF2-40B4-BE49-F238E27FC236}">
                    <a16:creationId xmlns:a16="http://schemas.microsoft.com/office/drawing/2014/main" id="{EEE97C18-5D3E-451C-B4BF-0177A6862F5F}"/>
                  </a:ext>
                </a:extLst>
              </p:cNvPr>
              <p:cNvSpPr txBox="1"/>
              <p:nvPr/>
            </p:nvSpPr>
            <p:spPr>
              <a:xfrm>
                <a:off x="555441" y="4651500"/>
                <a:ext cx="1005403" cy="338554"/>
              </a:xfrm>
              <a:prstGeom prst="rect">
                <a:avLst/>
              </a:prstGeom>
              <a:noFill/>
            </p:spPr>
            <p:txBody>
              <a:bodyPr wrap="none" rtlCol="0">
                <a:spAutoFit/>
              </a:bodyPr>
              <a:lstStyle/>
              <a:p>
                <a:r>
                  <a:rPr kumimoji="1" lang="zh-CN" altLang="en-US" sz="1600" dirty="0"/>
                  <a:t>设备类型</a:t>
                </a:r>
              </a:p>
            </p:txBody>
          </p:sp>
          <p:sp>
            <p:nvSpPr>
              <p:cNvPr id="69" name="文本框 68">
                <a:extLst>
                  <a:ext uri="{FF2B5EF4-FFF2-40B4-BE49-F238E27FC236}">
                    <a16:creationId xmlns:a16="http://schemas.microsoft.com/office/drawing/2014/main" id="{50FB52D9-01D8-468C-8449-5260A037746E}"/>
                  </a:ext>
                </a:extLst>
              </p:cNvPr>
              <p:cNvSpPr txBox="1"/>
              <p:nvPr/>
            </p:nvSpPr>
            <p:spPr>
              <a:xfrm>
                <a:off x="1616915" y="4666554"/>
                <a:ext cx="544927" cy="276999"/>
              </a:xfrm>
              <a:prstGeom prst="rect">
                <a:avLst/>
              </a:prstGeom>
              <a:noFill/>
              <a:ln>
                <a:solidFill>
                  <a:schemeClr val="tx1"/>
                </a:solidFill>
              </a:ln>
            </p:spPr>
            <p:txBody>
              <a:bodyPr wrap="square" rtlCol="0">
                <a:spAutoFit/>
              </a:bodyPr>
              <a:lstStyle/>
              <a:p>
                <a:r>
                  <a:rPr kumimoji="1" lang="zh-CN" altLang="en-US" sz="1200" dirty="0"/>
                  <a:t>安卓</a:t>
                </a:r>
              </a:p>
            </p:txBody>
          </p:sp>
          <p:sp>
            <p:nvSpPr>
              <p:cNvPr id="70" name="文本框 69">
                <a:extLst>
                  <a:ext uri="{FF2B5EF4-FFF2-40B4-BE49-F238E27FC236}">
                    <a16:creationId xmlns:a16="http://schemas.microsoft.com/office/drawing/2014/main" id="{88907B99-E954-4209-820B-D33C40CD1A79}"/>
                  </a:ext>
                </a:extLst>
              </p:cNvPr>
              <p:cNvSpPr txBox="1"/>
              <p:nvPr/>
            </p:nvSpPr>
            <p:spPr>
              <a:xfrm>
                <a:off x="2246331" y="4666554"/>
                <a:ext cx="465623" cy="276999"/>
              </a:xfrm>
              <a:prstGeom prst="rect">
                <a:avLst/>
              </a:prstGeom>
              <a:noFill/>
              <a:ln>
                <a:solidFill>
                  <a:schemeClr val="tx1"/>
                </a:solidFill>
              </a:ln>
            </p:spPr>
            <p:txBody>
              <a:bodyPr wrap="square" rtlCol="0">
                <a:spAutoFit/>
              </a:bodyPr>
              <a:lstStyle/>
              <a:p>
                <a:r>
                  <a:rPr kumimoji="1" lang="en-US" altLang="zh-CN" sz="1200" dirty="0"/>
                  <a:t>iOS</a:t>
                </a:r>
                <a:endParaRPr kumimoji="1" lang="zh-CN" altLang="en-US" sz="1200" dirty="0"/>
              </a:p>
            </p:txBody>
          </p:sp>
          <p:sp>
            <p:nvSpPr>
              <p:cNvPr id="71" name="文本框 70">
                <a:extLst>
                  <a:ext uri="{FF2B5EF4-FFF2-40B4-BE49-F238E27FC236}">
                    <a16:creationId xmlns:a16="http://schemas.microsoft.com/office/drawing/2014/main" id="{5D272B1A-6FF2-45FE-9A85-A6B63A2ABBC6}"/>
                  </a:ext>
                </a:extLst>
              </p:cNvPr>
              <p:cNvSpPr txBox="1"/>
              <p:nvPr/>
            </p:nvSpPr>
            <p:spPr>
              <a:xfrm>
                <a:off x="2796442" y="4666554"/>
                <a:ext cx="809202" cy="276999"/>
              </a:xfrm>
              <a:prstGeom prst="rect">
                <a:avLst/>
              </a:prstGeom>
              <a:noFill/>
              <a:ln>
                <a:solidFill>
                  <a:schemeClr val="tx1"/>
                </a:solidFill>
              </a:ln>
            </p:spPr>
            <p:txBody>
              <a:bodyPr wrap="square" rtlCol="0">
                <a:spAutoFit/>
              </a:bodyPr>
              <a:lstStyle/>
              <a:p>
                <a:r>
                  <a:rPr kumimoji="1" lang="zh-CN" altLang="en-US" sz="1200" dirty="0"/>
                  <a:t>个人电脑</a:t>
                </a:r>
              </a:p>
            </p:txBody>
          </p:sp>
          <p:sp>
            <p:nvSpPr>
              <p:cNvPr id="72" name="文本框 71">
                <a:extLst>
                  <a:ext uri="{FF2B5EF4-FFF2-40B4-BE49-F238E27FC236}">
                    <a16:creationId xmlns:a16="http://schemas.microsoft.com/office/drawing/2014/main" id="{0FF23DB3-6A96-4209-B7C1-CDDCEE693E02}"/>
                  </a:ext>
                </a:extLst>
              </p:cNvPr>
              <p:cNvSpPr txBox="1"/>
              <p:nvPr/>
            </p:nvSpPr>
            <p:spPr>
              <a:xfrm>
                <a:off x="3690132" y="4666554"/>
                <a:ext cx="646331" cy="276999"/>
              </a:xfrm>
              <a:prstGeom prst="rect">
                <a:avLst/>
              </a:prstGeom>
              <a:noFill/>
              <a:ln>
                <a:solidFill>
                  <a:schemeClr val="tx1"/>
                </a:solidFill>
              </a:ln>
            </p:spPr>
            <p:txBody>
              <a:bodyPr wrap="none" rtlCol="0">
                <a:spAutoFit/>
              </a:bodyPr>
              <a:lstStyle/>
              <a:p>
                <a:r>
                  <a:rPr kumimoji="1" lang="zh-CN" altLang="en-US" sz="1200" dirty="0"/>
                  <a:t>服务器</a:t>
                </a:r>
              </a:p>
            </p:txBody>
          </p:sp>
          <p:sp>
            <p:nvSpPr>
              <p:cNvPr id="73" name="文本框 72">
                <a:extLst>
                  <a:ext uri="{FF2B5EF4-FFF2-40B4-BE49-F238E27FC236}">
                    <a16:creationId xmlns:a16="http://schemas.microsoft.com/office/drawing/2014/main" id="{258A8513-F5A8-4360-83A4-95061F4890ED}"/>
                  </a:ext>
                </a:extLst>
              </p:cNvPr>
              <p:cNvSpPr txBox="1"/>
              <p:nvPr/>
            </p:nvSpPr>
            <p:spPr>
              <a:xfrm>
                <a:off x="4443410" y="4666554"/>
                <a:ext cx="1005403" cy="276999"/>
              </a:xfrm>
              <a:prstGeom prst="rect">
                <a:avLst/>
              </a:prstGeom>
              <a:noFill/>
              <a:ln>
                <a:solidFill>
                  <a:schemeClr val="tx1"/>
                </a:solidFill>
              </a:ln>
            </p:spPr>
            <p:txBody>
              <a:bodyPr wrap="square" rtlCol="0">
                <a:spAutoFit/>
              </a:bodyPr>
              <a:lstStyle/>
              <a:p>
                <a:r>
                  <a:rPr kumimoji="1" lang="zh-CN" altLang="en-US" sz="1200" dirty="0"/>
                  <a:t>嵌入式设备</a:t>
                </a:r>
              </a:p>
            </p:txBody>
          </p:sp>
        </p:grpSp>
        <p:sp>
          <p:nvSpPr>
            <p:cNvPr id="74" name="矩形 73">
              <a:extLst>
                <a:ext uri="{FF2B5EF4-FFF2-40B4-BE49-F238E27FC236}">
                  <a16:creationId xmlns:a16="http://schemas.microsoft.com/office/drawing/2014/main" id="{61853A01-4D2F-49C2-833A-D7A0220473F4}"/>
                </a:ext>
              </a:extLst>
            </p:cNvPr>
            <p:cNvSpPr/>
            <p:nvPr/>
          </p:nvSpPr>
          <p:spPr>
            <a:xfrm>
              <a:off x="3602524" y="4666833"/>
              <a:ext cx="4971755" cy="373107"/>
            </a:xfrm>
            <a:prstGeom prst="rect">
              <a:avLst/>
            </a:prstGeom>
            <a:noFill/>
            <a:ln>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2400" dirty="0">
                  <a:solidFill>
                    <a:srgbClr val="FF0000"/>
                  </a:solidFill>
                </a:rPr>
                <a:t>自适应的地址分配报文监听机制</a:t>
              </a:r>
            </a:p>
          </p:txBody>
        </p:sp>
      </p:grpSp>
    </p:spTree>
    <p:extLst>
      <p:ext uri="{BB962C8B-B14F-4D97-AF65-F5344CB8AC3E}">
        <p14:creationId xmlns:p14="http://schemas.microsoft.com/office/powerpoint/2010/main" val="38890891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600" dirty="0"/>
              <a:t>12.3.4 </a:t>
            </a:r>
            <a:r>
              <a:rPr kumimoji="1" lang="zh-CN" altLang="en-US" sz="3600" dirty="0"/>
              <a:t>接入网真实源地址验证技术产品化</a:t>
            </a:r>
          </a:p>
        </p:txBody>
      </p:sp>
      <p:sp>
        <p:nvSpPr>
          <p:cNvPr id="182" name="内容占位符 2">
            <a:extLst>
              <a:ext uri="{FF2B5EF4-FFF2-40B4-BE49-F238E27FC236}">
                <a16:creationId xmlns:a16="http://schemas.microsoft.com/office/drawing/2014/main" id="{669E05A4-9A9C-47C7-84DF-192730F3E276}"/>
              </a:ext>
            </a:extLst>
          </p:cNvPr>
          <p:cNvSpPr txBox="1">
            <a:spLocks/>
          </p:cNvSpPr>
          <p:nvPr/>
        </p:nvSpPr>
        <p:spPr>
          <a:xfrm>
            <a:off x="777503" y="1390686"/>
            <a:ext cx="10899834" cy="1439863"/>
          </a:xfrm>
          <a:prstGeom prst="rect">
            <a:avLst/>
          </a:prstGeom>
        </p:spPr>
        <p:txBody>
          <a:bodyPr/>
          <a:lstStyle>
            <a:lvl1pPr marL="228600" indent="-228600" algn="l" defTabSz="913765"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3765"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3765"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1" indent="-342900">
              <a:lnSpc>
                <a:spcPct val="120000"/>
              </a:lnSpc>
              <a:buClr>
                <a:prstClr val="black"/>
              </a:buClr>
            </a:pPr>
            <a:endParaRPr lang="zh-CN" altLang="en-US" dirty="0">
              <a:solidFill>
                <a:prstClr val="black"/>
              </a:solidFill>
              <a:ea typeface="微软雅黑"/>
            </a:endParaRPr>
          </a:p>
        </p:txBody>
      </p:sp>
      <p:pic>
        <p:nvPicPr>
          <p:cNvPr id="361" name="Picture 4" descr="Switch_Under_Test">
            <a:extLst>
              <a:ext uri="{FF2B5EF4-FFF2-40B4-BE49-F238E27FC236}">
                <a16:creationId xmlns:a16="http://schemas.microsoft.com/office/drawing/2014/main" id="{E53DFE53-7904-4E0F-BBCD-453CB9285D1A}"/>
              </a:ext>
            </a:extLst>
          </p:cNvPr>
          <p:cNvPicPr>
            <a:picLocks noChangeAspect="1" noChangeArrowheads="1"/>
          </p:cNvPicPr>
          <p:nvPr/>
        </p:nvPicPr>
        <p:blipFill>
          <a:blip r:embed="rId2"/>
          <a:srcRect l="2692" t="13535"/>
          <a:stretch>
            <a:fillRect/>
          </a:stretch>
        </p:blipFill>
        <p:spPr bwMode="auto">
          <a:xfrm>
            <a:off x="360349" y="5239393"/>
            <a:ext cx="1871138" cy="1013246"/>
          </a:xfrm>
          <a:prstGeom prst="rect">
            <a:avLst/>
          </a:prstGeom>
          <a:noFill/>
          <a:ln w="19050">
            <a:solidFill>
              <a:srgbClr val="349EEB"/>
            </a:solidFill>
            <a:miter lim="800000"/>
            <a:headEnd/>
            <a:tailEnd/>
          </a:ln>
          <a:effectLst>
            <a:outerShdw blurRad="50800" dist="38100" algn="l" rotWithShape="0">
              <a:srgbClr val="808080">
                <a:alpha val="39998"/>
              </a:srgbClr>
            </a:outerShdw>
          </a:effectLst>
          <a:extLst>
            <a:ext uri="{909E8E84-426E-40DD-AFC4-6F175D3DCCD1}">
              <a14:hiddenFill xmlns:a14="http://schemas.microsoft.com/office/drawing/2010/main">
                <a:solidFill>
                  <a:srgbClr val="FFFFFF"/>
                </a:solidFill>
              </a14:hiddenFill>
            </a:ext>
          </a:extLst>
        </p:spPr>
      </p:pic>
      <p:pic>
        <p:nvPicPr>
          <p:cNvPr id="362" name="Picture 6" descr="C:\Users\U\Desktop\wireless SAVI 专利\照片\2.jpg">
            <a:extLst>
              <a:ext uri="{FF2B5EF4-FFF2-40B4-BE49-F238E27FC236}">
                <a16:creationId xmlns:a16="http://schemas.microsoft.com/office/drawing/2014/main" id="{D28383F2-D035-4AC8-A640-DE8C573B8EC4}"/>
              </a:ext>
            </a:extLst>
          </p:cNvPr>
          <p:cNvPicPr>
            <a:picLocks noChangeAspect="1" noChangeArrowheads="1"/>
          </p:cNvPicPr>
          <p:nvPr/>
        </p:nvPicPr>
        <p:blipFill>
          <a:blip r:embed="rId3"/>
          <a:srcRect/>
          <a:stretch>
            <a:fillRect/>
          </a:stretch>
        </p:blipFill>
        <p:spPr bwMode="auto">
          <a:xfrm>
            <a:off x="360349" y="3058533"/>
            <a:ext cx="1523093" cy="1778248"/>
          </a:xfrm>
          <a:prstGeom prst="rect">
            <a:avLst/>
          </a:prstGeom>
          <a:noFill/>
          <a:ln w="19050">
            <a:solidFill>
              <a:srgbClr val="349EEB"/>
            </a:solidFill>
            <a:miter lim="800000"/>
            <a:headEnd/>
            <a:tailEnd/>
          </a:ln>
          <a:effectLst>
            <a:outerShdw blurRad="50800" dist="38100" algn="l" rotWithShape="0">
              <a:srgbClr val="808080">
                <a:alpha val="39998"/>
              </a:srgbClr>
            </a:outerShdw>
          </a:effectLst>
          <a:extLst>
            <a:ext uri="{909E8E84-426E-40DD-AFC4-6F175D3DCCD1}">
              <a14:hiddenFill xmlns:a14="http://schemas.microsoft.com/office/drawing/2010/main">
                <a:solidFill>
                  <a:srgbClr val="FFFFFF"/>
                </a:solidFill>
              </a14:hiddenFill>
            </a:ext>
          </a:extLst>
        </p:spPr>
      </p:pic>
      <p:pic>
        <p:nvPicPr>
          <p:cNvPr id="363" name="Picture 3" descr="2010-11-08_15-45-28_566">
            <a:extLst>
              <a:ext uri="{FF2B5EF4-FFF2-40B4-BE49-F238E27FC236}">
                <a16:creationId xmlns:a16="http://schemas.microsoft.com/office/drawing/2014/main" id="{7601CD0C-3B44-470E-B20F-2B4C89B74ED3}"/>
              </a:ext>
            </a:extLst>
          </p:cNvPr>
          <p:cNvPicPr>
            <a:picLocks noChangeAspect="1" noChangeArrowheads="1"/>
          </p:cNvPicPr>
          <p:nvPr/>
        </p:nvPicPr>
        <p:blipFill>
          <a:blip r:embed="rId4"/>
          <a:srcRect/>
          <a:stretch>
            <a:fillRect/>
          </a:stretch>
        </p:blipFill>
        <p:spPr bwMode="auto">
          <a:xfrm>
            <a:off x="5060843" y="3076017"/>
            <a:ext cx="1930866" cy="3196834"/>
          </a:xfrm>
          <a:prstGeom prst="rect">
            <a:avLst/>
          </a:prstGeom>
          <a:noFill/>
          <a:ln w="19050">
            <a:solidFill>
              <a:srgbClr val="349EEB"/>
            </a:solidFill>
            <a:miter lim="800000"/>
            <a:headEnd/>
            <a:tailEnd/>
          </a:ln>
          <a:effectLst>
            <a:outerShdw blurRad="50800" dist="38100" algn="l" rotWithShape="0">
              <a:srgbClr val="808080">
                <a:alpha val="39998"/>
              </a:srgbClr>
            </a:outerShdw>
          </a:effectLst>
          <a:extLst>
            <a:ext uri="{909E8E84-426E-40DD-AFC4-6F175D3DCCD1}">
              <a14:hiddenFill xmlns:a14="http://schemas.microsoft.com/office/drawing/2010/main">
                <a:solidFill>
                  <a:srgbClr val="FFFFFF"/>
                </a:solidFill>
              </a14:hiddenFill>
            </a:ext>
          </a:extLst>
        </p:spPr>
      </p:pic>
      <p:pic>
        <p:nvPicPr>
          <p:cNvPr id="364" name="Picture 4" descr="IMGP0688">
            <a:extLst>
              <a:ext uri="{FF2B5EF4-FFF2-40B4-BE49-F238E27FC236}">
                <a16:creationId xmlns:a16="http://schemas.microsoft.com/office/drawing/2014/main" id="{2C6799E7-5BEE-4378-9499-348A982F620F}"/>
              </a:ext>
            </a:extLst>
          </p:cNvPr>
          <p:cNvPicPr>
            <a:picLocks noChangeAspect="1" noChangeArrowheads="1"/>
          </p:cNvPicPr>
          <p:nvPr/>
        </p:nvPicPr>
        <p:blipFill>
          <a:blip r:embed="rId5"/>
          <a:srcRect/>
          <a:stretch>
            <a:fillRect/>
          </a:stretch>
        </p:blipFill>
        <p:spPr bwMode="auto">
          <a:xfrm>
            <a:off x="2600266" y="3068180"/>
            <a:ext cx="2048799" cy="3194106"/>
          </a:xfrm>
          <a:prstGeom prst="rect">
            <a:avLst/>
          </a:prstGeom>
          <a:noFill/>
          <a:ln w="19050">
            <a:solidFill>
              <a:srgbClr val="349EEB"/>
            </a:solidFill>
            <a:miter lim="800000"/>
            <a:headEnd/>
            <a:tailEnd/>
          </a:ln>
          <a:effectLst>
            <a:outerShdw blurRad="50800" dist="38100" algn="l" rotWithShape="0">
              <a:srgbClr val="808080">
                <a:alpha val="39998"/>
              </a:srgbClr>
            </a:outerShdw>
          </a:effectLst>
          <a:extLst>
            <a:ext uri="{909E8E84-426E-40DD-AFC4-6F175D3DCCD1}">
              <a14:hiddenFill xmlns:a14="http://schemas.microsoft.com/office/drawing/2010/main">
                <a:solidFill>
                  <a:srgbClr val="FFFFFF"/>
                </a:solidFill>
              </a14:hiddenFill>
            </a:ext>
          </a:extLst>
        </p:spPr>
      </p:pic>
      <p:pic>
        <p:nvPicPr>
          <p:cNvPr id="365" name="Picture 13" descr="3">
            <a:extLst>
              <a:ext uri="{FF2B5EF4-FFF2-40B4-BE49-F238E27FC236}">
                <a16:creationId xmlns:a16="http://schemas.microsoft.com/office/drawing/2014/main" id="{7D31B167-A3EE-4774-9689-900DCAFC42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02631" y="3259815"/>
            <a:ext cx="1906656" cy="1426775"/>
          </a:xfrm>
          <a:prstGeom prst="rect">
            <a:avLst/>
          </a:prstGeom>
          <a:noFill/>
          <a:ln w="19050">
            <a:solidFill>
              <a:srgbClr val="349EEB"/>
            </a:solidFill>
            <a:miter lim="800000"/>
            <a:headEnd/>
            <a:tailEnd/>
          </a:ln>
          <a:extLst>
            <a:ext uri="{909E8E84-426E-40DD-AFC4-6F175D3DCCD1}">
              <a14:hiddenFill xmlns:a14="http://schemas.microsoft.com/office/drawing/2010/main">
                <a:solidFill>
                  <a:srgbClr val="FFFFFF"/>
                </a:solidFill>
              </a14:hiddenFill>
            </a:ext>
          </a:extLst>
        </p:spPr>
      </p:pic>
      <p:pic>
        <p:nvPicPr>
          <p:cNvPr id="366" name="Picture 12" descr="2">
            <a:extLst>
              <a:ext uri="{FF2B5EF4-FFF2-40B4-BE49-F238E27FC236}">
                <a16:creationId xmlns:a16="http://schemas.microsoft.com/office/drawing/2014/main" id="{0EBCA202-5F3D-410C-9F9B-063756AF834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36330"/>
          <a:stretch>
            <a:fillRect/>
          </a:stretch>
        </p:blipFill>
        <p:spPr bwMode="auto">
          <a:xfrm>
            <a:off x="7478421" y="4922641"/>
            <a:ext cx="1930866" cy="1627418"/>
          </a:xfrm>
          <a:prstGeom prst="rect">
            <a:avLst/>
          </a:prstGeom>
          <a:noFill/>
          <a:ln w="19050">
            <a:solidFill>
              <a:srgbClr val="349EEB"/>
            </a:solidFill>
            <a:miter lim="800000"/>
            <a:headEnd/>
            <a:tailEnd/>
          </a:ln>
          <a:extLst>
            <a:ext uri="{909E8E84-426E-40DD-AFC4-6F175D3DCCD1}">
              <a14:hiddenFill xmlns:a14="http://schemas.microsoft.com/office/drawing/2010/main">
                <a:solidFill>
                  <a:srgbClr val="FFFFFF"/>
                </a:solidFill>
              </a14:hiddenFill>
            </a:ext>
          </a:extLst>
        </p:spPr>
      </p:pic>
      <p:sp>
        <p:nvSpPr>
          <p:cNvPr id="367" name="矩形 366">
            <a:extLst>
              <a:ext uri="{FF2B5EF4-FFF2-40B4-BE49-F238E27FC236}">
                <a16:creationId xmlns:a16="http://schemas.microsoft.com/office/drawing/2014/main" id="{04936232-8ED0-46A6-86D4-2EC8C10FD635}"/>
              </a:ext>
            </a:extLst>
          </p:cNvPr>
          <p:cNvSpPr/>
          <p:nvPr/>
        </p:nvSpPr>
        <p:spPr>
          <a:xfrm>
            <a:off x="8021277" y="4317032"/>
            <a:ext cx="1377621" cy="338554"/>
          </a:xfrm>
          <a:prstGeom prst="rect">
            <a:avLst/>
          </a:prstGeom>
        </p:spPr>
        <p:txBody>
          <a:bodyPr wrap="none">
            <a:spAutoFit/>
          </a:bodyPr>
          <a:lstStyle/>
          <a:p>
            <a:r>
              <a:rPr lang="en" altLang="zh-CN" sz="1600" dirty="0">
                <a:solidFill>
                  <a:prstClr val="black"/>
                </a:solidFill>
                <a:latin typeface="Calibri"/>
                <a:ea typeface="微软雅黑"/>
              </a:rPr>
              <a:t>H3C</a:t>
            </a:r>
            <a:r>
              <a:rPr lang="zh-CN" altLang="en-US" sz="1600" dirty="0">
                <a:solidFill>
                  <a:prstClr val="black"/>
                </a:solidFill>
                <a:latin typeface="Calibri"/>
                <a:ea typeface="微软雅黑"/>
              </a:rPr>
              <a:t> </a:t>
            </a:r>
            <a:r>
              <a:rPr lang="en" altLang="zh-CN" sz="1600" dirty="0">
                <a:solidFill>
                  <a:prstClr val="black"/>
                </a:solidFill>
                <a:latin typeface="Calibri"/>
                <a:ea typeface="微软雅黑"/>
              </a:rPr>
              <a:t>WX5540E</a:t>
            </a:r>
            <a:endParaRPr lang="zh-CN" altLang="en-US" sz="1600" dirty="0">
              <a:solidFill>
                <a:prstClr val="black"/>
              </a:solidFill>
              <a:latin typeface="Calibri"/>
              <a:ea typeface="微软雅黑"/>
            </a:endParaRPr>
          </a:p>
        </p:txBody>
      </p:sp>
      <p:pic>
        <p:nvPicPr>
          <p:cNvPr id="368" name="图片 367">
            <a:extLst>
              <a:ext uri="{FF2B5EF4-FFF2-40B4-BE49-F238E27FC236}">
                <a16:creationId xmlns:a16="http://schemas.microsoft.com/office/drawing/2014/main" id="{09FC455C-517D-4BB0-920D-0F5493EDBDD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930510" y="3503832"/>
            <a:ext cx="1933807" cy="887649"/>
          </a:xfrm>
          <a:prstGeom prst="rect">
            <a:avLst/>
          </a:prstGeom>
          <a:noFill/>
          <a:ln w="19050">
            <a:solidFill>
              <a:srgbClr val="349EEB"/>
            </a:solidFill>
            <a:miter lim="800000"/>
            <a:headEnd/>
            <a:tailEnd/>
          </a:ln>
        </p:spPr>
      </p:pic>
      <p:pic>
        <p:nvPicPr>
          <p:cNvPr id="369" name="图片 368">
            <a:extLst>
              <a:ext uri="{FF2B5EF4-FFF2-40B4-BE49-F238E27FC236}">
                <a16:creationId xmlns:a16="http://schemas.microsoft.com/office/drawing/2014/main" id="{90933B9A-697E-45CC-BCBF-6A0DEB2E291C}"/>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0188340" y="4987939"/>
            <a:ext cx="1316913" cy="1264700"/>
          </a:xfrm>
          <a:prstGeom prst="rect">
            <a:avLst/>
          </a:prstGeom>
          <a:noFill/>
          <a:ln w="19050">
            <a:solidFill>
              <a:srgbClr val="349EEB"/>
            </a:solidFill>
            <a:miter lim="800000"/>
            <a:headEnd/>
            <a:tailEnd/>
          </a:ln>
        </p:spPr>
      </p:pic>
      <p:sp>
        <p:nvSpPr>
          <p:cNvPr id="370" name="矩形 369">
            <a:extLst>
              <a:ext uri="{FF2B5EF4-FFF2-40B4-BE49-F238E27FC236}">
                <a16:creationId xmlns:a16="http://schemas.microsoft.com/office/drawing/2014/main" id="{328B7BE1-7892-4BD9-88DE-6346AA9F6828}"/>
              </a:ext>
            </a:extLst>
          </p:cNvPr>
          <p:cNvSpPr/>
          <p:nvPr/>
        </p:nvSpPr>
        <p:spPr>
          <a:xfrm>
            <a:off x="10209177" y="6435671"/>
            <a:ext cx="1418145" cy="369332"/>
          </a:xfrm>
          <a:prstGeom prst="rect">
            <a:avLst/>
          </a:prstGeom>
        </p:spPr>
        <p:txBody>
          <a:bodyPr wrap="none">
            <a:spAutoFit/>
          </a:bodyPr>
          <a:lstStyle/>
          <a:p>
            <a:pPr>
              <a:defRPr/>
            </a:pPr>
            <a:r>
              <a:rPr lang="en-US" altLang="zh-CN" dirty="0">
                <a:solidFill>
                  <a:prstClr val="black"/>
                </a:solidFill>
                <a:latin typeface="Calibri"/>
                <a:ea typeface="微软雅黑"/>
              </a:rPr>
              <a:t>H3C</a:t>
            </a:r>
            <a:r>
              <a:rPr lang="zh-CN" altLang="en-US" dirty="0">
                <a:solidFill>
                  <a:prstClr val="black"/>
                </a:solidFill>
                <a:latin typeface="Calibri"/>
                <a:ea typeface="微软雅黑"/>
              </a:rPr>
              <a:t> </a:t>
            </a:r>
            <a:r>
              <a:rPr lang="en" altLang="zh-CN" dirty="0">
                <a:solidFill>
                  <a:prstClr val="black"/>
                </a:solidFill>
                <a:latin typeface="Calibri"/>
                <a:ea typeface="微软雅黑"/>
              </a:rPr>
              <a:t>WA5620</a:t>
            </a:r>
          </a:p>
        </p:txBody>
      </p:sp>
      <p:sp>
        <p:nvSpPr>
          <p:cNvPr id="371" name="矩形 370">
            <a:extLst>
              <a:ext uri="{FF2B5EF4-FFF2-40B4-BE49-F238E27FC236}">
                <a16:creationId xmlns:a16="http://schemas.microsoft.com/office/drawing/2014/main" id="{26FE80EA-5831-4B8B-BD6A-D10504F7232F}"/>
              </a:ext>
            </a:extLst>
          </p:cNvPr>
          <p:cNvSpPr/>
          <p:nvPr/>
        </p:nvSpPr>
        <p:spPr>
          <a:xfrm>
            <a:off x="10188340" y="4425482"/>
            <a:ext cx="1418145" cy="369332"/>
          </a:xfrm>
          <a:prstGeom prst="rect">
            <a:avLst/>
          </a:prstGeom>
        </p:spPr>
        <p:txBody>
          <a:bodyPr wrap="none">
            <a:spAutoFit/>
          </a:bodyPr>
          <a:lstStyle/>
          <a:p>
            <a:r>
              <a:rPr lang="en-US" altLang="zh-CN" dirty="0">
                <a:solidFill>
                  <a:prstClr val="black"/>
                </a:solidFill>
                <a:latin typeface="Calibri"/>
                <a:ea typeface="微软雅黑"/>
              </a:rPr>
              <a:t>H3C</a:t>
            </a:r>
            <a:r>
              <a:rPr lang="zh-CN" altLang="en-US" dirty="0">
                <a:solidFill>
                  <a:prstClr val="black"/>
                </a:solidFill>
                <a:latin typeface="Calibri"/>
                <a:ea typeface="微软雅黑"/>
              </a:rPr>
              <a:t> </a:t>
            </a:r>
            <a:r>
              <a:rPr lang="en" altLang="zh-CN" dirty="0">
                <a:solidFill>
                  <a:prstClr val="black"/>
                </a:solidFill>
                <a:latin typeface="Calibri"/>
                <a:ea typeface="微软雅黑"/>
              </a:rPr>
              <a:t>WA5320</a:t>
            </a:r>
            <a:endParaRPr lang="zh-CN" altLang="en-US" dirty="0">
              <a:solidFill>
                <a:prstClr val="black"/>
              </a:solidFill>
              <a:latin typeface="Calibri"/>
              <a:ea typeface="微软雅黑"/>
            </a:endParaRPr>
          </a:p>
        </p:txBody>
      </p:sp>
      <p:sp>
        <p:nvSpPr>
          <p:cNvPr id="17" name="文本框 16">
            <a:extLst>
              <a:ext uri="{FF2B5EF4-FFF2-40B4-BE49-F238E27FC236}">
                <a16:creationId xmlns:a16="http://schemas.microsoft.com/office/drawing/2014/main" id="{7CEAECE8-BA5A-49A1-BD37-F9DC0A94B300}"/>
              </a:ext>
            </a:extLst>
          </p:cNvPr>
          <p:cNvSpPr txBox="1"/>
          <p:nvPr/>
        </p:nvSpPr>
        <p:spPr>
          <a:xfrm>
            <a:off x="360349" y="963573"/>
            <a:ext cx="10617279" cy="2346283"/>
          </a:xfrm>
          <a:prstGeom prst="rect">
            <a:avLst/>
          </a:prstGeom>
          <a:noFill/>
        </p:spPr>
        <p:txBody>
          <a:bodyPr wrap="square" rtlCol="0">
            <a:spAutoFit/>
          </a:bodyPr>
          <a:lstStyle/>
          <a:p>
            <a:pPr marL="800100" lvl="1" indent="-342900">
              <a:lnSpc>
                <a:spcPct val="150000"/>
              </a:lnSpc>
              <a:buFont typeface="Wingdings" panose="05000000000000000000" pitchFamily="2" charset="2"/>
              <a:buChar char="n"/>
              <a:defRPr/>
            </a:pP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厂商实现和支持</a:t>
            </a:r>
            <a:endPar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endParaRPr>
          </a:p>
          <a:p>
            <a:pPr marL="1257300" lvl="2" indent="-342900">
              <a:lnSpc>
                <a:spcPct val="150000"/>
              </a:lnSpc>
              <a:buFont typeface="Arial" panose="020B0604020202020204" pitchFamily="34" charset="0"/>
              <a:buChar char="•"/>
              <a:defRPr/>
            </a:pP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与华为、华三、中兴、锐捷、神州数码、比威、盛科等厂商合作研制了接入网源地址验证</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SAVI</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交换机</a:t>
            </a:r>
          </a:p>
          <a:p>
            <a:pPr marL="1257300" lvl="2" indent="-342900">
              <a:lnSpc>
                <a:spcPct val="150000"/>
              </a:lnSpc>
              <a:buFont typeface="Arial" panose="020B0604020202020204" pitchFamily="34" charset="0"/>
              <a:buChar char="•"/>
              <a:defRPr/>
            </a:pP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与华三公司合作研制了支持无线</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SAVI</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的接入控制器（</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AC</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）和接入点（</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AP</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）设备</a:t>
            </a:r>
          </a:p>
          <a:p>
            <a:pPr marL="1257300" lvl="2" indent="-342900">
              <a:lnSpc>
                <a:spcPct val="150000"/>
              </a:lnSpc>
              <a:buFont typeface="Arial" panose="020B0604020202020204" pitchFamily="34" charset="0"/>
              <a:buChar char="•"/>
              <a:defRPr/>
            </a:pPr>
            <a:endPar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endParaRPr>
          </a:p>
        </p:txBody>
      </p:sp>
    </p:spTree>
    <p:extLst>
      <p:ext uri="{BB962C8B-B14F-4D97-AF65-F5344CB8AC3E}">
        <p14:creationId xmlns:p14="http://schemas.microsoft.com/office/powerpoint/2010/main" val="13635251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600" dirty="0"/>
              <a:t>12.3.4 </a:t>
            </a:r>
            <a:r>
              <a:rPr kumimoji="1" lang="zh-CN" altLang="en-US" sz="3600" dirty="0"/>
              <a:t>接入网真实源地址验证技术产品化</a:t>
            </a:r>
          </a:p>
        </p:txBody>
      </p:sp>
      <p:sp>
        <p:nvSpPr>
          <p:cNvPr id="5" name="内容占位符 1">
            <a:extLst>
              <a:ext uri="{FF2B5EF4-FFF2-40B4-BE49-F238E27FC236}">
                <a16:creationId xmlns:a16="http://schemas.microsoft.com/office/drawing/2014/main" id="{AEB32F6B-8EAA-40B2-AACF-A3F8E7F0D5F4}"/>
              </a:ext>
            </a:extLst>
          </p:cNvPr>
          <p:cNvSpPr txBox="1">
            <a:spLocks/>
          </p:cNvSpPr>
          <p:nvPr/>
        </p:nvSpPr>
        <p:spPr>
          <a:xfrm>
            <a:off x="407368" y="1246830"/>
            <a:ext cx="11420198" cy="1203090"/>
          </a:xfrm>
          <a:prstGeom prst="rect">
            <a:avLst/>
          </a:prstGeom>
        </p:spPr>
        <p:txBody>
          <a:bodyPr vert="horz" lIns="91440" tIns="45720" rIns="91440" bIns="45720" rtlCol="0">
            <a:normAutofit/>
          </a:bodyPr>
          <a:lstStyle>
            <a:lvl1pPr marL="228600" indent="-228600" algn="l" defTabSz="913765"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3765" rtl="0" eaLnBrk="1" latinLnBrk="0" hangingPunct="1">
              <a:lnSpc>
                <a:spcPct val="150000"/>
              </a:lnSpc>
              <a:spcBef>
                <a:spcPts val="500"/>
              </a:spcBef>
              <a:buFont typeface="Arial" panose="020B0604020202020204" pitchFamily="34" charset="0"/>
              <a:buChar char="•"/>
              <a:defRPr sz="24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3765"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3765"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3765"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3765" rtl="0" eaLnBrk="1" fontAlgn="auto" latinLnBrk="0" hangingPunct="1">
              <a:lnSpc>
                <a:spcPct val="150000"/>
              </a:lnSpc>
              <a:spcBef>
                <a:spcPts val="1000"/>
              </a:spcBef>
              <a:spcAft>
                <a:spcPts val="0"/>
              </a:spcAft>
              <a:buClrTx/>
              <a:buSzPct val="80000"/>
              <a:buFont typeface="Arial" panose="020B0604020202020204" pitchFamily="34" charset="0"/>
              <a:buChar char="•"/>
              <a:tabLst/>
              <a:defRPr/>
            </a:pPr>
            <a:endParaRPr kumimoji="0" lang="zh-CN" altLang="en-US" sz="24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pic>
        <p:nvPicPr>
          <p:cNvPr id="6" name="Picture 5" descr="Screen Shot 2015-06-25 at 1">
            <a:extLst>
              <a:ext uri="{FF2B5EF4-FFF2-40B4-BE49-F238E27FC236}">
                <a16:creationId xmlns:a16="http://schemas.microsoft.com/office/drawing/2014/main" id="{60FF6818-25F6-47DF-92F8-6EC3D601B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378" y="2601700"/>
            <a:ext cx="4169327" cy="183289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图片 1">
            <a:extLst>
              <a:ext uri="{FF2B5EF4-FFF2-40B4-BE49-F238E27FC236}">
                <a16:creationId xmlns:a16="http://schemas.microsoft.com/office/drawing/2014/main" id="{D8ABDC12-C697-4E0A-B25D-ADBFF483211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7533" y="2601700"/>
            <a:ext cx="3888432" cy="183629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4" descr="上海交大1">
            <a:extLst>
              <a:ext uri="{FF2B5EF4-FFF2-40B4-BE49-F238E27FC236}">
                <a16:creationId xmlns:a16="http://schemas.microsoft.com/office/drawing/2014/main" id="{9781E5C8-42B9-4DE1-A7BD-9D0D576EBA2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59662" y="4623675"/>
            <a:ext cx="4169327" cy="208248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9" name="Picture 2" descr="上海交大2">
            <a:extLst>
              <a:ext uri="{FF2B5EF4-FFF2-40B4-BE49-F238E27FC236}">
                <a16:creationId xmlns:a16="http://schemas.microsoft.com/office/drawing/2014/main" id="{6CF270F6-60F3-4139-8A06-2BDD20CD38A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13515" y="4654507"/>
            <a:ext cx="4196668" cy="20516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5D704398-F42F-4A0B-9B92-156A54570E20}"/>
              </a:ext>
            </a:extLst>
          </p:cNvPr>
          <p:cNvSpPr txBox="1"/>
          <p:nvPr/>
        </p:nvSpPr>
        <p:spPr>
          <a:xfrm>
            <a:off x="364434" y="892570"/>
            <a:ext cx="10617279" cy="1422954"/>
          </a:xfrm>
          <a:prstGeom prst="rect">
            <a:avLst/>
          </a:prstGeom>
          <a:noFill/>
        </p:spPr>
        <p:txBody>
          <a:bodyPr wrap="square" rtlCol="0">
            <a:spAutoFit/>
          </a:bodyPr>
          <a:lstStyle/>
          <a:p>
            <a:pPr marL="800100" lvl="1" indent="-342900">
              <a:lnSpc>
                <a:spcPct val="150000"/>
              </a:lnSpc>
              <a:buFont typeface="Wingdings" panose="05000000000000000000" pitchFamily="2" charset="2"/>
              <a:buChar char="n"/>
              <a:defRPr/>
            </a:pP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无线</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SAVI</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技术部署</a:t>
            </a:r>
          </a:p>
          <a:p>
            <a:pPr marL="1257300" lvl="2" indent="-342900">
              <a:lnSpc>
                <a:spcPct val="150000"/>
              </a:lnSpc>
              <a:buFont typeface="Arial" panose="020B0604020202020204" pitchFamily="34" charset="0"/>
              <a:buChar char="•"/>
              <a:defRPr/>
            </a:pP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在接入</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CNGI-CERNET2</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的</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10</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所高校完成了部署</a:t>
            </a:r>
          </a:p>
          <a:p>
            <a:pPr marL="1257300" lvl="2" indent="-342900">
              <a:lnSpc>
                <a:spcPct val="150000"/>
              </a:lnSpc>
              <a:buFont typeface="Arial" panose="020B0604020202020204" pitchFamily="34" charset="0"/>
              <a:buChar char="•"/>
              <a:defRPr/>
            </a:pP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每所学校部署</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1</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台无线控制器，</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100</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个无线接入点，支持无线</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SAVI</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和</a:t>
            </a:r>
            <a:r>
              <a:rPr kumimoji="0" lang="en-US" altLang="zh-CN"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IPv6</a:t>
            </a:r>
            <a:r>
              <a:rPr kumimoji="0" lang="zh-CN" altLang="en-US" sz="2000" i="0" u="none" strike="noStrike" kern="1200" cap="none" spc="0" normalizeH="0" baseline="0" noProof="0" dirty="0">
                <a:ln>
                  <a:noFill/>
                </a:ln>
                <a:solidFill>
                  <a:srgbClr val="0C0C0C"/>
                </a:solidFill>
                <a:effectLst/>
                <a:uLnTx/>
                <a:uFillTx/>
                <a:latin typeface="微软雅黑" panose="020B0503020204020204" pitchFamily="34" charset="-122"/>
                <a:ea typeface="微软雅黑" panose="020B0503020204020204" pitchFamily="34" charset="-122"/>
                <a:cs typeface="华文黑体" pitchFamily="2" charset="-122"/>
              </a:rPr>
              <a:t>身份认证</a:t>
            </a:r>
          </a:p>
        </p:txBody>
      </p:sp>
    </p:spTree>
    <p:extLst>
      <p:ext uri="{BB962C8B-B14F-4D97-AF65-F5344CB8AC3E}">
        <p14:creationId xmlns:p14="http://schemas.microsoft.com/office/powerpoint/2010/main" val="187861666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zh-CN" altLang="en-US" dirty="0"/>
              <a:t>第</a:t>
            </a:r>
            <a:r>
              <a:rPr kumimoji="1" lang="en-US" altLang="zh-CN" dirty="0"/>
              <a:t>4</a:t>
            </a:r>
            <a:r>
              <a:rPr kumimoji="1" lang="zh-CN" altLang="en-US" dirty="0"/>
              <a:t>节 域内真实源地址验证技术</a:t>
            </a:r>
            <a:r>
              <a:rPr kumimoji="1" lang="en-US" altLang="zh-CN" dirty="0"/>
              <a:t>SAVA-Prefix</a:t>
            </a:r>
          </a:p>
        </p:txBody>
      </p:sp>
      <p:sp>
        <p:nvSpPr>
          <p:cNvPr id="5" name="文本框 4">
            <a:extLst>
              <a:ext uri="{FF2B5EF4-FFF2-40B4-BE49-F238E27FC236}">
                <a16:creationId xmlns:a16="http://schemas.microsoft.com/office/drawing/2014/main" id="{270E7ED2-6E36-4988-B324-0020B641D425}"/>
              </a:ext>
            </a:extLst>
          </p:cNvPr>
          <p:cNvSpPr txBox="1"/>
          <p:nvPr/>
        </p:nvSpPr>
        <p:spPr>
          <a:xfrm>
            <a:off x="945502" y="972139"/>
            <a:ext cx="6096000" cy="923330"/>
          </a:xfrm>
          <a:prstGeom prst="rect">
            <a:avLst/>
          </a:prstGeom>
          <a:noFill/>
        </p:spPr>
        <p:txBody>
          <a:bodyPr wrap="square">
            <a:spAutoFit/>
          </a:bodyPr>
          <a:lstStyle/>
          <a:p>
            <a:pPr marL="152400" algn="just"/>
            <a:r>
              <a:rPr lang="en-US" altLang="zh-CN" sz="1800" b="1" kern="100" dirty="0">
                <a:effectLst/>
                <a:latin typeface="Songti SC"/>
              </a:rPr>
              <a:t>12.4.1 </a:t>
            </a:r>
            <a:r>
              <a:rPr lang="zh-CN" altLang="zh-CN" sz="1800" b="1" kern="100" dirty="0">
                <a:effectLst/>
                <a:latin typeface="Songti SC"/>
              </a:rPr>
              <a:t>设计目标和技术难点</a:t>
            </a:r>
          </a:p>
          <a:p>
            <a:pPr marL="152400" algn="just"/>
            <a:r>
              <a:rPr lang="en-US" altLang="zh-CN" sz="1800" b="1" kern="100" dirty="0">
                <a:effectLst/>
                <a:latin typeface="Songti SC"/>
              </a:rPr>
              <a:t>12.4.2 </a:t>
            </a:r>
            <a:r>
              <a:rPr lang="zh-CN" altLang="zh-CN" sz="1800" b="1" kern="100" dirty="0">
                <a:effectLst/>
                <a:latin typeface="Songti SC"/>
              </a:rPr>
              <a:t>路由同步、动态过滤的真实源地址前缀验证方法</a:t>
            </a:r>
          </a:p>
          <a:p>
            <a:pPr indent="152400" algn="just"/>
            <a:r>
              <a:rPr lang="en-US" altLang="zh-CN" sz="1800" kern="100" dirty="0">
                <a:effectLst/>
                <a:latin typeface="Songti SC"/>
                <a:cs typeface="Times New Roman" panose="02020603050405020304" pitchFamily="18" charset="0"/>
              </a:rPr>
              <a:t>12.4.3 </a:t>
            </a:r>
            <a:r>
              <a:rPr lang="zh-CN" altLang="zh-CN" sz="1800" kern="100" dirty="0">
                <a:effectLst/>
                <a:latin typeface="Songti SC"/>
                <a:cs typeface="Times New Roman" panose="02020603050405020304" pitchFamily="18" charset="0"/>
              </a:rPr>
              <a:t>域内真实源地址验证技术产品化</a:t>
            </a:r>
          </a:p>
        </p:txBody>
      </p:sp>
    </p:spTree>
    <p:extLst>
      <p:ext uri="{BB962C8B-B14F-4D97-AF65-F5344CB8AC3E}">
        <p14:creationId xmlns:p14="http://schemas.microsoft.com/office/powerpoint/2010/main" val="24688652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en-US" altLang="zh-CN" dirty="0"/>
              <a:t>12.4.1 </a:t>
            </a:r>
            <a:r>
              <a:rPr kumimoji="1" lang="zh-CN" altLang="en-US" dirty="0"/>
              <a:t>设计目标和技术难点</a:t>
            </a:r>
          </a:p>
        </p:txBody>
      </p:sp>
      <p:grpSp>
        <p:nvGrpSpPr>
          <p:cNvPr id="3" name="组合 2">
            <a:extLst>
              <a:ext uri="{FF2B5EF4-FFF2-40B4-BE49-F238E27FC236}">
                <a16:creationId xmlns:a16="http://schemas.microsoft.com/office/drawing/2014/main" id="{BD693F86-65AE-4452-BF32-84C10D25506B}"/>
              </a:ext>
            </a:extLst>
          </p:cNvPr>
          <p:cNvGrpSpPr/>
          <p:nvPr/>
        </p:nvGrpSpPr>
        <p:grpSpPr>
          <a:xfrm>
            <a:off x="494341" y="3351007"/>
            <a:ext cx="3565198" cy="3161924"/>
            <a:chOff x="276519" y="1818970"/>
            <a:chExt cx="5174920" cy="4136327"/>
          </a:xfrm>
        </p:grpSpPr>
        <p:sp>
          <p:nvSpPr>
            <p:cNvPr id="4" name="椭圆 3">
              <a:extLst>
                <a:ext uri="{FF2B5EF4-FFF2-40B4-BE49-F238E27FC236}">
                  <a16:creationId xmlns:a16="http://schemas.microsoft.com/office/drawing/2014/main" id="{E23FDEE3-A575-4CBC-ACBE-895967F7F970}"/>
                </a:ext>
              </a:extLst>
            </p:cNvPr>
            <p:cNvSpPr/>
            <p:nvPr/>
          </p:nvSpPr>
          <p:spPr>
            <a:xfrm>
              <a:off x="276519" y="4994394"/>
              <a:ext cx="1146534" cy="949908"/>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mn-ea"/>
                </a:rPr>
                <a:t>Stub AS 1</a:t>
              </a:r>
              <a:endParaRPr lang="zh-CN" altLang="en-US" sz="1200" dirty="0">
                <a:solidFill>
                  <a:schemeClr val="tx1"/>
                </a:solidFill>
                <a:latin typeface="+mn-ea"/>
              </a:endParaRPr>
            </a:p>
          </p:txBody>
        </p:sp>
        <p:sp>
          <p:nvSpPr>
            <p:cNvPr id="5" name="椭圆 4">
              <a:extLst>
                <a:ext uri="{FF2B5EF4-FFF2-40B4-BE49-F238E27FC236}">
                  <a16:creationId xmlns:a16="http://schemas.microsoft.com/office/drawing/2014/main" id="{9E9F2F54-8CC0-4B8B-BD74-4C0B508A122C}"/>
                </a:ext>
              </a:extLst>
            </p:cNvPr>
            <p:cNvSpPr/>
            <p:nvPr/>
          </p:nvSpPr>
          <p:spPr>
            <a:xfrm>
              <a:off x="1607268" y="4994394"/>
              <a:ext cx="1146534" cy="949908"/>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mn-ea"/>
                </a:rPr>
                <a:t>Stub AS 2</a:t>
              </a:r>
              <a:endParaRPr lang="zh-CN" altLang="en-US" sz="1200" dirty="0">
                <a:solidFill>
                  <a:schemeClr val="tx1"/>
                </a:solidFill>
                <a:latin typeface="+mn-ea"/>
              </a:endParaRPr>
            </a:p>
          </p:txBody>
        </p:sp>
        <p:sp>
          <p:nvSpPr>
            <p:cNvPr id="6" name="椭圆 5">
              <a:extLst>
                <a:ext uri="{FF2B5EF4-FFF2-40B4-BE49-F238E27FC236}">
                  <a16:creationId xmlns:a16="http://schemas.microsoft.com/office/drawing/2014/main" id="{AD98E626-1DEE-4647-90BD-608966DA3E13}"/>
                </a:ext>
              </a:extLst>
            </p:cNvPr>
            <p:cNvSpPr/>
            <p:nvPr/>
          </p:nvSpPr>
          <p:spPr>
            <a:xfrm>
              <a:off x="2974156" y="5005389"/>
              <a:ext cx="1146534" cy="949908"/>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mn-ea"/>
                </a:rPr>
                <a:t>Stub AS 3</a:t>
              </a:r>
              <a:endParaRPr lang="zh-CN" altLang="en-US" sz="1200" dirty="0">
                <a:solidFill>
                  <a:schemeClr val="tx1"/>
                </a:solidFill>
                <a:latin typeface="+mn-ea"/>
              </a:endParaRPr>
            </a:p>
          </p:txBody>
        </p:sp>
        <p:sp>
          <p:nvSpPr>
            <p:cNvPr id="7" name="椭圆 6">
              <a:extLst>
                <a:ext uri="{FF2B5EF4-FFF2-40B4-BE49-F238E27FC236}">
                  <a16:creationId xmlns:a16="http://schemas.microsoft.com/office/drawing/2014/main" id="{83BE0D57-0DDC-4C94-98B9-3400E2F35BE3}"/>
                </a:ext>
              </a:extLst>
            </p:cNvPr>
            <p:cNvSpPr/>
            <p:nvPr/>
          </p:nvSpPr>
          <p:spPr>
            <a:xfrm>
              <a:off x="4304905" y="5005389"/>
              <a:ext cx="1146534" cy="949908"/>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mn-ea"/>
                </a:rPr>
                <a:t>Stub AS 4</a:t>
              </a:r>
              <a:endParaRPr lang="zh-CN" altLang="en-US" sz="1200" dirty="0">
                <a:solidFill>
                  <a:schemeClr val="tx1"/>
                </a:solidFill>
                <a:latin typeface="+mn-ea"/>
              </a:endParaRPr>
            </a:p>
          </p:txBody>
        </p:sp>
        <p:sp>
          <p:nvSpPr>
            <p:cNvPr id="8" name="椭圆 7">
              <a:extLst>
                <a:ext uri="{FF2B5EF4-FFF2-40B4-BE49-F238E27FC236}">
                  <a16:creationId xmlns:a16="http://schemas.microsoft.com/office/drawing/2014/main" id="{A68F071E-2A23-44A6-9BE7-2E7B867997C9}"/>
                </a:ext>
              </a:extLst>
            </p:cNvPr>
            <p:cNvSpPr/>
            <p:nvPr/>
          </p:nvSpPr>
          <p:spPr>
            <a:xfrm>
              <a:off x="949158" y="3819926"/>
              <a:ext cx="1146534" cy="949908"/>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mn-ea"/>
                </a:rPr>
                <a:t>AS 5 </a:t>
              </a:r>
              <a:endParaRPr lang="zh-CN" altLang="en-US" sz="1200" dirty="0">
                <a:solidFill>
                  <a:schemeClr val="tx1"/>
                </a:solidFill>
                <a:latin typeface="+mn-ea"/>
              </a:endParaRPr>
            </a:p>
          </p:txBody>
        </p:sp>
        <p:sp>
          <p:nvSpPr>
            <p:cNvPr id="9" name="椭圆 8">
              <a:extLst>
                <a:ext uri="{FF2B5EF4-FFF2-40B4-BE49-F238E27FC236}">
                  <a16:creationId xmlns:a16="http://schemas.microsoft.com/office/drawing/2014/main" id="{6E299D1E-3C4E-4AD7-A386-C936E5D99AB7}"/>
                </a:ext>
              </a:extLst>
            </p:cNvPr>
            <p:cNvSpPr/>
            <p:nvPr/>
          </p:nvSpPr>
          <p:spPr>
            <a:xfrm>
              <a:off x="3621338" y="3819926"/>
              <a:ext cx="1146534" cy="949908"/>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mn-ea"/>
                </a:rPr>
                <a:t>AS 6</a:t>
              </a:r>
              <a:endParaRPr lang="zh-CN" altLang="en-US" sz="1200" dirty="0">
                <a:solidFill>
                  <a:schemeClr val="tx1"/>
                </a:solidFill>
                <a:latin typeface="+mn-ea"/>
              </a:endParaRPr>
            </a:p>
          </p:txBody>
        </p:sp>
        <p:sp>
          <p:nvSpPr>
            <p:cNvPr id="10" name="椭圆 9">
              <a:extLst>
                <a:ext uri="{FF2B5EF4-FFF2-40B4-BE49-F238E27FC236}">
                  <a16:creationId xmlns:a16="http://schemas.microsoft.com/office/drawing/2014/main" id="{E7EF3332-61C0-40FA-A1D5-E1AC6C331EF7}"/>
                </a:ext>
              </a:extLst>
            </p:cNvPr>
            <p:cNvSpPr/>
            <p:nvPr/>
          </p:nvSpPr>
          <p:spPr>
            <a:xfrm>
              <a:off x="2245541" y="2641153"/>
              <a:ext cx="1146534" cy="949908"/>
            </a:xfrm>
            <a:prstGeom prst="ellipse">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latin typeface="+mn-ea"/>
                </a:rPr>
                <a:t>AS 7</a:t>
              </a:r>
              <a:endParaRPr lang="zh-CN" altLang="en-US" sz="1200" dirty="0">
                <a:solidFill>
                  <a:schemeClr val="tx1"/>
                </a:solidFill>
                <a:latin typeface="+mn-ea"/>
              </a:endParaRPr>
            </a:p>
          </p:txBody>
        </p:sp>
        <p:cxnSp>
          <p:nvCxnSpPr>
            <p:cNvPr id="11" name="直接连接符 31">
              <a:extLst>
                <a:ext uri="{FF2B5EF4-FFF2-40B4-BE49-F238E27FC236}">
                  <a16:creationId xmlns:a16="http://schemas.microsoft.com/office/drawing/2014/main" id="{65628645-9B48-4576-AFE0-F86F92FEB690}"/>
                </a:ext>
              </a:extLst>
            </p:cNvPr>
            <p:cNvCxnSpPr>
              <a:cxnSpLocks/>
              <a:stCxn id="4" idx="0"/>
              <a:endCxn id="8" idx="3"/>
            </p:cNvCxnSpPr>
            <p:nvPr/>
          </p:nvCxnSpPr>
          <p:spPr>
            <a:xfrm flipV="1">
              <a:off x="849786" y="4630723"/>
              <a:ext cx="267278" cy="3636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2" name="直接连接符 33">
              <a:extLst>
                <a:ext uri="{FF2B5EF4-FFF2-40B4-BE49-F238E27FC236}">
                  <a16:creationId xmlns:a16="http://schemas.microsoft.com/office/drawing/2014/main" id="{C778490C-721C-463F-B6BD-1440314E471A}"/>
                </a:ext>
              </a:extLst>
            </p:cNvPr>
            <p:cNvCxnSpPr>
              <a:cxnSpLocks/>
              <a:stCxn id="5" idx="0"/>
              <a:endCxn id="8" idx="5"/>
            </p:cNvCxnSpPr>
            <p:nvPr/>
          </p:nvCxnSpPr>
          <p:spPr>
            <a:xfrm flipH="1" flipV="1">
              <a:off x="1927786" y="4630723"/>
              <a:ext cx="252749" cy="363671"/>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3" name="直接连接符 36">
              <a:extLst>
                <a:ext uri="{FF2B5EF4-FFF2-40B4-BE49-F238E27FC236}">
                  <a16:creationId xmlns:a16="http://schemas.microsoft.com/office/drawing/2014/main" id="{7AEA8A3A-BB83-4981-BD14-EC4531BAC06A}"/>
                </a:ext>
              </a:extLst>
            </p:cNvPr>
            <p:cNvCxnSpPr>
              <a:cxnSpLocks/>
              <a:stCxn id="6" idx="0"/>
              <a:endCxn id="9" idx="3"/>
            </p:cNvCxnSpPr>
            <p:nvPr/>
          </p:nvCxnSpPr>
          <p:spPr>
            <a:xfrm flipV="1">
              <a:off x="3547423" y="4630723"/>
              <a:ext cx="241821" cy="37466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4" name="直接连接符 40">
              <a:extLst>
                <a:ext uri="{FF2B5EF4-FFF2-40B4-BE49-F238E27FC236}">
                  <a16:creationId xmlns:a16="http://schemas.microsoft.com/office/drawing/2014/main" id="{87BA4468-0BBC-4E0B-AD00-77A439DE53A4}"/>
                </a:ext>
              </a:extLst>
            </p:cNvPr>
            <p:cNvCxnSpPr>
              <a:cxnSpLocks/>
              <a:stCxn id="7" idx="0"/>
              <a:endCxn id="9" idx="5"/>
            </p:cNvCxnSpPr>
            <p:nvPr/>
          </p:nvCxnSpPr>
          <p:spPr>
            <a:xfrm flipH="1" flipV="1">
              <a:off x="4599966" y="4630723"/>
              <a:ext cx="278206" cy="374666"/>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5" name="直接连接符 44">
              <a:extLst>
                <a:ext uri="{FF2B5EF4-FFF2-40B4-BE49-F238E27FC236}">
                  <a16:creationId xmlns:a16="http://schemas.microsoft.com/office/drawing/2014/main" id="{C2392A68-4B33-4D82-AE08-ADD7C5D76EF7}"/>
                </a:ext>
              </a:extLst>
            </p:cNvPr>
            <p:cNvCxnSpPr>
              <a:cxnSpLocks/>
              <a:stCxn id="8" idx="7"/>
              <a:endCxn id="10" idx="3"/>
            </p:cNvCxnSpPr>
            <p:nvPr/>
          </p:nvCxnSpPr>
          <p:spPr>
            <a:xfrm flipV="1">
              <a:off x="1927786" y="3451950"/>
              <a:ext cx="485661" cy="507087"/>
            </a:xfrm>
            <a:prstGeom prst="line">
              <a:avLst/>
            </a:prstGeom>
            <a:ln w="57150"/>
          </p:spPr>
          <p:style>
            <a:lnRef idx="1">
              <a:schemeClr val="accent1"/>
            </a:lnRef>
            <a:fillRef idx="0">
              <a:schemeClr val="accent1"/>
            </a:fillRef>
            <a:effectRef idx="0">
              <a:schemeClr val="accent1"/>
            </a:effectRef>
            <a:fontRef idx="minor">
              <a:schemeClr val="tx1"/>
            </a:fontRef>
          </p:style>
        </p:cxnSp>
        <p:cxnSp>
          <p:nvCxnSpPr>
            <p:cNvPr id="16" name="直接连接符 47">
              <a:extLst>
                <a:ext uri="{FF2B5EF4-FFF2-40B4-BE49-F238E27FC236}">
                  <a16:creationId xmlns:a16="http://schemas.microsoft.com/office/drawing/2014/main" id="{BF92D82C-9187-46AB-8573-9BE076E7AAFE}"/>
                </a:ext>
              </a:extLst>
            </p:cNvPr>
            <p:cNvCxnSpPr>
              <a:cxnSpLocks/>
              <a:stCxn id="9" idx="1"/>
              <a:endCxn id="10" idx="5"/>
            </p:cNvCxnSpPr>
            <p:nvPr/>
          </p:nvCxnSpPr>
          <p:spPr>
            <a:xfrm flipH="1" flipV="1">
              <a:off x="3224169" y="3451950"/>
              <a:ext cx="565075" cy="507087"/>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17" name="内容占位符 2">
              <a:extLst>
                <a:ext uri="{FF2B5EF4-FFF2-40B4-BE49-F238E27FC236}">
                  <a16:creationId xmlns:a16="http://schemas.microsoft.com/office/drawing/2014/main" id="{A99A5E6B-0AF6-44F8-93F7-24C6C4004568}"/>
                </a:ext>
              </a:extLst>
            </p:cNvPr>
            <p:cNvSpPr txBox="1">
              <a:spLocks/>
            </p:cNvSpPr>
            <p:nvPr/>
          </p:nvSpPr>
          <p:spPr>
            <a:xfrm>
              <a:off x="1311852" y="1818970"/>
              <a:ext cx="3280609" cy="867865"/>
            </a:xfrm>
            <a:prstGeom prst="rect">
              <a:avLst/>
            </a:prstGeom>
          </p:spPr>
          <p:txBody>
            <a:bodyPr vert="horz" lIns="91440" tIns="45720" rIns="91440" bIns="45720" rtlCol="0">
              <a:noAutofit/>
            </a:bodyPr>
            <a:lstStyle>
              <a:lvl1pPr marL="171450" indent="-171450" algn="l" defTabSz="685800" rtl="0" eaLnBrk="1" latinLnBrk="0" hangingPunct="1">
                <a:lnSpc>
                  <a:spcPct val="90000"/>
                </a:lnSpc>
                <a:spcBef>
                  <a:spcPts val="750"/>
                </a:spcBef>
                <a:buFont typeface="Wingdings" panose="05000000000000000000" pitchFamily="2" charset="2"/>
                <a:buChar char="p"/>
                <a:defRPr sz="2800" kern="1200">
                  <a:solidFill>
                    <a:schemeClr val="tx1"/>
                  </a:solidFill>
                  <a:latin typeface="黑体" panose="02010609060101010101" pitchFamily="49" charset="-122"/>
                  <a:ea typeface="黑体" panose="02010609060101010101" pitchFamily="49" charset="-122"/>
                  <a:cs typeface="+mn-cs"/>
                </a:defRPr>
              </a:lvl1pPr>
              <a:lvl2pPr marL="514350" indent="-171450" algn="l" defTabSz="685800" rtl="0" eaLnBrk="1" latinLnBrk="0" hangingPunct="1">
                <a:lnSpc>
                  <a:spcPct val="90000"/>
                </a:lnSpc>
                <a:spcBef>
                  <a:spcPts val="375"/>
                </a:spcBef>
                <a:buFont typeface="Wingdings" panose="05000000000000000000" pitchFamily="2" charset="2"/>
                <a:buChar char="ü"/>
                <a:defRPr sz="2400" kern="1200">
                  <a:solidFill>
                    <a:schemeClr val="tx1"/>
                  </a:solidFill>
                  <a:latin typeface="黑体" panose="02010609060101010101" pitchFamily="49" charset="-122"/>
                  <a:ea typeface="黑体" panose="02010609060101010101" pitchFamily="49" charset="-122"/>
                  <a:cs typeface="+mn-cs"/>
                </a:defRPr>
              </a:lvl2pPr>
              <a:lvl3pPr marL="857250" indent="-171450" algn="l" defTabSz="685800" rtl="0" eaLnBrk="1" latinLnBrk="0" hangingPunct="1">
                <a:lnSpc>
                  <a:spcPct val="90000"/>
                </a:lnSpc>
                <a:spcBef>
                  <a:spcPts val="375"/>
                </a:spcBef>
                <a:buFont typeface="Wingdings" panose="05000000000000000000" pitchFamily="2" charset="2"/>
                <a:buChar char="u"/>
                <a:defRPr sz="2000" kern="1200">
                  <a:solidFill>
                    <a:schemeClr val="tx1"/>
                  </a:solidFill>
                  <a:latin typeface="黑体" panose="02010609060101010101" pitchFamily="49" charset="-122"/>
                  <a:ea typeface="黑体" panose="02010609060101010101" pitchFamily="49" charset="-122"/>
                  <a:cs typeface="+mn-cs"/>
                </a:defRPr>
              </a:lvl3pPr>
              <a:lvl4pPr marL="1200150" indent="-171450" algn="l" defTabSz="685800" rtl="0" eaLnBrk="1" latinLnBrk="0" hangingPunct="1">
                <a:lnSpc>
                  <a:spcPct val="90000"/>
                </a:lnSpc>
                <a:spcBef>
                  <a:spcPts val="375"/>
                </a:spcBef>
                <a:buFont typeface="Wingdings" panose="05000000000000000000" pitchFamily="2" charset="2"/>
                <a:buChar char="Ø"/>
                <a:defRPr sz="1800" kern="1200">
                  <a:solidFill>
                    <a:schemeClr val="tx1"/>
                  </a:solidFill>
                  <a:latin typeface="黑体" panose="02010609060101010101" pitchFamily="49" charset="-122"/>
                  <a:ea typeface="黑体" panose="02010609060101010101" pitchFamily="49" charset="-122"/>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600" kern="1200">
                  <a:solidFill>
                    <a:schemeClr val="tx1"/>
                  </a:solidFill>
                  <a:latin typeface="黑体" panose="02010609060101010101" pitchFamily="49" charset="-122"/>
                  <a:ea typeface="黑体"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gn="ctr">
                <a:buFont typeface="Wingdings" panose="05000000000000000000" pitchFamily="2" charset="2"/>
                <a:buNone/>
              </a:pPr>
              <a:r>
                <a:rPr lang="zh-CN" altLang="en-US" sz="1400" dirty="0">
                  <a:latin typeface="+mn-ea"/>
                  <a:ea typeface="+mn-ea"/>
                </a:rPr>
                <a:t>扩展末端自治域</a:t>
              </a:r>
              <a:endParaRPr lang="en-US" altLang="zh-CN" sz="1400" dirty="0">
                <a:latin typeface="+mn-ea"/>
                <a:ea typeface="+mn-ea"/>
              </a:endParaRPr>
            </a:p>
            <a:p>
              <a:pPr marL="0" indent="0" algn="ctr">
                <a:buFont typeface="Wingdings" panose="05000000000000000000" pitchFamily="2" charset="2"/>
                <a:buNone/>
              </a:pPr>
              <a:r>
                <a:rPr lang="zh-CN" altLang="en-US" sz="1400" dirty="0">
                  <a:latin typeface="+mn-ea"/>
                  <a:ea typeface="+mn-ea"/>
                </a:rPr>
                <a:t>（</a:t>
              </a:r>
              <a:r>
                <a:rPr lang="en-US" altLang="zh-CN" sz="1400" dirty="0">
                  <a:latin typeface="+mn-ea"/>
                  <a:ea typeface="+mn-ea"/>
                </a:rPr>
                <a:t>Extended Stub AS</a:t>
              </a:r>
              <a:r>
                <a:rPr lang="zh-CN" altLang="en-US" sz="1400" dirty="0">
                  <a:latin typeface="+mn-ea"/>
                  <a:ea typeface="+mn-ea"/>
                </a:rPr>
                <a:t>）</a:t>
              </a:r>
            </a:p>
          </p:txBody>
        </p:sp>
        <p:cxnSp>
          <p:nvCxnSpPr>
            <p:cNvPr id="18" name="直接连接符 60">
              <a:extLst>
                <a:ext uri="{FF2B5EF4-FFF2-40B4-BE49-F238E27FC236}">
                  <a16:creationId xmlns:a16="http://schemas.microsoft.com/office/drawing/2014/main" id="{9E9E9B22-F8F5-463D-ABC0-CCD8CE7FB251}"/>
                </a:ext>
              </a:extLst>
            </p:cNvPr>
            <p:cNvCxnSpPr>
              <a:cxnSpLocks/>
            </p:cNvCxnSpPr>
            <p:nvPr/>
          </p:nvCxnSpPr>
          <p:spPr>
            <a:xfrm flipH="1" flipV="1">
              <a:off x="1522425" y="2743086"/>
              <a:ext cx="723117" cy="320761"/>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9" name="直接连接符 61">
              <a:extLst>
                <a:ext uri="{FF2B5EF4-FFF2-40B4-BE49-F238E27FC236}">
                  <a16:creationId xmlns:a16="http://schemas.microsoft.com/office/drawing/2014/main" id="{83471948-B042-436A-B067-B0FC8F9B1E8F}"/>
                </a:ext>
              </a:extLst>
            </p:cNvPr>
            <p:cNvCxnSpPr>
              <a:cxnSpLocks/>
            </p:cNvCxnSpPr>
            <p:nvPr/>
          </p:nvCxnSpPr>
          <p:spPr>
            <a:xfrm flipV="1">
              <a:off x="3392075" y="2722350"/>
              <a:ext cx="728615" cy="401405"/>
            </a:xfrm>
            <a:prstGeom prst="line">
              <a:avLst/>
            </a:prstGeom>
            <a:ln w="762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0" name="直接连接符 32">
              <a:extLst>
                <a:ext uri="{FF2B5EF4-FFF2-40B4-BE49-F238E27FC236}">
                  <a16:creationId xmlns:a16="http://schemas.microsoft.com/office/drawing/2014/main" id="{1F0F6823-148B-49D6-A2FE-F8F4BAF6D2D7}"/>
                </a:ext>
              </a:extLst>
            </p:cNvPr>
            <p:cNvCxnSpPr>
              <a:cxnSpLocks/>
              <a:endCxn id="9" idx="2"/>
            </p:cNvCxnSpPr>
            <p:nvPr/>
          </p:nvCxnSpPr>
          <p:spPr>
            <a:xfrm flipV="1">
              <a:off x="2095692" y="4294880"/>
              <a:ext cx="1525646" cy="23910"/>
            </a:xfrm>
            <a:prstGeom prst="line">
              <a:avLst/>
            </a:prstGeom>
            <a:ln w="57150"/>
          </p:spPr>
          <p:style>
            <a:lnRef idx="1">
              <a:schemeClr val="accent1"/>
            </a:lnRef>
            <a:fillRef idx="0">
              <a:schemeClr val="accent1"/>
            </a:fillRef>
            <a:effectRef idx="0">
              <a:schemeClr val="accent1"/>
            </a:effectRef>
            <a:fontRef idx="minor">
              <a:schemeClr val="tx1"/>
            </a:fontRef>
          </p:style>
        </p:cxnSp>
      </p:grpSp>
      <p:sp>
        <p:nvSpPr>
          <p:cNvPr id="21" name="文本框 20">
            <a:extLst>
              <a:ext uri="{FF2B5EF4-FFF2-40B4-BE49-F238E27FC236}">
                <a16:creationId xmlns:a16="http://schemas.microsoft.com/office/drawing/2014/main" id="{E0BC78A8-05EF-440A-BAFF-DF2E2ED88613}"/>
              </a:ext>
            </a:extLst>
          </p:cNvPr>
          <p:cNvSpPr txBox="1"/>
          <p:nvPr/>
        </p:nvSpPr>
        <p:spPr>
          <a:xfrm>
            <a:off x="493202" y="1355202"/>
            <a:ext cx="3566337" cy="1540037"/>
          </a:xfrm>
          <a:prstGeom prst="rect">
            <a:avLst/>
          </a:prstGeom>
          <a:noFill/>
        </p:spPr>
        <p:txBody>
          <a:bodyPr wrap="square" rtlCol="0">
            <a:spAutoFit/>
          </a:bodyPr>
          <a:lstStyle/>
          <a:p>
            <a:pPr>
              <a:lnSpc>
                <a:spcPct val="120000"/>
              </a:lnSpc>
            </a:pPr>
            <a:r>
              <a:rPr lang="en-US" altLang="zh-CN" sz="2000" dirty="0">
                <a:ea typeface="黑体" panose="02010609060101010101" pitchFamily="49" charset="-122"/>
              </a:rPr>
              <a:t>SAVA</a:t>
            </a:r>
            <a:r>
              <a:rPr lang="zh-CN" altLang="en-US" sz="2000" dirty="0">
                <a:ea typeface="黑体" panose="02010609060101010101" pitchFamily="49" charset="-122"/>
              </a:rPr>
              <a:t>域内技术的适用范围：</a:t>
            </a:r>
            <a:br>
              <a:rPr lang="en-US" altLang="zh-CN" sz="2000" dirty="0">
                <a:ea typeface="黑体" panose="02010609060101010101" pitchFamily="49" charset="-122"/>
              </a:rPr>
            </a:br>
            <a:r>
              <a:rPr lang="en-US" altLang="zh-CN" sz="2000" dirty="0">
                <a:ea typeface="黑体" panose="02010609060101010101" pitchFamily="49" charset="-122"/>
              </a:rPr>
              <a:t>IP</a:t>
            </a:r>
            <a:r>
              <a:rPr lang="zh-CN" altLang="en-US" sz="2000" dirty="0">
                <a:ea typeface="黑体" panose="02010609060101010101" pitchFamily="49" charset="-122"/>
              </a:rPr>
              <a:t>地址分配所属管理机构运行的网络区域（可能包含多个</a:t>
            </a:r>
            <a:r>
              <a:rPr lang="en-US" altLang="zh-CN" sz="2000" dirty="0">
                <a:ea typeface="黑体" panose="02010609060101010101" pitchFamily="49" charset="-122"/>
              </a:rPr>
              <a:t>AS</a:t>
            </a:r>
            <a:r>
              <a:rPr lang="zh-CN" altLang="en-US" sz="2000" dirty="0">
                <a:ea typeface="黑体" panose="02010609060101010101" pitchFamily="49" charset="-122"/>
              </a:rPr>
              <a:t>），称为“</a:t>
            </a:r>
            <a:r>
              <a:rPr lang="en-US" altLang="zh-CN" sz="2000" b="1" dirty="0">
                <a:ea typeface="黑体" panose="02010609060101010101" pitchFamily="49" charset="-122"/>
              </a:rPr>
              <a:t>SAVA</a:t>
            </a:r>
            <a:r>
              <a:rPr lang="zh-CN" altLang="en-US" sz="2000" b="1" dirty="0">
                <a:ea typeface="黑体" panose="02010609060101010101" pitchFamily="49" charset="-122"/>
              </a:rPr>
              <a:t>域内</a:t>
            </a:r>
            <a:r>
              <a:rPr lang="zh-CN" altLang="en-US" sz="2000" dirty="0">
                <a:ea typeface="黑体" panose="02010609060101010101" pitchFamily="49" charset="-122"/>
              </a:rPr>
              <a:t>”</a:t>
            </a:r>
            <a:endParaRPr lang="en-US" altLang="zh-CN" sz="2000" dirty="0">
              <a:ea typeface="黑体" panose="02010609060101010101" pitchFamily="49" charset="-122"/>
            </a:endParaRPr>
          </a:p>
        </p:txBody>
      </p:sp>
      <p:sp>
        <p:nvSpPr>
          <p:cNvPr id="22" name="内容占位符 2">
            <a:extLst>
              <a:ext uri="{FF2B5EF4-FFF2-40B4-BE49-F238E27FC236}">
                <a16:creationId xmlns:a16="http://schemas.microsoft.com/office/drawing/2014/main" id="{A7BD6B53-A2DA-4D20-83EF-BE19F3A6F965}"/>
              </a:ext>
            </a:extLst>
          </p:cNvPr>
          <p:cNvSpPr txBox="1">
            <a:spLocks/>
          </p:cNvSpPr>
          <p:nvPr/>
        </p:nvSpPr>
        <p:spPr>
          <a:xfrm>
            <a:off x="4454485" y="1379635"/>
            <a:ext cx="7397260" cy="526958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gn="just" defTabSz="457200">
              <a:lnSpc>
                <a:spcPct val="140000"/>
              </a:lnSpc>
              <a:spcBef>
                <a:spcPct val="0"/>
              </a:spcBef>
              <a:buSzPct val="80000"/>
              <a:buFont typeface="Wingdings" pitchFamily="2" charset="2"/>
              <a:buChar char="n"/>
            </a:pPr>
            <a:r>
              <a:rPr lang="zh-CN" altLang="en-US" sz="2000" dirty="0">
                <a:solidFill>
                  <a:srgbClr val="000000"/>
                </a:solidFill>
              </a:rPr>
              <a:t>一个“</a:t>
            </a:r>
            <a:r>
              <a:rPr lang="en-US" altLang="zh-CN" sz="2000" dirty="0">
                <a:solidFill>
                  <a:srgbClr val="000000"/>
                </a:solidFill>
              </a:rPr>
              <a:t>SAVA</a:t>
            </a:r>
            <a:r>
              <a:rPr lang="zh-CN" altLang="en-US" sz="2000" dirty="0">
                <a:solidFill>
                  <a:srgbClr val="000000"/>
                </a:solidFill>
              </a:rPr>
              <a:t>域内”有统一的管理者（地址申请的责任机构），其内部也会存在多个次级别的管理域</a:t>
            </a:r>
            <a:endParaRPr lang="en-US" altLang="zh-CN" sz="2000" dirty="0">
              <a:solidFill>
                <a:srgbClr val="000000"/>
              </a:solidFill>
            </a:endParaRPr>
          </a:p>
          <a:p>
            <a:pPr marL="800100" lvl="2" indent="-342900" algn="just" defTabSz="457200">
              <a:lnSpc>
                <a:spcPct val="140000"/>
              </a:lnSpc>
              <a:spcBef>
                <a:spcPct val="0"/>
              </a:spcBef>
              <a:buClr>
                <a:schemeClr val="tx1"/>
              </a:buClr>
              <a:buSzPct val="80000"/>
            </a:pPr>
            <a:r>
              <a:rPr lang="zh-CN" altLang="en-US" sz="1800" dirty="0">
                <a:solidFill>
                  <a:srgbClr val="000000"/>
                </a:solidFill>
              </a:rPr>
              <a:t>将</a:t>
            </a:r>
            <a:r>
              <a:rPr lang="en-US" altLang="zh-CN" sz="1800" dirty="0">
                <a:solidFill>
                  <a:srgbClr val="000000"/>
                </a:solidFill>
              </a:rPr>
              <a:t>SAVA</a:t>
            </a:r>
            <a:r>
              <a:rPr lang="zh-CN" altLang="en-US" sz="1800" dirty="0">
                <a:solidFill>
                  <a:srgbClr val="000000"/>
                </a:solidFill>
              </a:rPr>
              <a:t>域内划分为多个最小信任域</a:t>
            </a:r>
            <a:endParaRPr lang="en-US" altLang="zh-CN" sz="1800" dirty="0">
              <a:solidFill>
                <a:srgbClr val="000000"/>
              </a:solidFill>
            </a:endParaRPr>
          </a:p>
          <a:p>
            <a:pPr marL="342900" indent="-342900" algn="just" defTabSz="457200">
              <a:lnSpc>
                <a:spcPct val="140000"/>
              </a:lnSpc>
              <a:spcBef>
                <a:spcPct val="0"/>
              </a:spcBef>
              <a:buSzPct val="80000"/>
              <a:buFont typeface="Wingdings" pitchFamily="2" charset="2"/>
              <a:buChar char="n"/>
            </a:pPr>
            <a:r>
              <a:rPr lang="zh-CN" altLang="en-US" sz="2000" dirty="0">
                <a:solidFill>
                  <a:srgbClr val="000000"/>
                </a:solidFill>
              </a:rPr>
              <a:t>最小信任域（</a:t>
            </a:r>
            <a:r>
              <a:rPr lang="en-US" altLang="zh-CN" sz="2000" dirty="0">
                <a:solidFill>
                  <a:srgbClr val="000000"/>
                </a:solidFill>
              </a:rPr>
              <a:t>MTD</a:t>
            </a:r>
            <a:r>
              <a:rPr lang="zh-CN" altLang="en-US" sz="2000" dirty="0">
                <a:solidFill>
                  <a:srgbClr val="000000"/>
                </a:solidFill>
              </a:rPr>
              <a:t>）的例子</a:t>
            </a:r>
            <a:endParaRPr lang="en-US" altLang="zh-CN" sz="2000" dirty="0">
              <a:solidFill>
                <a:srgbClr val="000000"/>
              </a:solidFill>
            </a:endParaRPr>
          </a:p>
          <a:p>
            <a:pPr marL="800100" lvl="2" indent="-342900" algn="just" defTabSz="457200">
              <a:lnSpc>
                <a:spcPct val="140000"/>
              </a:lnSpc>
              <a:spcBef>
                <a:spcPct val="0"/>
              </a:spcBef>
              <a:buClr>
                <a:schemeClr val="tx1"/>
              </a:buClr>
              <a:buSzPct val="80000"/>
            </a:pPr>
            <a:r>
              <a:rPr lang="zh-CN" altLang="en-US" sz="1800" dirty="0">
                <a:solidFill>
                  <a:srgbClr val="000000"/>
                </a:solidFill>
              </a:rPr>
              <a:t>一个</a:t>
            </a:r>
            <a:r>
              <a:rPr lang="en-US" altLang="zh-CN" sz="1800" dirty="0">
                <a:solidFill>
                  <a:srgbClr val="000000"/>
                </a:solidFill>
              </a:rPr>
              <a:t>SAVA</a:t>
            </a:r>
            <a:r>
              <a:rPr lang="zh-CN" altLang="en-US" sz="1800" dirty="0">
                <a:solidFill>
                  <a:srgbClr val="000000"/>
                </a:solidFill>
              </a:rPr>
              <a:t>域内的某个</a:t>
            </a:r>
            <a:r>
              <a:rPr lang="en-US" altLang="zh-CN" sz="1800" dirty="0">
                <a:solidFill>
                  <a:srgbClr val="000000"/>
                </a:solidFill>
              </a:rPr>
              <a:t>AS</a:t>
            </a:r>
            <a:r>
              <a:rPr lang="zh-CN" altLang="en-US" sz="1800" dirty="0">
                <a:solidFill>
                  <a:srgbClr val="000000"/>
                </a:solidFill>
              </a:rPr>
              <a:t>，或者一个</a:t>
            </a:r>
            <a:r>
              <a:rPr lang="en-US" altLang="zh-CN" sz="1800" dirty="0">
                <a:solidFill>
                  <a:srgbClr val="000000"/>
                </a:solidFill>
              </a:rPr>
              <a:t>AS</a:t>
            </a:r>
            <a:r>
              <a:rPr lang="zh-CN" altLang="en-US" sz="1800" dirty="0">
                <a:solidFill>
                  <a:srgbClr val="000000"/>
                </a:solidFill>
              </a:rPr>
              <a:t>内的多个管理域之一</a:t>
            </a:r>
            <a:endParaRPr lang="en-US" altLang="zh-CN" sz="1800" dirty="0">
              <a:solidFill>
                <a:srgbClr val="000000"/>
              </a:solidFill>
            </a:endParaRPr>
          </a:p>
          <a:p>
            <a:pPr marL="342900" indent="-342900" algn="just" defTabSz="457200">
              <a:lnSpc>
                <a:spcPct val="140000"/>
              </a:lnSpc>
              <a:spcBef>
                <a:spcPct val="0"/>
              </a:spcBef>
              <a:buSzPct val="80000"/>
              <a:buFont typeface="Wingdings" pitchFamily="2" charset="2"/>
              <a:buChar char="n"/>
            </a:pPr>
            <a:r>
              <a:rPr lang="zh-CN" altLang="en-US" sz="2000" dirty="0">
                <a:solidFill>
                  <a:srgbClr val="000000"/>
                </a:solidFill>
              </a:rPr>
              <a:t>最小信任域（</a:t>
            </a:r>
            <a:r>
              <a:rPr lang="en-US" altLang="zh-CN" sz="2000" dirty="0">
                <a:solidFill>
                  <a:srgbClr val="000000"/>
                </a:solidFill>
              </a:rPr>
              <a:t>MTD</a:t>
            </a:r>
            <a:r>
              <a:rPr lang="zh-CN" altLang="en-US" sz="2000" dirty="0">
                <a:solidFill>
                  <a:srgbClr val="000000"/>
                </a:solidFill>
              </a:rPr>
              <a:t>）的特征</a:t>
            </a:r>
            <a:endParaRPr lang="en-US" altLang="zh-CN" sz="2000" dirty="0">
              <a:solidFill>
                <a:srgbClr val="000000"/>
              </a:solidFill>
            </a:endParaRPr>
          </a:p>
          <a:p>
            <a:pPr marL="800100" lvl="2" indent="-342900" algn="just" defTabSz="457200">
              <a:lnSpc>
                <a:spcPct val="140000"/>
              </a:lnSpc>
              <a:spcBef>
                <a:spcPct val="0"/>
              </a:spcBef>
              <a:buClr>
                <a:schemeClr val="tx1"/>
              </a:buClr>
              <a:buSzPct val="80000"/>
            </a:pPr>
            <a:r>
              <a:rPr lang="en-US" altLang="zh-CN" sz="1800" dirty="0">
                <a:solidFill>
                  <a:srgbClr val="000000"/>
                </a:solidFill>
              </a:rPr>
              <a:t>MTD</a:t>
            </a:r>
            <a:r>
              <a:rPr lang="zh-CN" altLang="en-US" sz="1800" dirty="0">
                <a:solidFill>
                  <a:srgbClr val="000000"/>
                </a:solidFill>
              </a:rPr>
              <a:t>内部路由器的行为都是可信的，忠实地执行程序</a:t>
            </a:r>
            <a:endParaRPr lang="en-US" altLang="zh-CN" sz="1800" dirty="0">
              <a:solidFill>
                <a:srgbClr val="000000"/>
              </a:solidFill>
            </a:endParaRPr>
          </a:p>
          <a:p>
            <a:pPr marL="800100" lvl="2" indent="-342900" algn="just" defTabSz="457200">
              <a:lnSpc>
                <a:spcPct val="140000"/>
              </a:lnSpc>
              <a:spcBef>
                <a:spcPct val="0"/>
              </a:spcBef>
              <a:buClr>
                <a:schemeClr val="tx1"/>
              </a:buClr>
              <a:buSzPct val="80000"/>
            </a:pPr>
            <a:r>
              <a:rPr lang="en-US" altLang="zh-CN" sz="1800" dirty="0">
                <a:solidFill>
                  <a:srgbClr val="000000"/>
                </a:solidFill>
              </a:rPr>
              <a:t>MTD</a:t>
            </a:r>
            <a:r>
              <a:rPr lang="zh-CN" altLang="en-US" sz="1800" dirty="0">
                <a:solidFill>
                  <a:srgbClr val="000000"/>
                </a:solidFill>
              </a:rPr>
              <a:t>外部流入的流量是不可信的，需要对其源地址进行验证</a:t>
            </a:r>
            <a:endParaRPr lang="en-US" altLang="zh-CN" sz="1800" dirty="0">
              <a:solidFill>
                <a:srgbClr val="000000"/>
              </a:solidFill>
            </a:endParaRPr>
          </a:p>
          <a:p>
            <a:pPr marL="800100" lvl="2" indent="-342900" algn="just" defTabSz="457200">
              <a:lnSpc>
                <a:spcPct val="140000"/>
              </a:lnSpc>
              <a:spcBef>
                <a:spcPct val="0"/>
              </a:spcBef>
              <a:buClr>
                <a:schemeClr val="tx1"/>
              </a:buClr>
              <a:buSzPct val="80000"/>
            </a:pPr>
            <a:r>
              <a:rPr lang="zh-CN" altLang="en-US" sz="1800" dirty="0">
                <a:solidFill>
                  <a:srgbClr val="000000"/>
                </a:solidFill>
              </a:rPr>
              <a:t>一个</a:t>
            </a:r>
            <a:r>
              <a:rPr lang="en-US" altLang="zh-CN" sz="1800" dirty="0">
                <a:solidFill>
                  <a:srgbClr val="000000"/>
                </a:solidFill>
              </a:rPr>
              <a:t>MTD</a:t>
            </a:r>
            <a:r>
              <a:rPr lang="zh-CN" altLang="en-US" sz="1800" dirty="0">
                <a:solidFill>
                  <a:srgbClr val="000000"/>
                </a:solidFill>
              </a:rPr>
              <a:t>之内，运行完整的域内路由协议实例（如</a:t>
            </a:r>
            <a:r>
              <a:rPr lang="en-US" altLang="zh-CN" sz="1800" dirty="0">
                <a:solidFill>
                  <a:srgbClr val="000000"/>
                </a:solidFill>
              </a:rPr>
              <a:t>OSPF</a:t>
            </a:r>
            <a:r>
              <a:rPr lang="zh-CN" altLang="en-US" sz="1800" dirty="0">
                <a:solidFill>
                  <a:srgbClr val="000000"/>
                </a:solidFill>
              </a:rPr>
              <a:t>协议的一个</a:t>
            </a:r>
            <a:r>
              <a:rPr lang="en-US" altLang="zh-CN" sz="1800" dirty="0">
                <a:solidFill>
                  <a:srgbClr val="000000"/>
                </a:solidFill>
              </a:rPr>
              <a:t>Area</a:t>
            </a:r>
            <a:r>
              <a:rPr lang="zh-CN" altLang="en-US" sz="1800" dirty="0">
                <a:solidFill>
                  <a:srgbClr val="000000"/>
                </a:solidFill>
              </a:rPr>
              <a:t>）</a:t>
            </a:r>
            <a:endParaRPr lang="en-US" altLang="zh-CN" sz="1800" dirty="0">
              <a:solidFill>
                <a:srgbClr val="000000"/>
              </a:solidFill>
            </a:endParaRPr>
          </a:p>
          <a:p>
            <a:pPr marL="800100" lvl="2" indent="-342900" algn="just" defTabSz="457200">
              <a:lnSpc>
                <a:spcPct val="140000"/>
              </a:lnSpc>
              <a:spcBef>
                <a:spcPct val="0"/>
              </a:spcBef>
              <a:buClr>
                <a:schemeClr val="tx1"/>
              </a:buClr>
              <a:buSzPct val="80000"/>
            </a:pPr>
            <a:r>
              <a:rPr lang="zh-CN" altLang="en-US" sz="1800" dirty="0">
                <a:solidFill>
                  <a:srgbClr val="000000"/>
                </a:solidFill>
              </a:rPr>
              <a:t>相邻最小信任域之间如何学习路由：接口路由、静态路由、</a:t>
            </a:r>
            <a:r>
              <a:rPr lang="en-US" altLang="zh-CN" sz="1800" dirty="0">
                <a:solidFill>
                  <a:srgbClr val="000000"/>
                </a:solidFill>
              </a:rPr>
              <a:t>IGP</a:t>
            </a:r>
            <a:r>
              <a:rPr lang="zh-CN" altLang="en-US" sz="1800" dirty="0">
                <a:solidFill>
                  <a:srgbClr val="000000"/>
                </a:solidFill>
              </a:rPr>
              <a:t>、</a:t>
            </a:r>
            <a:r>
              <a:rPr lang="en-US" altLang="zh-CN" sz="1800" dirty="0">
                <a:solidFill>
                  <a:srgbClr val="000000"/>
                </a:solidFill>
              </a:rPr>
              <a:t>BGP</a:t>
            </a:r>
          </a:p>
        </p:txBody>
      </p:sp>
      <p:sp>
        <p:nvSpPr>
          <p:cNvPr id="24" name="文本框 23">
            <a:extLst>
              <a:ext uri="{FF2B5EF4-FFF2-40B4-BE49-F238E27FC236}">
                <a16:creationId xmlns:a16="http://schemas.microsoft.com/office/drawing/2014/main" id="{3E75D691-80AA-4B9B-990E-DC61F4B9DDDE}"/>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effectLst/>
                <a:uLnTx/>
                <a:uFillTx/>
                <a:latin typeface="Calibri "/>
                <a:ea typeface="微软雅黑"/>
                <a:cs typeface="+mj-cs"/>
              </a:rPr>
              <a:t>域内技术适用范围及相关定义</a:t>
            </a:r>
          </a:p>
        </p:txBody>
      </p:sp>
    </p:spTree>
    <p:extLst>
      <p:ext uri="{BB962C8B-B14F-4D97-AF65-F5344CB8AC3E}">
        <p14:creationId xmlns:p14="http://schemas.microsoft.com/office/powerpoint/2010/main" val="16528828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en-US" altLang="zh-CN" dirty="0"/>
              <a:t>12.4.1 </a:t>
            </a:r>
            <a:r>
              <a:rPr kumimoji="1" lang="zh-CN" altLang="en-US" dirty="0"/>
              <a:t>设计目标和技术难点</a:t>
            </a:r>
          </a:p>
        </p:txBody>
      </p:sp>
      <p:sp>
        <p:nvSpPr>
          <p:cNvPr id="24" name="文本框 23">
            <a:extLst>
              <a:ext uri="{FF2B5EF4-FFF2-40B4-BE49-F238E27FC236}">
                <a16:creationId xmlns:a16="http://schemas.microsoft.com/office/drawing/2014/main" id="{3E75D691-80AA-4B9B-990E-DC61F4B9DDDE}"/>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effectLst/>
                <a:uLnTx/>
                <a:uFillTx/>
                <a:latin typeface="Calibri "/>
                <a:ea typeface="微软雅黑"/>
                <a:cs typeface="+mj-cs"/>
              </a:rPr>
              <a:t>域内技术需求</a:t>
            </a:r>
          </a:p>
        </p:txBody>
      </p:sp>
      <p:sp>
        <p:nvSpPr>
          <p:cNvPr id="32" name="矩形 31">
            <a:extLst>
              <a:ext uri="{FF2B5EF4-FFF2-40B4-BE49-F238E27FC236}">
                <a16:creationId xmlns:a16="http://schemas.microsoft.com/office/drawing/2014/main" id="{6436E7E7-FD10-4DC3-B5D4-0F0991DC13E1}"/>
              </a:ext>
            </a:extLst>
          </p:cNvPr>
          <p:cNvSpPr/>
          <p:nvPr/>
        </p:nvSpPr>
        <p:spPr>
          <a:xfrm>
            <a:off x="1199791" y="1159966"/>
            <a:ext cx="10372312" cy="3061800"/>
          </a:xfrm>
          <a:prstGeom prst="rect">
            <a:avLst/>
          </a:prstGeom>
          <a:noFill/>
          <a:ln>
            <a:noFill/>
          </a:ln>
        </p:spPr>
        <p:txBody>
          <a:bodyPr wrap="square">
            <a:spAutoFit/>
          </a:bodyPr>
          <a:lstStyle/>
          <a:p>
            <a:pPr marL="342900" indent="-342900" algn="just" defTabSz="457200">
              <a:lnSpc>
                <a:spcPct val="140000"/>
              </a:lnSpc>
              <a:spcBef>
                <a:spcPct val="0"/>
              </a:spcBef>
              <a:buSzPct val="80000"/>
              <a:buFont typeface="Wingdings" pitchFamily="2" charset="2"/>
              <a:buChar char="n"/>
              <a:defRPr/>
            </a:pPr>
            <a:r>
              <a:rPr kumimoji="0" lang="zh-CN" alt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如果一个最小信任域与接入网相连，需保证从接入网流入最小信任域的流量，其源地址不会假冒该接入网之外的地址</a:t>
            </a:r>
            <a:endParaRPr kumimoji="0" lang="en-US" altLang="zh-CN"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a:p>
            <a:pPr marL="342900" marR="0" lvl="3" indent="-342900" algn="just" defTabSz="457200" fontAlgn="auto">
              <a:lnSpc>
                <a:spcPct val="140000"/>
              </a:lnSpc>
              <a:spcBef>
                <a:spcPct val="0"/>
              </a:spcBef>
              <a:spcAft>
                <a:spcPts val="0"/>
              </a:spcAft>
              <a:buSzPct val="80000"/>
              <a:buFont typeface="Wingdings" pitchFamily="2" charset="2"/>
              <a:buChar char="n"/>
              <a:tabLst/>
              <a:defRPr/>
            </a:pPr>
            <a:r>
              <a:rPr lang="zh-CN" altLang="en-US" sz="2000" kern="0" dirty="0">
                <a:solidFill>
                  <a:srgbClr val="000000"/>
                </a:solidFill>
                <a:latin typeface="微软雅黑" pitchFamily="34" charset="-122"/>
                <a:ea typeface="微软雅黑" pitchFamily="34" charset="-122"/>
              </a:rPr>
              <a:t>如果接入网部署了</a:t>
            </a:r>
            <a:r>
              <a:rPr lang="en-US" altLang="zh-CN" sz="2000" kern="0" dirty="0">
                <a:solidFill>
                  <a:srgbClr val="000000"/>
                </a:solidFill>
                <a:latin typeface="微软雅黑" pitchFamily="34" charset="-122"/>
                <a:ea typeface="微软雅黑" pitchFamily="34" charset="-122"/>
              </a:rPr>
              <a:t>SAVI</a:t>
            </a:r>
            <a:r>
              <a:rPr lang="zh-CN" altLang="en-US" sz="2000" kern="0" dirty="0">
                <a:solidFill>
                  <a:srgbClr val="000000"/>
                </a:solidFill>
                <a:latin typeface="微软雅黑" pitchFamily="34" charset="-122"/>
                <a:ea typeface="微软雅黑" pitchFamily="34" charset="-122"/>
              </a:rPr>
              <a:t>，进行二次验证</a:t>
            </a:r>
            <a:endParaRPr lang="en-US" altLang="zh-CN" sz="2000" kern="0" dirty="0">
              <a:solidFill>
                <a:srgbClr val="000000"/>
              </a:solidFill>
              <a:latin typeface="微软雅黑" pitchFamily="34" charset="-122"/>
              <a:ea typeface="微软雅黑" pitchFamily="34" charset="-122"/>
            </a:endParaRPr>
          </a:p>
          <a:p>
            <a:pPr marL="0" marR="0" lvl="3" indent="-342900" algn="just" defTabSz="457200" eaLnBrk="1" fontAlgn="auto" latinLnBrk="0" hangingPunct="1">
              <a:lnSpc>
                <a:spcPct val="140000"/>
              </a:lnSpc>
              <a:spcBef>
                <a:spcPct val="0"/>
              </a:spcBef>
              <a:spcAft>
                <a:spcPts val="0"/>
              </a:spcAft>
              <a:buSzPct val="80000"/>
              <a:buFont typeface="Wingdings" pitchFamily="2" charset="2"/>
              <a:buChar char="n"/>
              <a:tabLst/>
              <a:defRPr/>
            </a:pPr>
            <a:r>
              <a:rPr kumimoji="0" lang="zh-CN" alt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如果接入网没有部署</a:t>
            </a:r>
            <a:r>
              <a:rPr kumimoji="0" lang="en-US" altLang="zh-CN"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SAVI</a:t>
            </a:r>
            <a:r>
              <a:rPr kumimoji="0" lang="zh-CN" alt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，缩小源地址假冒的范围（接入网级别）</a:t>
            </a:r>
            <a:endParaRPr kumimoji="0" lang="en-US" altLang="zh-CN"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a:p>
            <a:pPr marL="800100" marR="0" lvl="1" indent="-342900" algn="just" defTabSz="457200" eaLnBrk="1" fontAlgn="auto" latinLnBrk="0" hangingPunct="1">
              <a:lnSpc>
                <a:spcPct val="140000"/>
              </a:lnSpc>
              <a:spcBef>
                <a:spcPct val="0"/>
              </a:spcBef>
              <a:spcAft>
                <a:spcPts val="0"/>
              </a:spcAft>
              <a:buSzPct val="80000"/>
              <a:buFont typeface="Arial" panose="020B0604020202020204" pitchFamily="34" charset="0"/>
              <a:buChar char="•"/>
              <a:tabLst/>
              <a:defRPr/>
            </a:pPr>
            <a:r>
              <a:rPr kumimoji="0" lang="zh-CN" alt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保证从（扩展）域内产生并流出（扩展）域内的流量，其源地址不会假冒（扩展）域内之外的地址</a:t>
            </a:r>
            <a:endParaRPr kumimoji="0" lang="en-US" altLang="zh-CN"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a:p>
            <a:pPr marL="0" marR="0" lvl="3" indent="-342900" algn="just" defTabSz="457200" eaLnBrk="1" fontAlgn="auto" latinLnBrk="0" hangingPunct="1">
              <a:lnSpc>
                <a:spcPct val="140000"/>
              </a:lnSpc>
              <a:spcBef>
                <a:spcPct val="0"/>
              </a:spcBef>
              <a:spcAft>
                <a:spcPts val="0"/>
              </a:spcAft>
              <a:buSzPct val="80000"/>
              <a:buFont typeface="Wingdings" pitchFamily="2" charset="2"/>
              <a:buChar char="n"/>
              <a:tabLst/>
              <a:defRPr/>
            </a:pPr>
            <a:r>
              <a:rPr kumimoji="0" lang="zh-CN" altLang="en-US"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rPr>
              <a:t>考虑到多个最小信任域的部分部署问题</a:t>
            </a:r>
            <a:endParaRPr kumimoji="0" lang="en-US" altLang="zh-CN" sz="2000" b="0" i="0" u="none" strike="noStrike" kern="0" cap="none" spc="0" normalizeH="0" baseline="0" noProof="0" dirty="0">
              <a:ln>
                <a:noFill/>
              </a:ln>
              <a:solidFill>
                <a:srgbClr val="000000"/>
              </a:solidFill>
              <a:effectLst/>
              <a:uLnTx/>
              <a:uFillTx/>
              <a:latin typeface="微软雅黑" pitchFamily="34" charset="-122"/>
              <a:ea typeface="微软雅黑" pitchFamily="34" charset="-122"/>
            </a:endParaRPr>
          </a:p>
        </p:txBody>
      </p:sp>
      <p:sp>
        <p:nvSpPr>
          <p:cNvPr id="33" name="内容占位符 2">
            <a:extLst>
              <a:ext uri="{FF2B5EF4-FFF2-40B4-BE49-F238E27FC236}">
                <a16:creationId xmlns:a16="http://schemas.microsoft.com/office/drawing/2014/main" id="{24DD7ED5-7F3B-4757-84D8-554C3E67C304}"/>
              </a:ext>
            </a:extLst>
          </p:cNvPr>
          <p:cNvSpPr txBox="1">
            <a:spLocks/>
          </p:cNvSpPr>
          <p:nvPr/>
        </p:nvSpPr>
        <p:spPr>
          <a:xfrm>
            <a:off x="752609" y="4798425"/>
            <a:ext cx="5465734" cy="1585346"/>
          </a:xfrm>
          <a:prstGeom prst="rect">
            <a:avLst/>
          </a:prstGeom>
        </p:spPr>
        <p:txBody>
          <a:bodyPr vert="horz" lIns="91440" tIns="45720" rIns="91440" bIns="45720" rtlCol="0">
            <a:normAutofit/>
          </a:bodyPr>
          <a:lstStyle>
            <a:lvl1pPr marL="228600" indent="-228600" algn="l" defTabSz="913765"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3765" rtl="0" eaLnBrk="1" latinLnBrk="0" hangingPunct="1">
              <a:lnSpc>
                <a:spcPct val="150000"/>
              </a:lnSpc>
              <a:spcBef>
                <a:spcPts val="500"/>
              </a:spcBef>
              <a:buFont typeface="Arial" panose="020B0604020202020204" pitchFamily="34" charset="0"/>
              <a:buChar char="•"/>
              <a:defRPr sz="24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3765"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3765"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3765"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3765" rtl="0" eaLnBrk="1" fontAlgn="auto" latinLnBrk="0" hangingPunct="1">
              <a:lnSpc>
                <a:spcPct val="140000"/>
              </a:lnSpc>
              <a:spcBef>
                <a:spcPts val="1000"/>
              </a:spcBef>
              <a:spcAft>
                <a:spcPts val="0"/>
              </a:spcAft>
              <a:buClrTx/>
              <a:buSzTx/>
              <a:buFont typeface="Arial" panose="020B0604020202020204" pitchFamily="34" charset="0"/>
              <a:buNone/>
              <a:tabLst/>
              <a:defRPr/>
            </a:pPr>
            <a:endParaRPr kumimoji="0" lang="en-US" altLang="zh-CN" sz="2000" b="0" i="0" u="none" strike="noStrike" kern="1200" cap="none" spc="0" normalizeH="0" baseline="0" noProof="0" dirty="0">
              <a:ln>
                <a:noFill/>
              </a:ln>
              <a:solidFill>
                <a:schemeClr val="tx1"/>
              </a:solidFill>
              <a:effectLst/>
              <a:uLnTx/>
              <a:uFillTx/>
              <a:latin typeface="Calibri"/>
              <a:ea typeface="微软雅黑"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A68AF2ED-CC22-4E33-90CD-522B8177E816}"/>
              </a:ext>
            </a:extLst>
          </p:cNvPr>
          <p:cNvSpPr txBox="1"/>
          <p:nvPr/>
        </p:nvSpPr>
        <p:spPr>
          <a:xfrm>
            <a:off x="873568" y="4178517"/>
            <a:ext cx="9747380" cy="2636234"/>
          </a:xfrm>
          <a:prstGeom prst="rect">
            <a:avLst/>
          </a:prstGeom>
          <a:noFill/>
        </p:spPr>
        <p:txBody>
          <a:bodyPr wrap="square">
            <a:spAutoFit/>
          </a:bodyPr>
          <a:lstStyle/>
          <a:p>
            <a:pPr marL="342900" indent="-342900">
              <a:lnSpc>
                <a:spcPct val="140000"/>
              </a:lnSpc>
              <a:buFont typeface="Wingdings" panose="05000000000000000000" pitchFamily="2" charset="2"/>
              <a:buChar char="u"/>
            </a:pPr>
            <a:r>
              <a:rPr kumimoji="1" lang="zh-CN" altLang="en-US" sz="2000" b="1" i="0" u="none" strike="noStrike" kern="1200" cap="none" spc="0" normalizeH="0" baseline="0" noProof="0" dirty="0">
                <a:ln>
                  <a:noFill/>
                </a:ln>
                <a:effectLst/>
                <a:uLnTx/>
                <a:uFillTx/>
                <a:latin typeface="Calibri "/>
                <a:ea typeface="微软雅黑"/>
                <a:cs typeface="+mj-cs"/>
              </a:rPr>
              <a:t>域内技术目标</a:t>
            </a:r>
            <a:endParaRPr kumimoji="1" lang="en-US" altLang="zh-CN" sz="2000" b="1" i="0" u="none" strike="noStrike" kern="1200" cap="none" spc="0" normalizeH="0" baseline="0" noProof="0" dirty="0">
              <a:ln>
                <a:noFill/>
              </a:ln>
              <a:effectLst/>
              <a:uLnTx/>
              <a:uFillTx/>
              <a:latin typeface="Calibri "/>
              <a:ea typeface="微软雅黑"/>
              <a:cs typeface="+mj-cs"/>
            </a:endParaRPr>
          </a:p>
          <a:p>
            <a:pPr marL="800100" lvl="1" indent="-342900">
              <a:lnSpc>
                <a:spcPct val="140000"/>
              </a:lnSpc>
              <a:buFont typeface="Wingdings" panose="05000000000000000000" pitchFamily="2" charset="2"/>
              <a:buChar char="n"/>
            </a:pPr>
            <a:r>
              <a:rPr kumimoji="1" lang="zh-CN" altLang="en-US" sz="2000" i="0" u="none" strike="noStrike" kern="1200" cap="none" spc="0" normalizeH="0" baseline="0" noProof="0" dirty="0">
                <a:ln>
                  <a:noFill/>
                </a:ln>
                <a:effectLst/>
                <a:uLnTx/>
                <a:uFillTx/>
                <a:latin typeface="Calibri "/>
                <a:ea typeface="微软雅黑"/>
                <a:cs typeface="+mj-cs"/>
              </a:rPr>
              <a:t>精准过滤</a:t>
            </a:r>
          </a:p>
          <a:p>
            <a:pPr marL="1257300" lvl="2" indent="-342900">
              <a:lnSpc>
                <a:spcPct val="140000"/>
              </a:lnSpc>
              <a:buFont typeface="Arial" panose="020B0604020202020204" pitchFamily="34" charset="0"/>
              <a:buChar char="•"/>
            </a:pPr>
            <a:r>
              <a:rPr kumimoji="1" lang="zh-CN" altLang="en-US" sz="2000" i="0" u="none" strike="noStrike" kern="1200" cap="none" spc="0" normalizeH="0" baseline="0" noProof="0" dirty="0">
                <a:ln>
                  <a:noFill/>
                </a:ln>
                <a:effectLst/>
                <a:uLnTx/>
                <a:uFillTx/>
                <a:latin typeface="Calibri "/>
                <a:ea typeface="微软雅黑"/>
                <a:cs typeface="+mj-cs"/>
              </a:rPr>
              <a:t>地址过滤的精确率（</a:t>
            </a:r>
            <a:r>
              <a:rPr kumimoji="1" lang="en-US" altLang="zh-CN" sz="2000" i="0" u="none" strike="noStrike" kern="1200" cap="none" spc="0" normalizeH="0" baseline="0" noProof="0" dirty="0">
                <a:ln>
                  <a:noFill/>
                </a:ln>
                <a:effectLst/>
                <a:uLnTx/>
                <a:uFillTx/>
                <a:latin typeface="Calibri "/>
                <a:ea typeface="微软雅黑"/>
                <a:cs typeface="+mj-cs"/>
              </a:rPr>
              <a:t>precision</a:t>
            </a:r>
            <a:r>
              <a:rPr kumimoji="1" lang="zh-CN" altLang="en-US" sz="2000" i="0" u="none" strike="noStrike" kern="1200" cap="none" spc="0" normalizeH="0" baseline="0" noProof="0" dirty="0">
                <a:ln>
                  <a:noFill/>
                </a:ln>
                <a:effectLst/>
                <a:uLnTx/>
                <a:uFillTx/>
                <a:latin typeface="Calibri "/>
                <a:ea typeface="微软雅黑"/>
                <a:cs typeface="+mj-cs"/>
              </a:rPr>
              <a:t>）</a:t>
            </a:r>
            <a:r>
              <a:rPr kumimoji="1" lang="en-US" altLang="zh-CN" sz="2000" i="0" u="none" strike="noStrike" kern="1200" cap="none" spc="0" normalizeH="0" baseline="0" noProof="0" dirty="0">
                <a:ln>
                  <a:noFill/>
                </a:ln>
                <a:effectLst/>
                <a:uLnTx/>
                <a:uFillTx/>
                <a:latin typeface="Calibri "/>
                <a:ea typeface="微软雅黑"/>
                <a:cs typeface="+mj-cs"/>
              </a:rPr>
              <a:t>100%</a:t>
            </a:r>
          </a:p>
          <a:p>
            <a:pPr marL="1257300" lvl="2" indent="-342900">
              <a:lnSpc>
                <a:spcPct val="140000"/>
              </a:lnSpc>
              <a:buFont typeface="Arial" panose="020B0604020202020204" pitchFamily="34" charset="0"/>
              <a:buChar char="•"/>
            </a:pPr>
            <a:r>
              <a:rPr kumimoji="1" lang="zh-CN" altLang="en-US" sz="2000" i="0" u="none" strike="noStrike" kern="1200" cap="none" spc="0" normalizeH="0" baseline="0" noProof="0" dirty="0">
                <a:ln>
                  <a:noFill/>
                </a:ln>
                <a:effectLst/>
                <a:uLnTx/>
                <a:uFillTx/>
                <a:latin typeface="Calibri "/>
                <a:ea typeface="微软雅黑"/>
                <a:cs typeface="+mj-cs"/>
              </a:rPr>
              <a:t>地址过滤的召回率（</a:t>
            </a:r>
            <a:r>
              <a:rPr kumimoji="1" lang="en-US" altLang="zh-CN" sz="2000" i="0" u="none" strike="noStrike" kern="1200" cap="none" spc="0" normalizeH="0" baseline="0" noProof="0" dirty="0">
                <a:ln>
                  <a:noFill/>
                </a:ln>
                <a:effectLst/>
                <a:uLnTx/>
                <a:uFillTx/>
                <a:latin typeface="Calibri "/>
                <a:ea typeface="微软雅黑"/>
                <a:cs typeface="+mj-cs"/>
              </a:rPr>
              <a:t>recall</a:t>
            </a:r>
            <a:r>
              <a:rPr kumimoji="1" lang="zh-CN" altLang="en-US" sz="2000" i="0" u="none" strike="noStrike" kern="1200" cap="none" spc="0" normalizeH="0" baseline="0" noProof="0" dirty="0">
                <a:ln>
                  <a:noFill/>
                </a:ln>
                <a:effectLst/>
                <a:uLnTx/>
                <a:uFillTx/>
                <a:latin typeface="Calibri "/>
                <a:ea typeface="微软雅黑"/>
                <a:cs typeface="+mj-cs"/>
              </a:rPr>
              <a:t>）</a:t>
            </a:r>
            <a:r>
              <a:rPr kumimoji="1" lang="en-US" altLang="zh-CN" sz="2000" i="0" u="none" strike="noStrike" kern="1200" cap="none" spc="0" normalizeH="0" baseline="0" noProof="0" dirty="0">
                <a:ln>
                  <a:noFill/>
                </a:ln>
                <a:effectLst/>
                <a:uLnTx/>
                <a:uFillTx/>
                <a:latin typeface="Calibri "/>
                <a:ea typeface="微软雅黑"/>
                <a:cs typeface="+mj-cs"/>
              </a:rPr>
              <a:t>100%</a:t>
            </a:r>
          </a:p>
          <a:p>
            <a:pPr marL="800100" lvl="1" indent="-342900">
              <a:lnSpc>
                <a:spcPct val="140000"/>
              </a:lnSpc>
              <a:buFont typeface="Wingdings" panose="05000000000000000000" pitchFamily="2" charset="2"/>
              <a:buChar char="n"/>
            </a:pPr>
            <a:r>
              <a:rPr kumimoji="1" lang="zh-CN" altLang="en-US" sz="2000" i="0" u="none" strike="noStrike" kern="1200" cap="none" spc="0" normalizeH="0" baseline="0" noProof="0" dirty="0">
                <a:ln>
                  <a:noFill/>
                </a:ln>
                <a:effectLst/>
                <a:uLnTx/>
                <a:uFillTx/>
                <a:latin typeface="Calibri "/>
                <a:ea typeface="微软雅黑"/>
                <a:cs typeface="+mj-cs"/>
              </a:rPr>
              <a:t>自动更新</a:t>
            </a:r>
          </a:p>
          <a:p>
            <a:pPr marL="1257300" lvl="2" indent="-342900">
              <a:lnSpc>
                <a:spcPct val="140000"/>
              </a:lnSpc>
              <a:buFont typeface="Arial" panose="020B0604020202020204" pitchFamily="34" charset="0"/>
              <a:buChar char="•"/>
            </a:pPr>
            <a:r>
              <a:rPr kumimoji="1" lang="zh-CN" altLang="en-US" sz="2000" i="0" u="none" strike="noStrike" kern="1200" cap="none" spc="0" normalizeH="0" baseline="0" noProof="0" dirty="0">
                <a:ln>
                  <a:noFill/>
                </a:ln>
                <a:effectLst/>
                <a:uLnTx/>
                <a:uFillTx/>
                <a:latin typeface="Calibri "/>
                <a:ea typeface="微软雅黑"/>
                <a:cs typeface="+mj-cs"/>
              </a:rPr>
              <a:t>自适应接入网地址分配和域内路由策略的动态更新，不完全依赖手动配置</a:t>
            </a:r>
          </a:p>
        </p:txBody>
      </p:sp>
    </p:spTree>
    <p:extLst>
      <p:ext uri="{BB962C8B-B14F-4D97-AF65-F5344CB8AC3E}">
        <p14:creationId xmlns:p14="http://schemas.microsoft.com/office/powerpoint/2010/main" val="14024753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en-US" altLang="zh-CN" dirty="0"/>
              <a:t>12.4.1 </a:t>
            </a:r>
            <a:r>
              <a:rPr kumimoji="1" lang="zh-CN" altLang="en-US" dirty="0"/>
              <a:t>设计目标和技术难点</a:t>
            </a:r>
          </a:p>
        </p:txBody>
      </p:sp>
      <p:sp>
        <p:nvSpPr>
          <p:cNvPr id="24" name="文本框 23">
            <a:extLst>
              <a:ext uri="{FF2B5EF4-FFF2-40B4-BE49-F238E27FC236}">
                <a16:creationId xmlns:a16="http://schemas.microsoft.com/office/drawing/2014/main" id="{3E75D691-80AA-4B9B-990E-DC61F4B9DDDE}"/>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effectLst/>
                <a:uLnTx/>
                <a:uFillTx/>
                <a:latin typeface="Calibri "/>
                <a:ea typeface="微软雅黑"/>
                <a:cs typeface="+mj-cs"/>
              </a:rPr>
              <a:t>域内技术挑战</a:t>
            </a:r>
            <a:r>
              <a:rPr kumimoji="1" lang="en-US" altLang="zh-CN" sz="2000" b="1" i="0" u="none" strike="noStrike" kern="1200" cap="none" spc="0" normalizeH="0" baseline="0" noProof="0" dirty="0">
                <a:ln>
                  <a:noFill/>
                </a:ln>
                <a:effectLst/>
                <a:uLnTx/>
                <a:uFillTx/>
                <a:latin typeface="Calibri "/>
                <a:ea typeface="微软雅黑"/>
                <a:cs typeface="+mj-cs"/>
              </a:rPr>
              <a:t>—</a:t>
            </a:r>
            <a:r>
              <a:rPr kumimoji="1" lang="zh-CN" altLang="en-US" sz="2000" b="1" i="0" u="none" strike="noStrike" kern="1200" cap="none" spc="0" normalizeH="0" baseline="0" noProof="0" dirty="0">
                <a:ln>
                  <a:noFill/>
                </a:ln>
                <a:effectLst/>
                <a:uLnTx/>
                <a:uFillTx/>
                <a:latin typeface="Calibri "/>
                <a:ea typeface="微软雅黑"/>
                <a:cs typeface="+mj-cs"/>
              </a:rPr>
              <a:t>最小信任域之间的路由不对称问题</a:t>
            </a:r>
          </a:p>
        </p:txBody>
      </p:sp>
      <p:sp>
        <p:nvSpPr>
          <p:cNvPr id="4" name="矩形 3">
            <a:extLst>
              <a:ext uri="{FF2B5EF4-FFF2-40B4-BE49-F238E27FC236}">
                <a16:creationId xmlns:a16="http://schemas.microsoft.com/office/drawing/2014/main" id="{C58CEF6A-01F9-4A8A-AE51-9BEF76444F0F}"/>
              </a:ext>
            </a:extLst>
          </p:cNvPr>
          <p:cNvSpPr/>
          <p:nvPr/>
        </p:nvSpPr>
        <p:spPr>
          <a:xfrm>
            <a:off x="237195" y="1308091"/>
            <a:ext cx="5278126" cy="2798531"/>
          </a:xfrm>
          <a:prstGeom prst="rect">
            <a:avLst/>
          </a:prstGeom>
          <a:solidFill>
            <a:srgbClr val="349EEB">
              <a:lumMod val="20000"/>
              <a:lumOff val="80000"/>
            </a:srgbClr>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grpSp>
        <p:nvGrpSpPr>
          <p:cNvPr id="5" name="组合 4">
            <a:extLst>
              <a:ext uri="{FF2B5EF4-FFF2-40B4-BE49-F238E27FC236}">
                <a16:creationId xmlns:a16="http://schemas.microsoft.com/office/drawing/2014/main" id="{519E95C3-0EFE-4B7E-A772-F9E4A812CD33}"/>
              </a:ext>
            </a:extLst>
          </p:cNvPr>
          <p:cNvGrpSpPr/>
          <p:nvPr/>
        </p:nvGrpSpPr>
        <p:grpSpPr>
          <a:xfrm>
            <a:off x="527339" y="1559202"/>
            <a:ext cx="4638584" cy="2492672"/>
            <a:chOff x="-151794" y="1315045"/>
            <a:chExt cx="9199331" cy="5406431"/>
          </a:xfrm>
        </p:grpSpPr>
        <p:sp>
          <p:nvSpPr>
            <p:cNvPr id="6" name="椭圆 5">
              <a:extLst>
                <a:ext uri="{FF2B5EF4-FFF2-40B4-BE49-F238E27FC236}">
                  <a16:creationId xmlns:a16="http://schemas.microsoft.com/office/drawing/2014/main" id="{7BAE2C2F-476F-48B9-86DC-C0243F814675}"/>
                </a:ext>
              </a:extLst>
            </p:cNvPr>
            <p:cNvSpPr/>
            <p:nvPr/>
          </p:nvSpPr>
          <p:spPr>
            <a:xfrm>
              <a:off x="2895525" y="1997271"/>
              <a:ext cx="864096" cy="864096"/>
            </a:xfrm>
            <a:prstGeom prst="ellipse">
              <a:avLst/>
            </a:prstGeom>
            <a:solidFill>
              <a:srgbClr val="349EEB"/>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E</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7" name="椭圆 6">
              <a:extLst>
                <a:ext uri="{FF2B5EF4-FFF2-40B4-BE49-F238E27FC236}">
                  <a16:creationId xmlns:a16="http://schemas.microsoft.com/office/drawing/2014/main" id="{D77C83AB-D6D2-4DE9-84B7-F812FB357420}"/>
                </a:ext>
              </a:extLst>
            </p:cNvPr>
            <p:cNvSpPr/>
            <p:nvPr/>
          </p:nvSpPr>
          <p:spPr>
            <a:xfrm>
              <a:off x="825535" y="1997271"/>
              <a:ext cx="864096" cy="864096"/>
            </a:xfrm>
            <a:prstGeom prst="ellipse">
              <a:avLst/>
            </a:prstGeom>
            <a:solidFill>
              <a:srgbClr val="349EEB"/>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D</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8" name="椭圆 7">
              <a:extLst>
                <a:ext uri="{FF2B5EF4-FFF2-40B4-BE49-F238E27FC236}">
                  <a16:creationId xmlns:a16="http://schemas.microsoft.com/office/drawing/2014/main" id="{2F7A83C4-711F-4E4F-AC62-9762D9219487}"/>
                </a:ext>
              </a:extLst>
            </p:cNvPr>
            <p:cNvSpPr/>
            <p:nvPr/>
          </p:nvSpPr>
          <p:spPr>
            <a:xfrm>
              <a:off x="5107814" y="1997271"/>
              <a:ext cx="864096" cy="864096"/>
            </a:xfrm>
            <a:prstGeom prst="ellipse">
              <a:avLst/>
            </a:prstGeom>
            <a:solidFill>
              <a:srgbClr val="349EEB"/>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G</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9" name="椭圆 8">
              <a:extLst>
                <a:ext uri="{FF2B5EF4-FFF2-40B4-BE49-F238E27FC236}">
                  <a16:creationId xmlns:a16="http://schemas.microsoft.com/office/drawing/2014/main" id="{998D566E-D381-4FAD-A1F4-0049585FF9A2}"/>
                </a:ext>
              </a:extLst>
            </p:cNvPr>
            <p:cNvSpPr/>
            <p:nvPr/>
          </p:nvSpPr>
          <p:spPr>
            <a:xfrm>
              <a:off x="1792778" y="3636378"/>
              <a:ext cx="864096" cy="864096"/>
            </a:xfrm>
            <a:prstGeom prst="ellipse">
              <a:avLst/>
            </a:prstGeom>
            <a:solidFill>
              <a:srgbClr val="7030A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C</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0" name="椭圆 9">
              <a:extLst>
                <a:ext uri="{FF2B5EF4-FFF2-40B4-BE49-F238E27FC236}">
                  <a16:creationId xmlns:a16="http://schemas.microsoft.com/office/drawing/2014/main" id="{6B6A15F7-2D54-4CB7-BB03-536444EDADC7}"/>
                </a:ext>
              </a:extLst>
            </p:cNvPr>
            <p:cNvSpPr/>
            <p:nvPr/>
          </p:nvSpPr>
          <p:spPr>
            <a:xfrm>
              <a:off x="2591447" y="4604742"/>
              <a:ext cx="864096" cy="864096"/>
            </a:xfrm>
            <a:prstGeom prst="ellipse">
              <a:avLst/>
            </a:prstGeom>
            <a:solidFill>
              <a:srgbClr val="7030A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B</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1" name="椭圆 10">
              <a:extLst>
                <a:ext uri="{FF2B5EF4-FFF2-40B4-BE49-F238E27FC236}">
                  <a16:creationId xmlns:a16="http://schemas.microsoft.com/office/drawing/2014/main" id="{BF004E2A-8C56-4382-BD8E-2B8B6C6FB484}"/>
                </a:ext>
              </a:extLst>
            </p:cNvPr>
            <p:cNvSpPr/>
            <p:nvPr/>
          </p:nvSpPr>
          <p:spPr>
            <a:xfrm>
              <a:off x="1000354" y="4627413"/>
              <a:ext cx="864096" cy="864096"/>
            </a:xfrm>
            <a:prstGeom prst="ellipse">
              <a:avLst/>
            </a:prstGeom>
            <a:solidFill>
              <a:srgbClr val="7030A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A</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cxnSp>
          <p:nvCxnSpPr>
            <p:cNvPr id="12" name="直接连接符 11">
              <a:extLst>
                <a:ext uri="{FF2B5EF4-FFF2-40B4-BE49-F238E27FC236}">
                  <a16:creationId xmlns:a16="http://schemas.microsoft.com/office/drawing/2014/main" id="{1C7454C7-12F1-443A-A810-B9F58646119E}"/>
                </a:ext>
              </a:extLst>
            </p:cNvPr>
            <p:cNvCxnSpPr>
              <a:cxnSpLocks/>
              <a:stCxn id="7" idx="5"/>
              <a:endCxn id="9" idx="1"/>
            </p:cNvCxnSpPr>
            <p:nvPr/>
          </p:nvCxnSpPr>
          <p:spPr>
            <a:xfrm>
              <a:off x="1563087" y="2734823"/>
              <a:ext cx="356235" cy="1028099"/>
            </a:xfrm>
            <a:prstGeom prst="line">
              <a:avLst/>
            </a:prstGeom>
            <a:noFill/>
            <a:ln w="57150" cap="flat" cmpd="sng" algn="ctr">
              <a:solidFill>
                <a:srgbClr val="FF0000"/>
              </a:solidFill>
              <a:prstDash val="solid"/>
              <a:miter lim="800000"/>
              <a:headEnd type="none" w="med" len="med"/>
              <a:tailEnd type="arrow" w="med" len="med"/>
            </a:ln>
            <a:effectLst/>
          </p:spPr>
        </p:cxnSp>
        <p:cxnSp>
          <p:nvCxnSpPr>
            <p:cNvPr id="13" name="直接连接符 12">
              <a:extLst>
                <a:ext uri="{FF2B5EF4-FFF2-40B4-BE49-F238E27FC236}">
                  <a16:creationId xmlns:a16="http://schemas.microsoft.com/office/drawing/2014/main" id="{C6FBBB0B-1376-4D29-B1CE-FB3044C3364D}"/>
                </a:ext>
              </a:extLst>
            </p:cNvPr>
            <p:cNvCxnSpPr>
              <a:cxnSpLocks/>
              <a:stCxn id="9" idx="7"/>
              <a:endCxn id="6" idx="3"/>
            </p:cNvCxnSpPr>
            <p:nvPr/>
          </p:nvCxnSpPr>
          <p:spPr>
            <a:xfrm flipV="1">
              <a:off x="2530330" y="2734823"/>
              <a:ext cx="491739" cy="1028099"/>
            </a:xfrm>
            <a:prstGeom prst="line">
              <a:avLst/>
            </a:prstGeom>
            <a:noFill/>
            <a:ln w="57150" cap="flat" cmpd="sng" algn="ctr">
              <a:solidFill>
                <a:srgbClr val="FF0000"/>
              </a:solidFill>
              <a:prstDash val="solid"/>
              <a:miter lim="800000"/>
              <a:headEnd type="none" w="med" len="med"/>
              <a:tailEnd type="arrow" w="med" len="med"/>
            </a:ln>
            <a:effectLst/>
          </p:spPr>
        </p:cxnSp>
        <p:cxnSp>
          <p:nvCxnSpPr>
            <p:cNvPr id="14" name="直接连接符 17">
              <a:extLst>
                <a:ext uri="{FF2B5EF4-FFF2-40B4-BE49-F238E27FC236}">
                  <a16:creationId xmlns:a16="http://schemas.microsoft.com/office/drawing/2014/main" id="{2A28FB46-5A5A-4413-BD68-F51B1A97EF42}"/>
                </a:ext>
              </a:extLst>
            </p:cNvPr>
            <p:cNvCxnSpPr>
              <a:cxnSpLocks/>
              <a:stCxn id="7" idx="6"/>
              <a:endCxn id="6" idx="2"/>
            </p:cNvCxnSpPr>
            <p:nvPr/>
          </p:nvCxnSpPr>
          <p:spPr>
            <a:xfrm>
              <a:off x="1689631" y="2429319"/>
              <a:ext cx="1205894" cy="0"/>
            </a:xfrm>
            <a:prstGeom prst="line">
              <a:avLst/>
            </a:prstGeom>
            <a:noFill/>
            <a:ln w="57150" cap="flat" cmpd="sng" algn="ctr">
              <a:solidFill>
                <a:srgbClr val="00436D"/>
              </a:solidFill>
              <a:prstDash val="sysDash"/>
              <a:miter lim="800000"/>
            </a:ln>
            <a:effectLst/>
          </p:spPr>
        </p:cxnSp>
        <p:cxnSp>
          <p:nvCxnSpPr>
            <p:cNvPr id="15" name="直接连接符 22">
              <a:extLst>
                <a:ext uri="{FF2B5EF4-FFF2-40B4-BE49-F238E27FC236}">
                  <a16:creationId xmlns:a16="http://schemas.microsoft.com/office/drawing/2014/main" id="{D6953647-01E4-4E76-84F2-BC73CE5A68FA}"/>
                </a:ext>
              </a:extLst>
            </p:cNvPr>
            <p:cNvCxnSpPr>
              <a:cxnSpLocks/>
              <a:stCxn id="9" idx="3"/>
              <a:endCxn id="11" idx="7"/>
            </p:cNvCxnSpPr>
            <p:nvPr/>
          </p:nvCxnSpPr>
          <p:spPr>
            <a:xfrm flipH="1">
              <a:off x="1737906" y="4373930"/>
              <a:ext cx="181416" cy="380027"/>
            </a:xfrm>
            <a:prstGeom prst="line">
              <a:avLst/>
            </a:prstGeom>
            <a:noFill/>
            <a:ln w="57150" cap="flat" cmpd="sng" algn="ctr">
              <a:solidFill>
                <a:srgbClr val="00436D"/>
              </a:solidFill>
              <a:prstDash val="solid"/>
              <a:miter lim="800000"/>
            </a:ln>
            <a:effectLst/>
          </p:spPr>
        </p:cxnSp>
        <p:cxnSp>
          <p:nvCxnSpPr>
            <p:cNvPr id="16" name="直接连接符 25">
              <a:extLst>
                <a:ext uri="{FF2B5EF4-FFF2-40B4-BE49-F238E27FC236}">
                  <a16:creationId xmlns:a16="http://schemas.microsoft.com/office/drawing/2014/main" id="{10CE4221-E656-46A5-B748-6696C198F69E}"/>
                </a:ext>
              </a:extLst>
            </p:cNvPr>
            <p:cNvCxnSpPr>
              <a:cxnSpLocks/>
              <a:stCxn id="10" idx="1"/>
              <a:endCxn id="9" idx="5"/>
            </p:cNvCxnSpPr>
            <p:nvPr/>
          </p:nvCxnSpPr>
          <p:spPr>
            <a:xfrm flipH="1" flipV="1">
              <a:off x="2530330" y="4373930"/>
              <a:ext cx="187661" cy="357356"/>
            </a:xfrm>
            <a:prstGeom prst="line">
              <a:avLst/>
            </a:prstGeom>
            <a:noFill/>
            <a:ln w="57150" cap="flat" cmpd="sng" algn="ctr">
              <a:solidFill>
                <a:srgbClr val="00436D"/>
              </a:solidFill>
              <a:prstDash val="solid"/>
              <a:miter lim="800000"/>
            </a:ln>
            <a:effectLst/>
          </p:spPr>
        </p:cxnSp>
        <p:sp>
          <p:nvSpPr>
            <p:cNvPr id="17" name="云形 16">
              <a:extLst>
                <a:ext uri="{FF2B5EF4-FFF2-40B4-BE49-F238E27FC236}">
                  <a16:creationId xmlns:a16="http://schemas.microsoft.com/office/drawing/2014/main" id="{598F6918-A498-4EE2-9A2A-30850599035D}"/>
                </a:ext>
              </a:extLst>
            </p:cNvPr>
            <p:cNvSpPr/>
            <p:nvPr/>
          </p:nvSpPr>
          <p:spPr>
            <a:xfrm>
              <a:off x="1088408" y="5853190"/>
              <a:ext cx="2057400" cy="868286"/>
            </a:xfrm>
            <a:prstGeom prst="cloud">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8" name="矩形 17">
              <a:extLst>
                <a:ext uri="{FF2B5EF4-FFF2-40B4-BE49-F238E27FC236}">
                  <a16:creationId xmlns:a16="http://schemas.microsoft.com/office/drawing/2014/main" id="{10F90C77-60BD-413C-B006-8BC08DB6F7F0}"/>
                </a:ext>
              </a:extLst>
            </p:cNvPr>
            <p:cNvSpPr/>
            <p:nvPr/>
          </p:nvSpPr>
          <p:spPr>
            <a:xfrm>
              <a:off x="1380090" y="6024771"/>
              <a:ext cx="511879" cy="286291"/>
            </a:xfrm>
            <a:prstGeom prst="rect">
              <a:avLst/>
            </a:prstGeom>
            <a:solidFill>
              <a:srgbClr val="00436D"/>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9" name="矩形 18">
              <a:extLst>
                <a:ext uri="{FF2B5EF4-FFF2-40B4-BE49-F238E27FC236}">
                  <a16:creationId xmlns:a16="http://schemas.microsoft.com/office/drawing/2014/main" id="{9D04E943-366D-45DF-9BCB-66980B7DBC1F}"/>
                </a:ext>
              </a:extLst>
            </p:cNvPr>
            <p:cNvSpPr/>
            <p:nvPr/>
          </p:nvSpPr>
          <p:spPr>
            <a:xfrm>
              <a:off x="2393951" y="6007367"/>
              <a:ext cx="511879" cy="286291"/>
            </a:xfrm>
            <a:prstGeom prst="rect">
              <a:avLst/>
            </a:prstGeom>
            <a:solidFill>
              <a:srgbClr val="00436D"/>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20" name="矩形 19">
              <a:extLst>
                <a:ext uri="{FF2B5EF4-FFF2-40B4-BE49-F238E27FC236}">
                  <a16:creationId xmlns:a16="http://schemas.microsoft.com/office/drawing/2014/main" id="{96429844-0973-4290-AA59-FB7693DCF99D}"/>
                </a:ext>
              </a:extLst>
            </p:cNvPr>
            <p:cNvSpPr/>
            <p:nvPr/>
          </p:nvSpPr>
          <p:spPr>
            <a:xfrm>
              <a:off x="332139" y="1315045"/>
              <a:ext cx="8463069" cy="4392488"/>
            </a:xfrm>
            <a:prstGeom prst="rect">
              <a:avLst/>
            </a:prstGeom>
            <a:noFill/>
            <a:ln w="38100" cap="flat" cmpd="sng" algn="ctr">
              <a:solidFill>
                <a:srgbClr val="00436D">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cxnSp>
          <p:nvCxnSpPr>
            <p:cNvPr id="21" name="直接连接符 81">
              <a:extLst>
                <a:ext uri="{FF2B5EF4-FFF2-40B4-BE49-F238E27FC236}">
                  <a16:creationId xmlns:a16="http://schemas.microsoft.com/office/drawing/2014/main" id="{E3522114-8DD2-4BB5-885B-80042FD6FD2D}"/>
                </a:ext>
              </a:extLst>
            </p:cNvPr>
            <p:cNvCxnSpPr>
              <a:cxnSpLocks/>
            </p:cNvCxnSpPr>
            <p:nvPr/>
          </p:nvCxnSpPr>
          <p:spPr>
            <a:xfrm flipV="1">
              <a:off x="1336352" y="1630837"/>
              <a:ext cx="404852" cy="366434"/>
            </a:xfrm>
            <a:prstGeom prst="line">
              <a:avLst/>
            </a:prstGeom>
            <a:noFill/>
            <a:ln w="57150" cap="flat" cmpd="sng" algn="ctr">
              <a:solidFill>
                <a:srgbClr val="00436D"/>
              </a:solidFill>
              <a:prstDash val="solid"/>
              <a:miter lim="800000"/>
            </a:ln>
            <a:effectLst/>
          </p:spPr>
        </p:cxnSp>
        <p:cxnSp>
          <p:nvCxnSpPr>
            <p:cNvPr id="22" name="直接连接符 83">
              <a:extLst>
                <a:ext uri="{FF2B5EF4-FFF2-40B4-BE49-F238E27FC236}">
                  <a16:creationId xmlns:a16="http://schemas.microsoft.com/office/drawing/2014/main" id="{32E06B32-1113-426C-8350-1A1FDD28C542}"/>
                </a:ext>
              </a:extLst>
            </p:cNvPr>
            <p:cNvCxnSpPr>
              <a:cxnSpLocks/>
            </p:cNvCxnSpPr>
            <p:nvPr/>
          </p:nvCxnSpPr>
          <p:spPr>
            <a:xfrm flipV="1">
              <a:off x="3333161" y="1630837"/>
              <a:ext cx="404852" cy="366434"/>
            </a:xfrm>
            <a:prstGeom prst="line">
              <a:avLst/>
            </a:prstGeom>
            <a:noFill/>
            <a:ln w="57150" cap="flat" cmpd="sng" algn="ctr">
              <a:solidFill>
                <a:srgbClr val="00436D"/>
              </a:solidFill>
              <a:prstDash val="solid"/>
              <a:miter lim="800000"/>
            </a:ln>
            <a:effectLst/>
          </p:spPr>
        </p:cxnSp>
        <p:cxnSp>
          <p:nvCxnSpPr>
            <p:cNvPr id="23" name="直接连接符 84">
              <a:extLst>
                <a:ext uri="{FF2B5EF4-FFF2-40B4-BE49-F238E27FC236}">
                  <a16:creationId xmlns:a16="http://schemas.microsoft.com/office/drawing/2014/main" id="{A7410A87-E269-44F8-A8F6-1D616E7B702D}"/>
                </a:ext>
              </a:extLst>
            </p:cNvPr>
            <p:cNvCxnSpPr>
              <a:cxnSpLocks/>
            </p:cNvCxnSpPr>
            <p:nvPr/>
          </p:nvCxnSpPr>
          <p:spPr>
            <a:xfrm>
              <a:off x="4955546" y="1733170"/>
              <a:ext cx="346627" cy="322214"/>
            </a:xfrm>
            <a:prstGeom prst="line">
              <a:avLst/>
            </a:prstGeom>
            <a:noFill/>
            <a:ln w="57150" cap="flat" cmpd="sng" algn="ctr">
              <a:solidFill>
                <a:srgbClr val="00436D"/>
              </a:solidFill>
              <a:prstDash val="solid"/>
              <a:miter lim="800000"/>
            </a:ln>
            <a:effectLst/>
          </p:spPr>
        </p:cxnSp>
        <p:sp>
          <p:nvSpPr>
            <p:cNvPr id="25" name="椭圆 24">
              <a:extLst>
                <a:ext uri="{FF2B5EF4-FFF2-40B4-BE49-F238E27FC236}">
                  <a16:creationId xmlns:a16="http://schemas.microsoft.com/office/drawing/2014/main" id="{2D5846B6-D8FA-4011-8A67-55CA6A9D6157}"/>
                </a:ext>
              </a:extLst>
            </p:cNvPr>
            <p:cNvSpPr/>
            <p:nvPr/>
          </p:nvSpPr>
          <p:spPr>
            <a:xfrm>
              <a:off x="443060" y="1378442"/>
              <a:ext cx="7645138" cy="1766235"/>
            </a:xfrm>
            <a:prstGeom prst="ellipse">
              <a:avLst/>
            </a:prstGeom>
            <a:noFill/>
            <a:ln w="381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微软雅黑"/>
                <a:cs typeface="+mn-cs"/>
              </a:endParaRPr>
            </a:p>
          </p:txBody>
        </p:sp>
        <p:sp>
          <p:nvSpPr>
            <p:cNvPr id="26" name="椭圆 25">
              <a:extLst>
                <a:ext uri="{FF2B5EF4-FFF2-40B4-BE49-F238E27FC236}">
                  <a16:creationId xmlns:a16="http://schemas.microsoft.com/office/drawing/2014/main" id="{A82345A8-A4F8-4EB6-8780-9DC36F40A545}"/>
                </a:ext>
              </a:extLst>
            </p:cNvPr>
            <p:cNvSpPr/>
            <p:nvPr/>
          </p:nvSpPr>
          <p:spPr>
            <a:xfrm>
              <a:off x="622169" y="3532110"/>
              <a:ext cx="3137452" cy="2202770"/>
            </a:xfrm>
            <a:prstGeom prst="ellipse">
              <a:avLst/>
            </a:prstGeom>
            <a:noFill/>
            <a:ln w="381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微软雅黑"/>
                <a:cs typeface="+mn-cs"/>
              </a:endParaRPr>
            </a:p>
          </p:txBody>
        </p:sp>
        <p:sp>
          <p:nvSpPr>
            <p:cNvPr id="27" name="椭圆 26">
              <a:extLst>
                <a:ext uri="{FF2B5EF4-FFF2-40B4-BE49-F238E27FC236}">
                  <a16:creationId xmlns:a16="http://schemas.microsoft.com/office/drawing/2014/main" id="{27D0997F-91C5-41F5-8203-C95FF71B8F88}"/>
                </a:ext>
              </a:extLst>
            </p:cNvPr>
            <p:cNvSpPr/>
            <p:nvPr/>
          </p:nvSpPr>
          <p:spPr>
            <a:xfrm>
              <a:off x="4667492" y="4185315"/>
              <a:ext cx="1685154" cy="1306194"/>
            </a:xfrm>
            <a:prstGeom prst="ellipse">
              <a:avLst/>
            </a:prstGeom>
            <a:noFill/>
            <a:ln w="381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微软雅黑"/>
                <a:cs typeface="+mn-cs"/>
              </a:endParaRPr>
            </a:p>
          </p:txBody>
        </p:sp>
        <p:sp>
          <p:nvSpPr>
            <p:cNvPr id="28" name="椭圆 27">
              <a:extLst>
                <a:ext uri="{FF2B5EF4-FFF2-40B4-BE49-F238E27FC236}">
                  <a16:creationId xmlns:a16="http://schemas.microsoft.com/office/drawing/2014/main" id="{9457434F-A538-4B31-90A5-612C1B3D4232}"/>
                </a:ext>
              </a:extLst>
            </p:cNvPr>
            <p:cNvSpPr/>
            <p:nvPr/>
          </p:nvSpPr>
          <p:spPr>
            <a:xfrm>
              <a:off x="6731350" y="3447763"/>
              <a:ext cx="1685154" cy="1306194"/>
            </a:xfrm>
            <a:prstGeom prst="ellipse">
              <a:avLst/>
            </a:prstGeom>
            <a:noFill/>
            <a:ln w="38100" cap="flat" cmpd="sng" algn="ctr">
              <a:solidFill>
                <a:srgbClr val="FF0000"/>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Calibri"/>
                <a:ea typeface="微软雅黑"/>
                <a:cs typeface="+mn-cs"/>
              </a:endParaRPr>
            </a:p>
          </p:txBody>
        </p:sp>
        <p:cxnSp>
          <p:nvCxnSpPr>
            <p:cNvPr id="29" name="直接连接符 100">
              <a:extLst>
                <a:ext uri="{FF2B5EF4-FFF2-40B4-BE49-F238E27FC236}">
                  <a16:creationId xmlns:a16="http://schemas.microsoft.com/office/drawing/2014/main" id="{CD4D5B5A-A3A4-444C-B28B-1C79BF105412}"/>
                </a:ext>
              </a:extLst>
            </p:cNvPr>
            <p:cNvCxnSpPr>
              <a:cxnSpLocks/>
            </p:cNvCxnSpPr>
            <p:nvPr/>
          </p:nvCxnSpPr>
          <p:spPr>
            <a:xfrm>
              <a:off x="6717173" y="2566348"/>
              <a:ext cx="356235" cy="1028099"/>
            </a:xfrm>
            <a:prstGeom prst="line">
              <a:avLst/>
            </a:prstGeom>
            <a:noFill/>
            <a:ln w="57150" cap="flat" cmpd="sng" algn="ctr">
              <a:solidFill>
                <a:srgbClr val="00436D"/>
              </a:solidFill>
              <a:prstDash val="solid"/>
              <a:miter lim="800000"/>
            </a:ln>
            <a:effectLst/>
          </p:spPr>
        </p:cxnSp>
        <p:cxnSp>
          <p:nvCxnSpPr>
            <p:cNvPr id="30" name="直接连接符 101">
              <a:extLst>
                <a:ext uri="{FF2B5EF4-FFF2-40B4-BE49-F238E27FC236}">
                  <a16:creationId xmlns:a16="http://schemas.microsoft.com/office/drawing/2014/main" id="{59D6412E-0991-4593-8DC3-92605D889FC7}"/>
                </a:ext>
              </a:extLst>
            </p:cNvPr>
            <p:cNvCxnSpPr>
              <a:cxnSpLocks/>
            </p:cNvCxnSpPr>
            <p:nvPr/>
          </p:nvCxnSpPr>
          <p:spPr>
            <a:xfrm flipH="1" flipV="1">
              <a:off x="7523135" y="2416498"/>
              <a:ext cx="67512" cy="1033430"/>
            </a:xfrm>
            <a:prstGeom prst="line">
              <a:avLst/>
            </a:prstGeom>
            <a:noFill/>
            <a:ln w="57150" cap="flat" cmpd="sng" algn="ctr">
              <a:solidFill>
                <a:srgbClr val="00436D"/>
              </a:solidFill>
              <a:prstDash val="solid"/>
              <a:miter lim="800000"/>
            </a:ln>
            <a:effectLst/>
          </p:spPr>
        </p:cxnSp>
        <p:cxnSp>
          <p:nvCxnSpPr>
            <p:cNvPr id="31" name="直接连接符 104">
              <a:extLst>
                <a:ext uri="{FF2B5EF4-FFF2-40B4-BE49-F238E27FC236}">
                  <a16:creationId xmlns:a16="http://schemas.microsoft.com/office/drawing/2014/main" id="{CA208F1E-F830-4285-987C-082D2FC010CE}"/>
                </a:ext>
              </a:extLst>
            </p:cNvPr>
            <p:cNvCxnSpPr>
              <a:cxnSpLocks/>
              <a:stCxn id="11" idx="5"/>
              <a:endCxn id="18" idx="0"/>
            </p:cNvCxnSpPr>
            <p:nvPr/>
          </p:nvCxnSpPr>
          <p:spPr>
            <a:xfrm flipH="1">
              <a:off x="1636030" y="5364965"/>
              <a:ext cx="101876" cy="659806"/>
            </a:xfrm>
            <a:prstGeom prst="line">
              <a:avLst/>
            </a:prstGeom>
            <a:noFill/>
            <a:ln w="57150" cap="flat" cmpd="sng" algn="ctr">
              <a:solidFill>
                <a:srgbClr val="7030A0"/>
              </a:solidFill>
              <a:prstDash val="solid"/>
              <a:miter lim="800000"/>
              <a:headEnd type="none" w="med" len="med"/>
              <a:tailEnd type="arrow" w="med" len="med"/>
            </a:ln>
            <a:effectLst/>
          </p:spPr>
        </p:cxnSp>
        <p:cxnSp>
          <p:nvCxnSpPr>
            <p:cNvPr id="32" name="直接连接符 105">
              <a:extLst>
                <a:ext uri="{FF2B5EF4-FFF2-40B4-BE49-F238E27FC236}">
                  <a16:creationId xmlns:a16="http://schemas.microsoft.com/office/drawing/2014/main" id="{A53EB47F-8560-4623-BE7E-FC7E51401C8B}"/>
                </a:ext>
              </a:extLst>
            </p:cNvPr>
            <p:cNvCxnSpPr>
              <a:cxnSpLocks/>
              <a:stCxn id="19" idx="0"/>
              <a:endCxn id="10" idx="3"/>
            </p:cNvCxnSpPr>
            <p:nvPr/>
          </p:nvCxnSpPr>
          <p:spPr>
            <a:xfrm flipV="1">
              <a:off x="2649891" y="5342294"/>
              <a:ext cx="68100" cy="665073"/>
            </a:xfrm>
            <a:prstGeom prst="line">
              <a:avLst/>
            </a:prstGeom>
            <a:noFill/>
            <a:ln w="57150" cap="flat" cmpd="sng" algn="ctr">
              <a:solidFill>
                <a:srgbClr val="7030A0"/>
              </a:solidFill>
              <a:prstDash val="solid"/>
              <a:miter lim="800000"/>
              <a:headEnd type="none" w="med" len="med"/>
              <a:tailEnd type="arrow" w="med" len="med"/>
            </a:ln>
            <a:effectLst/>
          </p:spPr>
        </p:cxnSp>
        <p:sp>
          <p:nvSpPr>
            <p:cNvPr id="33" name="文本框 32">
              <a:extLst>
                <a:ext uri="{FF2B5EF4-FFF2-40B4-BE49-F238E27FC236}">
                  <a16:creationId xmlns:a16="http://schemas.microsoft.com/office/drawing/2014/main" id="{AB282EC0-8F8C-4DAD-A0B0-870DD15329C2}"/>
                </a:ext>
              </a:extLst>
            </p:cNvPr>
            <p:cNvSpPr txBox="1"/>
            <p:nvPr/>
          </p:nvSpPr>
          <p:spPr>
            <a:xfrm>
              <a:off x="-151794" y="6113310"/>
              <a:ext cx="1560887" cy="60079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接入网</a:t>
              </a:r>
              <a:r>
                <a:rPr kumimoji="0" lang="en-US" altLang="zh-CN"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1</a:t>
              </a:r>
              <a:endPar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34" name="文本框 33">
              <a:extLst>
                <a:ext uri="{FF2B5EF4-FFF2-40B4-BE49-F238E27FC236}">
                  <a16:creationId xmlns:a16="http://schemas.microsoft.com/office/drawing/2014/main" id="{3BB00086-6B0B-4BD9-9A3E-43965608A00E}"/>
                </a:ext>
              </a:extLst>
            </p:cNvPr>
            <p:cNvSpPr txBox="1"/>
            <p:nvPr/>
          </p:nvSpPr>
          <p:spPr>
            <a:xfrm>
              <a:off x="510020" y="4098253"/>
              <a:ext cx="1560887" cy="60079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校园网</a:t>
              </a:r>
              <a:r>
                <a:rPr kumimoji="0" lang="en-US" altLang="zh-CN"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1</a:t>
              </a:r>
              <a:endPar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35" name="文本框 34">
              <a:extLst>
                <a:ext uri="{FF2B5EF4-FFF2-40B4-BE49-F238E27FC236}">
                  <a16:creationId xmlns:a16="http://schemas.microsoft.com/office/drawing/2014/main" id="{30298949-D6BC-4D2C-9059-68A5AB5BA3DF}"/>
                </a:ext>
              </a:extLst>
            </p:cNvPr>
            <p:cNvSpPr txBox="1"/>
            <p:nvPr/>
          </p:nvSpPr>
          <p:spPr>
            <a:xfrm>
              <a:off x="5286242" y="4804500"/>
              <a:ext cx="1560887" cy="60079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校园网</a:t>
              </a:r>
              <a:r>
                <a:rPr kumimoji="0" lang="en-US" altLang="zh-CN"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2</a:t>
              </a:r>
              <a:endPar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36" name="文本框 35">
              <a:extLst>
                <a:ext uri="{FF2B5EF4-FFF2-40B4-BE49-F238E27FC236}">
                  <a16:creationId xmlns:a16="http://schemas.microsoft.com/office/drawing/2014/main" id="{094406A8-F97B-48C1-8CC9-07B80BB3213F}"/>
                </a:ext>
              </a:extLst>
            </p:cNvPr>
            <p:cNvSpPr txBox="1"/>
            <p:nvPr/>
          </p:nvSpPr>
          <p:spPr>
            <a:xfrm>
              <a:off x="6810203" y="3920945"/>
              <a:ext cx="1560887" cy="60079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校园网</a:t>
              </a:r>
              <a:r>
                <a:rPr kumimoji="0" lang="en-US" altLang="zh-CN"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3</a:t>
              </a:r>
              <a:endPar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37" name="文本框 36">
              <a:extLst>
                <a:ext uri="{FF2B5EF4-FFF2-40B4-BE49-F238E27FC236}">
                  <a16:creationId xmlns:a16="http://schemas.microsoft.com/office/drawing/2014/main" id="{3437E950-F0A1-4F42-8E80-E8A334822510}"/>
                </a:ext>
              </a:extLst>
            </p:cNvPr>
            <p:cNvSpPr txBox="1"/>
            <p:nvPr/>
          </p:nvSpPr>
          <p:spPr>
            <a:xfrm>
              <a:off x="3589820" y="2641573"/>
              <a:ext cx="1560887" cy="60079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核心网</a:t>
              </a:r>
            </a:p>
          </p:txBody>
        </p:sp>
        <p:sp>
          <p:nvSpPr>
            <p:cNvPr id="38" name="文本框 37">
              <a:extLst>
                <a:ext uri="{FF2B5EF4-FFF2-40B4-BE49-F238E27FC236}">
                  <a16:creationId xmlns:a16="http://schemas.microsoft.com/office/drawing/2014/main" id="{E53D5A44-CF88-49A7-8155-3D1826E100F9}"/>
                </a:ext>
              </a:extLst>
            </p:cNvPr>
            <p:cNvSpPr txBox="1"/>
            <p:nvPr/>
          </p:nvSpPr>
          <p:spPr>
            <a:xfrm>
              <a:off x="7486650" y="1358339"/>
              <a:ext cx="1560887" cy="60079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ISP</a:t>
              </a:r>
              <a:endPar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sp>
          <p:nvSpPr>
            <p:cNvPr id="39" name="云形 38">
              <a:extLst>
                <a:ext uri="{FF2B5EF4-FFF2-40B4-BE49-F238E27FC236}">
                  <a16:creationId xmlns:a16="http://schemas.microsoft.com/office/drawing/2014/main" id="{39C2DABC-BC56-4EF0-A033-6187C44E96F9}"/>
                </a:ext>
              </a:extLst>
            </p:cNvPr>
            <p:cNvSpPr/>
            <p:nvPr/>
          </p:nvSpPr>
          <p:spPr>
            <a:xfrm>
              <a:off x="3621662" y="5899163"/>
              <a:ext cx="864096" cy="758749"/>
            </a:xfrm>
            <a:prstGeom prst="cloud">
              <a:avLst/>
            </a:prstGeom>
            <a:solidFill>
              <a:sysClr val="window" lastClr="FFFFFF">
                <a:lumMod val="85000"/>
              </a:sysClr>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200" b="0" i="0" u="none" strike="noStrike" kern="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cxnSp>
          <p:nvCxnSpPr>
            <p:cNvPr id="40" name="直接连接符 121">
              <a:extLst>
                <a:ext uri="{FF2B5EF4-FFF2-40B4-BE49-F238E27FC236}">
                  <a16:creationId xmlns:a16="http://schemas.microsoft.com/office/drawing/2014/main" id="{E5059893-9DEF-458D-ADFB-3B28D3114C96}"/>
                </a:ext>
              </a:extLst>
            </p:cNvPr>
            <p:cNvCxnSpPr>
              <a:cxnSpLocks/>
              <a:stCxn id="39" idx="3"/>
              <a:endCxn id="10" idx="5"/>
            </p:cNvCxnSpPr>
            <p:nvPr/>
          </p:nvCxnSpPr>
          <p:spPr>
            <a:xfrm flipH="1" flipV="1">
              <a:off x="3328999" y="5342294"/>
              <a:ext cx="724711" cy="600251"/>
            </a:xfrm>
            <a:prstGeom prst="line">
              <a:avLst/>
            </a:prstGeom>
            <a:noFill/>
            <a:ln w="57150" cap="flat" cmpd="sng" algn="ctr">
              <a:solidFill>
                <a:srgbClr val="00436D"/>
              </a:solidFill>
              <a:prstDash val="solid"/>
              <a:miter lim="800000"/>
            </a:ln>
            <a:effectLst/>
          </p:spPr>
        </p:cxnSp>
        <p:sp>
          <p:nvSpPr>
            <p:cNvPr id="41" name="文本框 40">
              <a:extLst>
                <a:ext uri="{FF2B5EF4-FFF2-40B4-BE49-F238E27FC236}">
                  <a16:creationId xmlns:a16="http://schemas.microsoft.com/office/drawing/2014/main" id="{C2B27280-FD4F-4183-8C91-B69781FC606D}"/>
                </a:ext>
              </a:extLst>
            </p:cNvPr>
            <p:cNvSpPr txBox="1"/>
            <p:nvPr/>
          </p:nvSpPr>
          <p:spPr>
            <a:xfrm>
              <a:off x="4315131" y="6022315"/>
              <a:ext cx="1560887" cy="60079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接入网</a:t>
              </a:r>
              <a:r>
                <a:rPr kumimoji="0" lang="en-US" altLang="zh-CN"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rPr>
                <a:t>2</a:t>
              </a:r>
              <a:endParaRPr kumimoji="0" lang="zh-CN" altLang="en-US" sz="12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endParaRPr>
            </a:p>
          </p:txBody>
        </p:sp>
        <p:cxnSp>
          <p:nvCxnSpPr>
            <p:cNvPr id="42" name="直接连接符 40">
              <a:extLst>
                <a:ext uri="{FF2B5EF4-FFF2-40B4-BE49-F238E27FC236}">
                  <a16:creationId xmlns:a16="http://schemas.microsoft.com/office/drawing/2014/main" id="{8A81F9F3-4C1C-4C26-AC2E-6E010A4C8F8C}"/>
                </a:ext>
              </a:extLst>
            </p:cNvPr>
            <p:cNvCxnSpPr>
              <a:cxnSpLocks/>
              <a:stCxn id="44" idx="0"/>
            </p:cNvCxnSpPr>
            <p:nvPr/>
          </p:nvCxnSpPr>
          <p:spPr>
            <a:xfrm flipV="1">
              <a:off x="5150705" y="2861367"/>
              <a:ext cx="505377" cy="1512025"/>
            </a:xfrm>
            <a:prstGeom prst="line">
              <a:avLst/>
            </a:prstGeom>
            <a:noFill/>
            <a:ln w="57150" cap="flat" cmpd="sng" algn="ctr">
              <a:solidFill>
                <a:srgbClr val="00436D"/>
              </a:solidFill>
              <a:prstDash val="solid"/>
              <a:miter lim="800000"/>
            </a:ln>
            <a:effectLst/>
          </p:spPr>
        </p:cxnSp>
        <p:cxnSp>
          <p:nvCxnSpPr>
            <p:cNvPr id="43" name="直接连接符 41">
              <a:extLst>
                <a:ext uri="{FF2B5EF4-FFF2-40B4-BE49-F238E27FC236}">
                  <a16:creationId xmlns:a16="http://schemas.microsoft.com/office/drawing/2014/main" id="{010FB108-F332-4CE6-B2BF-D54CF73FA06B}"/>
                </a:ext>
              </a:extLst>
            </p:cNvPr>
            <p:cNvCxnSpPr>
              <a:cxnSpLocks/>
              <a:stCxn id="44" idx="2"/>
            </p:cNvCxnSpPr>
            <p:nvPr/>
          </p:nvCxnSpPr>
          <p:spPr>
            <a:xfrm flipH="1">
              <a:off x="3455543" y="4805440"/>
              <a:ext cx="1263114" cy="192083"/>
            </a:xfrm>
            <a:prstGeom prst="line">
              <a:avLst/>
            </a:prstGeom>
            <a:noFill/>
            <a:ln w="57150" cap="flat" cmpd="sng" algn="ctr">
              <a:solidFill>
                <a:srgbClr val="00B050"/>
              </a:solidFill>
              <a:prstDash val="solid"/>
              <a:miter lim="800000"/>
              <a:tailEnd type="triangle"/>
            </a:ln>
            <a:effectLst/>
          </p:spPr>
        </p:cxnSp>
        <p:sp>
          <p:nvSpPr>
            <p:cNvPr id="44" name="椭圆 43">
              <a:extLst>
                <a:ext uri="{FF2B5EF4-FFF2-40B4-BE49-F238E27FC236}">
                  <a16:creationId xmlns:a16="http://schemas.microsoft.com/office/drawing/2014/main" id="{1696118A-6898-445B-83BE-CF631E95E8E4}"/>
                </a:ext>
              </a:extLst>
            </p:cNvPr>
            <p:cNvSpPr/>
            <p:nvPr/>
          </p:nvSpPr>
          <p:spPr>
            <a:xfrm>
              <a:off x="4718657" y="4373392"/>
              <a:ext cx="864096" cy="864096"/>
            </a:xfrm>
            <a:prstGeom prst="ellipse">
              <a:avLst/>
            </a:prstGeom>
            <a:solidFill>
              <a:srgbClr val="0070C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G</a:t>
              </a:r>
              <a:endParaRPr kumimoji="0" lang="zh-CN" altLang="en-US" sz="16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cxnSp>
          <p:nvCxnSpPr>
            <p:cNvPr id="45" name="直接连接符 44">
              <a:extLst>
                <a:ext uri="{FF2B5EF4-FFF2-40B4-BE49-F238E27FC236}">
                  <a16:creationId xmlns:a16="http://schemas.microsoft.com/office/drawing/2014/main" id="{FD3CFBD4-D822-49C5-A4A5-F564304A26FC}"/>
                </a:ext>
              </a:extLst>
            </p:cNvPr>
            <p:cNvCxnSpPr>
              <a:cxnSpLocks/>
              <a:endCxn id="10" idx="0"/>
            </p:cNvCxnSpPr>
            <p:nvPr/>
          </p:nvCxnSpPr>
          <p:spPr>
            <a:xfrm flipH="1">
              <a:off x="3023495" y="2861367"/>
              <a:ext cx="304080" cy="1743375"/>
            </a:xfrm>
            <a:prstGeom prst="line">
              <a:avLst/>
            </a:prstGeom>
            <a:noFill/>
            <a:ln w="57150" cap="flat" cmpd="sng" algn="ctr">
              <a:solidFill>
                <a:srgbClr val="00B050"/>
              </a:solidFill>
              <a:prstDash val="solid"/>
              <a:miter lim="800000"/>
              <a:headEnd type="triangle"/>
            </a:ln>
            <a:effectLst/>
          </p:spPr>
        </p:cxnSp>
      </p:grpSp>
      <p:sp>
        <p:nvSpPr>
          <p:cNvPr id="46" name="文本框 45">
            <a:extLst>
              <a:ext uri="{FF2B5EF4-FFF2-40B4-BE49-F238E27FC236}">
                <a16:creationId xmlns:a16="http://schemas.microsoft.com/office/drawing/2014/main" id="{8E70AF51-EB2F-48B3-8228-3FA2F4B62183}"/>
              </a:ext>
            </a:extLst>
          </p:cNvPr>
          <p:cNvSpPr txBox="1"/>
          <p:nvPr/>
        </p:nvSpPr>
        <p:spPr>
          <a:xfrm>
            <a:off x="3555615" y="3633609"/>
            <a:ext cx="1800493" cy="369332"/>
          </a:xfrm>
          <a:prstGeom prst="rect">
            <a:avLst/>
          </a:prstGeom>
          <a:noFill/>
        </p:spPr>
        <p:txBody>
          <a:bodyPr wrap="none" rtlCol="0">
            <a:spAutoFit/>
          </a:bodyPr>
          <a:lstStyle/>
          <a:p>
            <a:r>
              <a:rPr kumimoji="1" lang="zh-CN" altLang="en-US" dirty="0">
                <a:solidFill>
                  <a:prstClr val="black"/>
                </a:solidFill>
                <a:latin typeface="Calibri"/>
                <a:ea typeface="微软雅黑"/>
              </a:rPr>
              <a:t>路由不对称问题</a:t>
            </a:r>
          </a:p>
        </p:txBody>
      </p:sp>
      <p:graphicFrame>
        <p:nvGraphicFramePr>
          <p:cNvPr id="47" name="表格 46">
            <a:extLst>
              <a:ext uri="{FF2B5EF4-FFF2-40B4-BE49-F238E27FC236}">
                <a16:creationId xmlns:a16="http://schemas.microsoft.com/office/drawing/2014/main" id="{C9DC8FB6-CCB2-4DB4-BAEA-0D1D928E2CDA}"/>
              </a:ext>
            </a:extLst>
          </p:cNvPr>
          <p:cNvGraphicFramePr>
            <a:graphicFrameLocks noGrp="1"/>
          </p:cNvGraphicFramePr>
          <p:nvPr>
            <p:extLst>
              <p:ext uri="{D42A27DB-BD31-4B8C-83A1-F6EECF244321}">
                <p14:modId xmlns:p14="http://schemas.microsoft.com/office/powerpoint/2010/main" val="3341088135"/>
              </p:ext>
            </p:extLst>
          </p:nvPr>
        </p:nvGraphicFramePr>
        <p:xfrm>
          <a:off x="2530190" y="5526290"/>
          <a:ext cx="1865859" cy="609600"/>
        </p:xfrm>
        <a:graphic>
          <a:graphicData uri="http://schemas.openxmlformats.org/drawingml/2006/table">
            <a:tbl>
              <a:tblPr firstRow="1" bandRow="1"/>
              <a:tblGrid>
                <a:gridCol w="900803">
                  <a:extLst>
                    <a:ext uri="{9D8B030D-6E8A-4147-A177-3AD203B41FA5}">
                      <a16:colId xmlns:a16="http://schemas.microsoft.com/office/drawing/2014/main" val="910474394"/>
                    </a:ext>
                  </a:extLst>
                </a:gridCol>
                <a:gridCol w="965056">
                  <a:extLst>
                    <a:ext uri="{9D8B030D-6E8A-4147-A177-3AD203B41FA5}">
                      <a16:colId xmlns:a16="http://schemas.microsoft.com/office/drawing/2014/main" val="2754499546"/>
                    </a:ext>
                  </a:extLst>
                </a:gridCol>
              </a:tblGrid>
              <a:tr h="250133">
                <a:tc>
                  <a:txBody>
                    <a:bodyPr/>
                    <a:lstStyle>
                      <a:lvl1pPr marL="0" algn="l" defTabSz="914400" rtl="0" eaLnBrk="1" latinLnBrk="0" hangingPunct="1">
                        <a:defRPr sz="1800" b="1" kern="1200">
                          <a:solidFill>
                            <a:schemeClr val="lt1"/>
                          </a:solidFill>
                          <a:latin typeface="Calibri"/>
                          <a:ea typeface="微软雅黑"/>
                        </a:defRPr>
                      </a:lvl1pPr>
                      <a:lvl2pPr marL="457200" algn="l" defTabSz="914400" rtl="0" eaLnBrk="1" latinLnBrk="0" hangingPunct="1">
                        <a:defRPr sz="1800" b="1" kern="1200">
                          <a:solidFill>
                            <a:schemeClr val="lt1"/>
                          </a:solidFill>
                          <a:latin typeface="Calibri"/>
                          <a:ea typeface="微软雅黑"/>
                        </a:defRPr>
                      </a:lvl2pPr>
                      <a:lvl3pPr marL="914400" algn="l" defTabSz="914400" rtl="0" eaLnBrk="1" latinLnBrk="0" hangingPunct="1">
                        <a:defRPr sz="1800" b="1" kern="1200">
                          <a:solidFill>
                            <a:schemeClr val="lt1"/>
                          </a:solidFill>
                          <a:latin typeface="Calibri"/>
                          <a:ea typeface="微软雅黑"/>
                        </a:defRPr>
                      </a:lvl3pPr>
                      <a:lvl4pPr marL="1371600" algn="l" defTabSz="914400" rtl="0" eaLnBrk="1" latinLnBrk="0" hangingPunct="1">
                        <a:defRPr sz="1800" b="1" kern="1200">
                          <a:solidFill>
                            <a:schemeClr val="lt1"/>
                          </a:solidFill>
                          <a:latin typeface="Calibri"/>
                          <a:ea typeface="微软雅黑"/>
                        </a:defRPr>
                      </a:lvl4pPr>
                      <a:lvl5pPr marL="1828800" algn="l" defTabSz="914400" rtl="0" eaLnBrk="1" latinLnBrk="0" hangingPunct="1">
                        <a:defRPr sz="1800" b="1" kern="1200">
                          <a:solidFill>
                            <a:schemeClr val="lt1"/>
                          </a:solidFill>
                          <a:latin typeface="Calibri"/>
                          <a:ea typeface="微软雅黑"/>
                        </a:defRPr>
                      </a:lvl5pPr>
                      <a:lvl6pPr marL="2286000" algn="l" defTabSz="914400" rtl="0" eaLnBrk="1" latinLnBrk="0" hangingPunct="1">
                        <a:defRPr sz="1800" b="1" kern="1200">
                          <a:solidFill>
                            <a:schemeClr val="lt1"/>
                          </a:solidFill>
                          <a:latin typeface="Calibri"/>
                          <a:ea typeface="微软雅黑"/>
                        </a:defRPr>
                      </a:lvl6pPr>
                      <a:lvl7pPr marL="2743200" algn="l" defTabSz="914400" rtl="0" eaLnBrk="1" latinLnBrk="0" hangingPunct="1">
                        <a:defRPr sz="1800" b="1" kern="1200">
                          <a:solidFill>
                            <a:schemeClr val="lt1"/>
                          </a:solidFill>
                          <a:latin typeface="Calibri"/>
                          <a:ea typeface="微软雅黑"/>
                        </a:defRPr>
                      </a:lvl7pPr>
                      <a:lvl8pPr marL="3200400" algn="l" defTabSz="914400" rtl="0" eaLnBrk="1" latinLnBrk="0" hangingPunct="1">
                        <a:defRPr sz="1800" b="1" kern="1200">
                          <a:solidFill>
                            <a:schemeClr val="lt1"/>
                          </a:solidFill>
                          <a:latin typeface="Calibri"/>
                          <a:ea typeface="微软雅黑"/>
                        </a:defRPr>
                      </a:lvl8pPr>
                      <a:lvl9pPr marL="3657600" algn="l" defTabSz="914400" rtl="0" eaLnBrk="1" latinLnBrk="0" hangingPunct="1">
                        <a:defRPr sz="1800" b="1" kern="1200">
                          <a:solidFill>
                            <a:schemeClr val="lt1"/>
                          </a:solidFill>
                          <a:latin typeface="Calibri"/>
                          <a:ea typeface="微软雅黑"/>
                        </a:defRPr>
                      </a:lvl9pPr>
                    </a:lstStyle>
                    <a:p>
                      <a:r>
                        <a:rPr lang="zh-CN" altLang="en-US" sz="1400" b="1" dirty="0">
                          <a:solidFill>
                            <a:schemeClr val="bg1"/>
                          </a:solidFill>
                        </a:rPr>
                        <a:t>目的地址</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436D"/>
                    </a:solidFill>
                  </a:tcPr>
                </a:tc>
                <a:tc>
                  <a:txBody>
                    <a:bodyPr/>
                    <a:lstStyle>
                      <a:lvl1pPr marL="0" algn="l" defTabSz="914400" rtl="0" eaLnBrk="1" latinLnBrk="0" hangingPunct="1">
                        <a:defRPr sz="1800" b="1" kern="1200">
                          <a:solidFill>
                            <a:schemeClr val="lt1"/>
                          </a:solidFill>
                          <a:latin typeface="Calibri"/>
                          <a:ea typeface="微软雅黑"/>
                        </a:defRPr>
                      </a:lvl1pPr>
                      <a:lvl2pPr marL="457200" algn="l" defTabSz="914400" rtl="0" eaLnBrk="1" latinLnBrk="0" hangingPunct="1">
                        <a:defRPr sz="1800" b="1" kern="1200">
                          <a:solidFill>
                            <a:schemeClr val="lt1"/>
                          </a:solidFill>
                          <a:latin typeface="Calibri"/>
                          <a:ea typeface="微软雅黑"/>
                        </a:defRPr>
                      </a:lvl2pPr>
                      <a:lvl3pPr marL="914400" algn="l" defTabSz="914400" rtl="0" eaLnBrk="1" latinLnBrk="0" hangingPunct="1">
                        <a:defRPr sz="1800" b="1" kern="1200">
                          <a:solidFill>
                            <a:schemeClr val="lt1"/>
                          </a:solidFill>
                          <a:latin typeface="Calibri"/>
                          <a:ea typeface="微软雅黑"/>
                        </a:defRPr>
                      </a:lvl3pPr>
                      <a:lvl4pPr marL="1371600" algn="l" defTabSz="914400" rtl="0" eaLnBrk="1" latinLnBrk="0" hangingPunct="1">
                        <a:defRPr sz="1800" b="1" kern="1200">
                          <a:solidFill>
                            <a:schemeClr val="lt1"/>
                          </a:solidFill>
                          <a:latin typeface="Calibri"/>
                          <a:ea typeface="微软雅黑"/>
                        </a:defRPr>
                      </a:lvl4pPr>
                      <a:lvl5pPr marL="1828800" algn="l" defTabSz="914400" rtl="0" eaLnBrk="1" latinLnBrk="0" hangingPunct="1">
                        <a:defRPr sz="1800" b="1" kern="1200">
                          <a:solidFill>
                            <a:schemeClr val="lt1"/>
                          </a:solidFill>
                          <a:latin typeface="Calibri"/>
                          <a:ea typeface="微软雅黑"/>
                        </a:defRPr>
                      </a:lvl5pPr>
                      <a:lvl6pPr marL="2286000" algn="l" defTabSz="914400" rtl="0" eaLnBrk="1" latinLnBrk="0" hangingPunct="1">
                        <a:defRPr sz="1800" b="1" kern="1200">
                          <a:solidFill>
                            <a:schemeClr val="lt1"/>
                          </a:solidFill>
                          <a:latin typeface="Calibri"/>
                          <a:ea typeface="微软雅黑"/>
                        </a:defRPr>
                      </a:lvl6pPr>
                      <a:lvl7pPr marL="2743200" algn="l" defTabSz="914400" rtl="0" eaLnBrk="1" latinLnBrk="0" hangingPunct="1">
                        <a:defRPr sz="1800" b="1" kern="1200">
                          <a:solidFill>
                            <a:schemeClr val="lt1"/>
                          </a:solidFill>
                          <a:latin typeface="Calibri"/>
                          <a:ea typeface="微软雅黑"/>
                        </a:defRPr>
                      </a:lvl7pPr>
                      <a:lvl8pPr marL="3200400" algn="l" defTabSz="914400" rtl="0" eaLnBrk="1" latinLnBrk="0" hangingPunct="1">
                        <a:defRPr sz="1800" b="1" kern="1200">
                          <a:solidFill>
                            <a:schemeClr val="lt1"/>
                          </a:solidFill>
                          <a:latin typeface="Calibri"/>
                          <a:ea typeface="微软雅黑"/>
                        </a:defRPr>
                      </a:lvl8pPr>
                      <a:lvl9pPr marL="3657600" algn="l" defTabSz="914400" rtl="0" eaLnBrk="1" latinLnBrk="0" hangingPunct="1">
                        <a:defRPr sz="1800" b="1" kern="1200">
                          <a:solidFill>
                            <a:schemeClr val="lt1"/>
                          </a:solidFill>
                          <a:latin typeface="Calibri"/>
                          <a:ea typeface="微软雅黑"/>
                        </a:defRPr>
                      </a:lvl9pPr>
                    </a:lstStyle>
                    <a:p>
                      <a:r>
                        <a:rPr lang="zh-CN" altLang="en-US" sz="1400" b="1" dirty="0">
                          <a:solidFill>
                            <a:schemeClr val="bg1"/>
                          </a:solidFill>
                        </a:rPr>
                        <a:t>下一跳</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436D"/>
                    </a:solidFill>
                  </a:tcPr>
                </a:tc>
                <a:extLst>
                  <a:ext uri="{0D108BD9-81ED-4DB2-BD59-A6C34878D82A}">
                    <a16:rowId xmlns:a16="http://schemas.microsoft.com/office/drawing/2014/main" val="173439685"/>
                  </a:ext>
                </a:extLst>
              </a:tr>
              <a:tr h="250133">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sz="1400" b="1" dirty="0">
                          <a:solidFill>
                            <a:schemeClr val="tx1"/>
                          </a:solidFill>
                        </a:rPr>
                        <a:t>IP(C)</a:t>
                      </a:r>
                      <a:endParaRPr lang="zh-CN" altLang="en-US" sz="1400" b="1"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436D">
                        <a:tint val="40000"/>
                      </a:srgbClr>
                    </a:soli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zh-CN" altLang="en-US" sz="1400" b="1" dirty="0">
                          <a:solidFill>
                            <a:schemeClr val="tx1"/>
                          </a:solidFill>
                        </a:rPr>
                        <a:t>路由器</a:t>
                      </a:r>
                      <a:r>
                        <a:rPr lang="en-US" altLang="zh-CN" sz="1400" b="1" dirty="0">
                          <a:solidFill>
                            <a:schemeClr val="tx1"/>
                          </a:solidFill>
                        </a:rPr>
                        <a:t>C</a:t>
                      </a:r>
                      <a:endParaRPr lang="zh-CN" altLang="en-US" sz="1400" b="1" dirty="0">
                        <a:solidFill>
                          <a:schemeClr val="tx1"/>
                        </a:solidFill>
                      </a:endParaRPr>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436D">
                        <a:tint val="40000"/>
                      </a:srgbClr>
                    </a:solidFill>
                  </a:tcPr>
                </a:tc>
                <a:extLst>
                  <a:ext uri="{0D108BD9-81ED-4DB2-BD59-A6C34878D82A}">
                    <a16:rowId xmlns:a16="http://schemas.microsoft.com/office/drawing/2014/main" val="3295139905"/>
                  </a:ext>
                </a:extLst>
              </a:tr>
            </a:tbl>
          </a:graphicData>
        </a:graphic>
      </p:graphicFrame>
      <p:sp>
        <p:nvSpPr>
          <p:cNvPr id="48" name="文本框 47">
            <a:extLst>
              <a:ext uri="{FF2B5EF4-FFF2-40B4-BE49-F238E27FC236}">
                <a16:creationId xmlns:a16="http://schemas.microsoft.com/office/drawing/2014/main" id="{768C5C33-8723-4697-8AE1-77FD91381987}"/>
              </a:ext>
            </a:extLst>
          </p:cNvPr>
          <p:cNvSpPr txBox="1"/>
          <p:nvPr/>
        </p:nvSpPr>
        <p:spPr>
          <a:xfrm>
            <a:off x="3009002" y="5100858"/>
            <a:ext cx="1039358" cy="369332"/>
          </a:xfrm>
          <a:prstGeom prst="rect">
            <a:avLst/>
          </a:prstGeom>
          <a:noFill/>
        </p:spPr>
        <p:txBody>
          <a:bodyPr wrap="square" rtlCol="0">
            <a:spAutoFit/>
          </a:bodyPr>
          <a:lstStyle/>
          <a:p>
            <a:r>
              <a:rPr lang="zh-CN" altLang="en-US" dirty="0">
                <a:solidFill>
                  <a:srgbClr val="FF0000"/>
                </a:solidFill>
                <a:latin typeface="黑体" panose="02010609060101010101" pitchFamily="49" charset="-122"/>
                <a:ea typeface="黑体" panose="02010609060101010101" pitchFamily="49" charset="-122"/>
              </a:rPr>
              <a:t>转发表</a:t>
            </a:r>
            <a:r>
              <a:rPr lang="en-US" altLang="zh-CN" dirty="0">
                <a:solidFill>
                  <a:srgbClr val="FF0000"/>
                </a:solidFill>
                <a:latin typeface="黑体" panose="02010609060101010101" pitchFamily="49" charset="-122"/>
                <a:ea typeface="黑体" panose="02010609060101010101" pitchFamily="49" charset="-122"/>
              </a:rPr>
              <a:t>E</a:t>
            </a:r>
            <a:endParaRPr lang="zh-CN" altLang="en-US" dirty="0">
              <a:solidFill>
                <a:srgbClr val="FF0000"/>
              </a:solidFill>
              <a:latin typeface="黑体" panose="02010609060101010101" pitchFamily="49" charset="-122"/>
              <a:ea typeface="黑体" panose="02010609060101010101" pitchFamily="49" charset="-122"/>
            </a:endParaRPr>
          </a:p>
        </p:txBody>
      </p:sp>
      <p:grpSp>
        <p:nvGrpSpPr>
          <p:cNvPr id="49" name="组合 48">
            <a:extLst>
              <a:ext uri="{FF2B5EF4-FFF2-40B4-BE49-F238E27FC236}">
                <a16:creationId xmlns:a16="http://schemas.microsoft.com/office/drawing/2014/main" id="{EAEA5EC1-FFAA-4F18-8A16-77733E4F247B}"/>
              </a:ext>
            </a:extLst>
          </p:cNvPr>
          <p:cNvGrpSpPr/>
          <p:nvPr/>
        </p:nvGrpSpPr>
        <p:grpSpPr>
          <a:xfrm>
            <a:off x="483561" y="4778808"/>
            <a:ext cx="1789691" cy="1917870"/>
            <a:chOff x="2632594" y="1606428"/>
            <a:chExt cx="3148068" cy="3893727"/>
          </a:xfrm>
        </p:grpSpPr>
        <p:sp>
          <p:nvSpPr>
            <p:cNvPr id="50" name="椭圆 49">
              <a:extLst>
                <a:ext uri="{FF2B5EF4-FFF2-40B4-BE49-F238E27FC236}">
                  <a16:creationId xmlns:a16="http://schemas.microsoft.com/office/drawing/2014/main" id="{A637F46C-6333-4B05-863B-03616587DEBE}"/>
                </a:ext>
              </a:extLst>
            </p:cNvPr>
            <p:cNvSpPr/>
            <p:nvPr/>
          </p:nvSpPr>
          <p:spPr>
            <a:xfrm>
              <a:off x="4809167" y="2996952"/>
              <a:ext cx="864096" cy="864096"/>
            </a:xfrm>
            <a:prstGeom prst="ellipse">
              <a:avLst/>
            </a:prstGeom>
            <a:solidFill>
              <a:srgbClr val="FF000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E</a:t>
              </a:r>
              <a:endParaRPr kumimoji="0" lang="zh-CN" altLang="en-US"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51" name="椭圆 50">
              <a:extLst>
                <a:ext uri="{FF2B5EF4-FFF2-40B4-BE49-F238E27FC236}">
                  <a16:creationId xmlns:a16="http://schemas.microsoft.com/office/drawing/2014/main" id="{ACBECFE1-54C8-49EE-A589-F0C030A5EAAF}"/>
                </a:ext>
              </a:extLst>
            </p:cNvPr>
            <p:cNvSpPr/>
            <p:nvPr/>
          </p:nvSpPr>
          <p:spPr>
            <a:xfrm>
              <a:off x="2739177" y="2996952"/>
              <a:ext cx="864096" cy="864096"/>
            </a:xfrm>
            <a:prstGeom prst="ellipse">
              <a:avLst/>
            </a:prstGeom>
            <a:solidFill>
              <a:srgbClr val="00436D">
                <a:lumMod val="60000"/>
                <a:lumOff val="40000"/>
              </a:srgbClr>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D</a:t>
              </a:r>
              <a:endParaRPr kumimoji="0" lang="zh-CN" altLang="en-US"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52" name="椭圆 51">
              <a:extLst>
                <a:ext uri="{FF2B5EF4-FFF2-40B4-BE49-F238E27FC236}">
                  <a16:creationId xmlns:a16="http://schemas.microsoft.com/office/drawing/2014/main" id="{35ECB306-E774-4E4C-B868-90539082D752}"/>
                </a:ext>
              </a:extLst>
            </p:cNvPr>
            <p:cNvSpPr/>
            <p:nvPr/>
          </p:nvSpPr>
          <p:spPr>
            <a:xfrm>
              <a:off x="3706420" y="4636059"/>
              <a:ext cx="864096" cy="864096"/>
            </a:xfrm>
            <a:prstGeom prst="ellipse">
              <a:avLst/>
            </a:prstGeom>
            <a:solidFill>
              <a:srgbClr val="7030A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C</a:t>
              </a:r>
              <a:endParaRPr kumimoji="0" lang="zh-CN" altLang="en-US"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cxnSp>
          <p:nvCxnSpPr>
            <p:cNvPr id="53" name="直接连接符 7">
              <a:extLst>
                <a:ext uri="{FF2B5EF4-FFF2-40B4-BE49-F238E27FC236}">
                  <a16:creationId xmlns:a16="http://schemas.microsoft.com/office/drawing/2014/main" id="{353411B7-11D8-4475-8F46-D29FCEF7BF40}"/>
                </a:ext>
              </a:extLst>
            </p:cNvPr>
            <p:cNvCxnSpPr>
              <a:cxnSpLocks/>
              <a:stCxn id="51" idx="4"/>
              <a:endCxn id="52" idx="1"/>
            </p:cNvCxnSpPr>
            <p:nvPr/>
          </p:nvCxnSpPr>
          <p:spPr>
            <a:xfrm>
              <a:off x="3171225" y="3861048"/>
              <a:ext cx="661739" cy="901555"/>
            </a:xfrm>
            <a:prstGeom prst="line">
              <a:avLst/>
            </a:prstGeom>
            <a:noFill/>
            <a:ln w="57150" cap="flat" cmpd="sng" algn="ctr">
              <a:solidFill>
                <a:srgbClr val="00436D"/>
              </a:solidFill>
              <a:prstDash val="solid"/>
              <a:miter lim="800000"/>
              <a:headEnd type="none" w="med" len="med"/>
              <a:tailEnd type="arrow" w="med" len="med"/>
            </a:ln>
            <a:effectLst/>
          </p:spPr>
        </p:cxnSp>
        <p:cxnSp>
          <p:nvCxnSpPr>
            <p:cNvPr id="54" name="直接连接符 8">
              <a:extLst>
                <a:ext uri="{FF2B5EF4-FFF2-40B4-BE49-F238E27FC236}">
                  <a16:creationId xmlns:a16="http://schemas.microsoft.com/office/drawing/2014/main" id="{60AF235C-E44F-4D8D-AB90-968CF6211438}"/>
                </a:ext>
              </a:extLst>
            </p:cNvPr>
            <p:cNvCxnSpPr>
              <a:cxnSpLocks/>
              <a:stCxn id="52" idx="7"/>
              <a:endCxn id="50" idx="4"/>
            </p:cNvCxnSpPr>
            <p:nvPr/>
          </p:nvCxnSpPr>
          <p:spPr>
            <a:xfrm flipV="1">
              <a:off x="4443972" y="3861048"/>
              <a:ext cx="797243" cy="901555"/>
            </a:xfrm>
            <a:prstGeom prst="line">
              <a:avLst/>
            </a:prstGeom>
            <a:noFill/>
            <a:ln w="57150" cap="flat" cmpd="sng" algn="ctr">
              <a:solidFill>
                <a:srgbClr val="00436D"/>
              </a:solidFill>
              <a:prstDash val="solid"/>
              <a:miter lim="800000"/>
              <a:headEnd type="none" w="med" len="med"/>
              <a:tailEnd type="arrow" w="med" len="med"/>
            </a:ln>
            <a:effectLst/>
          </p:spPr>
        </p:cxnSp>
        <p:cxnSp>
          <p:nvCxnSpPr>
            <p:cNvPr id="55" name="直接连接符 9">
              <a:extLst>
                <a:ext uri="{FF2B5EF4-FFF2-40B4-BE49-F238E27FC236}">
                  <a16:creationId xmlns:a16="http://schemas.microsoft.com/office/drawing/2014/main" id="{B071C287-BB79-4D49-9F74-BE05B4B4746A}"/>
                </a:ext>
              </a:extLst>
            </p:cNvPr>
            <p:cNvCxnSpPr>
              <a:cxnSpLocks/>
              <a:stCxn id="51" idx="6"/>
              <a:endCxn id="50" idx="2"/>
            </p:cNvCxnSpPr>
            <p:nvPr/>
          </p:nvCxnSpPr>
          <p:spPr>
            <a:xfrm>
              <a:off x="3603273" y="3429000"/>
              <a:ext cx="1205894" cy="0"/>
            </a:xfrm>
            <a:prstGeom prst="line">
              <a:avLst/>
            </a:prstGeom>
            <a:noFill/>
            <a:ln w="57150" cap="flat" cmpd="sng" algn="ctr">
              <a:solidFill>
                <a:srgbClr val="00436D"/>
              </a:solidFill>
              <a:prstDash val="sysDash"/>
              <a:miter lim="800000"/>
            </a:ln>
            <a:effectLst/>
          </p:spPr>
        </p:cxnSp>
        <p:sp>
          <p:nvSpPr>
            <p:cNvPr id="56" name="椭圆 55">
              <a:extLst>
                <a:ext uri="{FF2B5EF4-FFF2-40B4-BE49-F238E27FC236}">
                  <a16:creationId xmlns:a16="http://schemas.microsoft.com/office/drawing/2014/main" id="{D9F7328E-4E9B-40EE-9A90-969941B6805A}"/>
                </a:ext>
              </a:extLst>
            </p:cNvPr>
            <p:cNvSpPr/>
            <p:nvPr/>
          </p:nvSpPr>
          <p:spPr>
            <a:xfrm>
              <a:off x="3706420" y="1606428"/>
              <a:ext cx="864096" cy="864096"/>
            </a:xfrm>
            <a:prstGeom prst="ellipse">
              <a:avLst/>
            </a:prstGeom>
            <a:solidFill>
              <a:srgbClr val="F8C128">
                <a:lumMod val="60000"/>
                <a:lumOff val="40000"/>
              </a:srgbClr>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F</a:t>
              </a:r>
              <a:endParaRPr kumimoji="0" lang="zh-CN" altLang="en-US" sz="24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57" name="直接连接符 18">
              <a:extLst>
                <a:ext uri="{FF2B5EF4-FFF2-40B4-BE49-F238E27FC236}">
                  <a16:creationId xmlns:a16="http://schemas.microsoft.com/office/drawing/2014/main" id="{2C7A79B6-F144-40D8-A665-AA9ADDE27D55}"/>
                </a:ext>
              </a:extLst>
            </p:cNvPr>
            <p:cNvCxnSpPr>
              <a:cxnSpLocks/>
              <a:endCxn id="56" idx="2"/>
            </p:cNvCxnSpPr>
            <p:nvPr/>
          </p:nvCxnSpPr>
          <p:spPr>
            <a:xfrm flipV="1">
              <a:off x="3136099" y="2038477"/>
              <a:ext cx="570321" cy="965520"/>
            </a:xfrm>
            <a:prstGeom prst="line">
              <a:avLst/>
            </a:prstGeom>
            <a:noFill/>
            <a:ln w="57150" cap="flat" cmpd="sng" algn="ctr">
              <a:solidFill>
                <a:srgbClr val="00436D"/>
              </a:solidFill>
              <a:prstDash val="solid"/>
              <a:miter lim="800000"/>
              <a:headEnd type="triangle" w="med" len="med"/>
              <a:tailEnd type="none" w="med" len="med"/>
            </a:ln>
            <a:effectLst/>
          </p:spPr>
        </p:cxnSp>
        <p:cxnSp>
          <p:nvCxnSpPr>
            <p:cNvPr id="58" name="直接连接符 27">
              <a:extLst>
                <a:ext uri="{FF2B5EF4-FFF2-40B4-BE49-F238E27FC236}">
                  <a16:creationId xmlns:a16="http://schemas.microsoft.com/office/drawing/2014/main" id="{8A183326-6A84-45D1-85FF-4EBAA35F48AB}"/>
                </a:ext>
              </a:extLst>
            </p:cNvPr>
            <p:cNvCxnSpPr>
              <a:cxnSpLocks/>
              <a:endCxn id="56" idx="6"/>
            </p:cNvCxnSpPr>
            <p:nvPr/>
          </p:nvCxnSpPr>
          <p:spPr>
            <a:xfrm flipH="1" flipV="1">
              <a:off x="4570516" y="2038477"/>
              <a:ext cx="621196" cy="977354"/>
            </a:xfrm>
            <a:prstGeom prst="line">
              <a:avLst/>
            </a:prstGeom>
            <a:noFill/>
            <a:ln w="57150" cap="flat" cmpd="sng" algn="ctr">
              <a:solidFill>
                <a:srgbClr val="00436D"/>
              </a:solidFill>
              <a:prstDash val="solid"/>
              <a:miter lim="800000"/>
              <a:headEnd type="none" w="med" len="med"/>
              <a:tailEnd type="triangle" w="med" len="med"/>
            </a:ln>
            <a:effectLst/>
          </p:spPr>
        </p:cxnSp>
        <p:sp>
          <p:nvSpPr>
            <p:cNvPr id="59" name="箭头: 左弧形 15">
              <a:extLst>
                <a:ext uri="{FF2B5EF4-FFF2-40B4-BE49-F238E27FC236}">
                  <a16:creationId xmlns:a16="http://schemas.microsoft.com/office/drawing/2014/main" id="{EDAA8728-7DFC-4D85-BEE1-BC5E787891E8}"/>
                </a:ext>
              </a:extLst>
            </p:cNvPr>
            <p:cNvSpPr/>
            <p:nvPr/>
          </p:nvSpPr>
          <p:spPr>
            <a:xfrm>
              <a:off x="2632594" y="2256745"/>
              <a:ext cx="566885" cy="2344509"/>
            </a:xfrm>
            <a:prstGeom prst="curvedRightArrow">
              <a:avLst/>
            </a:prstGeom>
            <a:solidFill>
              <a:srgbClr val="FF000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cs typeface="+mn-cs"/>
              </a:endParaRPr>
            </a:p>
          </p:txBody>
        </p:sp>
        <p:sp>
          <p:nvSpPr>
            <p:cNvPr id="60" name="箭头: 左弧形 28">
              <a:extLst>
                <a:ext uri="{FF2B5EF4-FFF2-40B4-BE49-F238E27FC236}">
                  <a16:creationId xmlns:a16="http://schemas.microsoft.com/office/drawing/2014/main" id="{B6B25184-8036-4946-950C-5B3208E245AB}"/>
                </a:ext>
              </a:extLst>
            </p:cNvPr>
            <p:cNvSpPr/>
            <p:nvPr/>
          </p:nvSpPr>
          <p:spPr>
            <a:xfrm rot="10800000">
              <a:off x="5213777" y="2144695"/>
              <a:ext cx="566885" cy="2344509"/>
            </a:xfrm>
            <a:prstGeom prst="curvedRightArrow">
              <a:avLst/>
            </a:prstGeom>
            <a:solidFill>
              <a:srgbClr val="FF000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cs typeface="+mn-cs"/>
              </a:endParaRPr>
            </a:p>
          </p:txBody>
        </p:sp>
      </p:grpSp>
      <p:sp>
        <p:nvSpPr>
          <p:cNvPr id="61" name="矩形 60">
            <a:extLst>
              <a:ext uri="{FF2B5EF4-FFF2-40B4-BE49-F238E27FC236}">
                <a16:creationId xmlns:a16="http://schemas.microsoft.com/office/drawing/2014/main" id="{4561BE7B-55A2-4C50-B88A-69DDAE691B33}"/>
              </a:ext>
            </a:extLst>
          </p:cNvPr>
          <p:cNvSpPr/>
          <p:nvPr/>
        </p:nvSpPr>
        <p:spPr>
          <a:xfrm>
            <a:off x="1797611" y="4260986"/>
            <a:ext cx="2610010" cy="646331"/>
          </a:xfrm>
          <a:prstGeom prst="rect">
            <a:avLst/>
          </a:prstGeom>
        </p:spPr>
        <p:txBody>
          <a:bodyPr wrap="none">
            <a:spAutoFit/>
          </a:bodyPr>
          <a:lstStyle/>
          <a:p>
            <a:pPr algn="ctr"/>
            <a:r>
              <a:rPr lang="zh-CN" altLang="en-US" dirty="0">
                <a:solidFill>
                  <a:prstClr val="black"/>
                </a:solidFill>
                <a:latin typeface="Calibri"/>
                <a:ea typeface="微软雅黑"/>
              </a:rPr>
              <a:t>（</a:t>
            </a:r>
            <a:r>
              <a:rPr lang="en-US" altLang="zh-CN" dirty="0">
                <a:solidFill>
                  <a:prstClr val="black"/>
                </a:solidFill>
                <a:latin typeface="Calibri"/>
                <a:ea typeface="微软雅黑"/>
              </a:rPr>
              <a:t>1</a:t>
            </a:r>
            <a:r>
              <a:rPr lang="zh-CN" altLang="en-US" dirty="0">
                <a:solidFill>
                  <a:prstClr val="black"/>
                </a:solidFill>
                <a:latin typeface="Calibri"/>
                <a:ea typeface="微软雅黑"/>
              </a:rPr>
              <a:t>）流量方向不对称，</a:t>
            </a:r>
            <a:endParaRPr lang="en-US" altLang="zh-CN" dirty="0">
              <a:solidFill>
                <a:prstClr val="black"/>
              </a:solidFill>
              <a:latin typeface="Calibri"/>
              <a:ea typeface="微软雅黑"/>
            </a:endParaRPr>
          </a:p>
          <a:p>
            <a:pPr algn="ctr"/>
            <a:r>
              <a:rPr lang="zh-CN" altLang="en-US" dirty="0">
                <a:solidFill>
                  <a:prstClr val="black"/>
                </a:solidFill>
                <a:latin typeface="Calibri"/>
                <a:ea typeface="微软雅黑"/>
              </a:rPr>
              <a:t>转发表对称</a:t>
            </a:r>
          </a:p>
        </p:txBody>
      </p:sp>
      <p:sp>
        <p:nvSpPr>
          <p:cNvPr id="62" name="右箭头 61">
            <a:extLst>
              <a:ext uri="{FF2B5EF4-FFF2-40B4-BE49-F238E27FC236}">
                <a16:creationId xmlns:a16="http://schemas.microsoft.com/office/drawing/2014/main" id="{6D8688E7-6D55-45BE-A321-54CA31E960D5}"/>
              </a:ext>
            </a:extLst>
          </p:cNvPr>
          <p:cNvSpPr/>
          <p:nvPr/>
        </p:nvSpPr>
        <p:spPr>
          <a:xfrm rot="1716694">
            <a:off x="4611597" y="4549971"/>
            <a:ext cx="1170094" cy="166300"/>
          </a:xfrm>
          <a:prstGeom prst="rightArrow">
            <a:avLst/>
          </a:prstGeom>
          <a:solidFill>
            <a:srgbClr val="00436D"/>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graphicFrame>
        <p:nvGraphicFramePr>
          <p:cNvPr id="63" name="表格 62">
            <a:extLst>
              <a:ext uri="{FF2B5EF4-FFF2-40B4-BE49-F238E27FC236}">
                <a16:creationId xmlns:a16="http://schemas.microsoft.com/office/drawing/2014/main" id="{3561266E-47B0-4FA8-BC21-465B456139E9}"/>
              </a:ext>
            </a:extLst>
          </p:cNvPr>
          <p:cNvGraphicFramePr>
            <a:graphicFrameLocks noGrp="1"/>
          </p:cNvGraphicFramePr>
          <p:nvPr>
            <p:extLst>
              <p:ext uri="{D42A27DB-BD31-4B8C-83A1-F6EECF244321}">
                <p14:modId xmlns:p14="http://schemas.microsoft.com/office/powerpoint/2010/main" val="414379703"/>
              </p:ext>
            </p:extLst>
          </p:nvPr>
        </p:nvGraphicFramePr>
        <p:xfrm>
          <a:off x="9161496" y="4752213"/>
          <a:ext cx="1865859" cy="609600"/>
        </p:xfrm>
        <a:graphic>
          <a:graphicData uri="http://schemas.openxmlformats.org/drawingml/2006/table">
            <a:tbl>
              <a:tblPr firstRow="1" bandRow="1"/>
              <a:tblGrid>
                <a:gridCol w="900803">
                  <a:extLst>
                    <a:ext uri="{9D8B030D-6E8A-4147-A177-3AD203B41FA5}">
                      <a16:colId xmlns:a16="http://schemas.microsoft.com/office/drawing/2014/main" val="910474394"/>
                    </a:ext>
                  </a:extLst>
                </a:gridCol>
                <a:gridCol w="965056">
                  <a:extLst>
                    <a:ext uri="{9D8B030D-6E8A-4147-A177-3AD203B41FA5}">
                      <a16:colId xmlns:a16="http://schemas.microsoft.com/office/drawing/2014/main" val="2754499546"/>
                    </a:ext>
                  </a:extLst>
                </a:gridCol>
              </a:tblGrid>
              <a:tr h="250133">
                <a:tc>
                  <a:txBody>
                    <a:bodyPr/>
                    <a:lstStyle>
                      <a:lvl1pPr marL="0" algn="l" defTabSz="914400" rtl="0" eaLnBrk="1" latinLnBrk="0" hangingPunct="1">
                        <a:defRPr sz="1800" b="1" kern="1200">
                          <a:solidFill>
                            <a:schemeClr val="lt1"/>
                          </a:solidFill>
                          <a:latin typeface="Calibri"/>
                          <a:ea typeface="微软雅黑"/>
                        </a:defRPr>
                      </a:lvl1pPr>
                      <a:lvl2pPr marL="457200" algn="l" defTabSz="914400" rtl="0" eaLnBrk="1" latinLnBrk="0" hangingPunct="1">
                        <a:defRPr sz="1800" b="1" kern="1200">
                          <a:solidFill>
                            <a:schemeClr val="lt1"/>
                          </a:solidFill>
                          <a:latin typeface="Calibri"/>
                          <a:ea typeface="微软雅黑"/>
                        </a:defRPr>
                      </a:lvl2pPr>
                      <a:lvl3pPr marL="914400" algn="l" defTabSz="914400" rtl="0" eaLnBrk="1" latinLnBrk="0" hangingPunct="1">
                        <a:defRPr sz="1800" b="1" kern="1200">
                          <a:solidFill>
                            <a:schemeClr val="lt1"/>
                          </a:solidFill>
                          <a:latin typeface="Calibri"/>
                          <a:ea typeface="微软雅黑"/>
                        </a:defRPr>
                      </a:lvl3pPr>
                      <a:lvl4pPr marL="1371600" algn="l" defTabSz="914400" rtl="0" eaLnBrk="1" latinLnBrk="0" hangingPunct="1">
                        <a:defRPr sz="1800" b="1" kern="1200">
                          <a:solidFill>
                            <a:schemeClr val="lt1"/>
                          </a:solidFill>
                          <a:latin typeface="Calibri"/>
                          <a:ea typeface="微软雅黑"/>
                        </a:defRPr>
                      </a:lvl4pPr>
                      <a:lvl5pPr marL="1828800" algn="l" defTabSz="914400" rtl="0" eaLnBrk="1" latinLnBrk="0" hangingPunct="1">
                        <a:defRPr sz="1800" b="1" kern="1200">
                          <a:solidFill>
                            <a:schemeClr val="lt1"/>
                          </a:solidFill>
                          <a:latin typeface="Calibri"/>
                          <a:ea typeface="微软雅黑"/>
                        </a:defRPr>
                      </a:lvl5pPr>
                      <a:lvl6pPr marL="2286000" algn="l" defTabSz="914400" rtl="0" eaLnBrk="1" latinLnBrk="0" hangingPunct="1">
                        <a:defRPr sz="1800" b="1" kern="1200">
                          <a:solidFill>
                            <a:schemeClr val="lt1"/>
                          </a:solidFill>
                          <a:latin typeface="Calibri"/>
                          <a:ea typeface="微软雅黑"/>
                        </a:defRPr>
                      </a:lvl6pPr>
                      <a:lvl7pPr marL="2743200" algn="l" defTabSz="914400" rtl="0" eaLnBrk="1" latinLnBrk="0" hangingPunct="1">
                        <a:defRPr sz="1800" b="1" kern="1200">
                          <a:solidFill>
                            <a:schemeClr val="lt1"/>
                          </a:solidFill>
                          <a:latin typeface="Calibri"/>
                          <a:ea typeface="微软雅黑"/>
                        </a:defRPr>
                      </a:lvl7pPr>
                      <a:lvl8pPr marL="3200400" algn="l" defTabSz="914400" rtl="0" eaLnBrk="1" latinLnBrk="0" hangingPunct="1">
                        <a:defRPr sz="1800" b="1" kern="1200">
                          <a:solidFill>
                            <a:schemeClr val="lt1"/>
                          </a:solidFill>
                          <a:latin typeface="Calibri"/>
                          <a:ea typeface="微软雅黑"/>
                        </a:defRPr>
                      </a:lvl8pPr>
                      <a:lvl9pPr marL="3657600" algn="l" defTabSz="914400" rtl="0" eaLnBrk="1" latinLnBrk="0" hangingPunct="1">
                        <a:defRPr sz="1800" b="1" kern="1200">
                          <a:solidFill>
                            <a:schemeClr val="lt1"/>
                          </a:solidFill>
                          <a:latin typeface="Calibri"/>
                          <a:ea typeface="微软雅黑"/>
                        </a:defRPr>
                      </a:lvl9pPr>
                    </a:lstStyle>
                    <a:p>
                      <a:r>
                        <a:rPr lang="zh-CN" altLang="en-US" sz="1400" b="1" dirty="0"/>
                        <a:t>目的地址</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436D"/>
                    </a:solidFill>
                  </a:tcPr>
                </a:tc>
                <a:tc>
                  <a:txBody>
                    <a:bodyPr/>
                    <a:lstStyle>
                      <a:lvl1pPr marL="0" algn="l" defTabSz="914400" rtl="0" eaLnBrk="1" latinLnBrk="0" hangingPunct="1">
                        <a:defRPr sz="1800" b="1" kern="1200">
                          <a:solidFill>
                            <a:schemeClr val="lt1"/>
                          </a:solidFill>
                          <a:latin typeface="Calibri"/>
                          <a:ea typeface="微软雅黑"/>
                        </a:defRPr>
                      </a:lvl1pPr>
                      <a:lvl2pPr marL="457200" algn="l" defTabSz="914400" rtl="0" eaLnBrk="1" latinLnBrk="0" hangingPunct="1">
                        <a:defRPr sz="1800" b="1" kern="1200">
                          <a:solidFill>
                            <a:schemeClr val="lt1"/>
                          </a:solidFill>
                          <a:latin typeface="Calibri"/>
                          <a:ea typeface="微软雅黑"/>
                        </a:defRPr>
                      </a:lvl2pPr>
                      <a:lvl3pPr marL="914400" algn="l" defTabSz="914400" rtl="0" eaLnBrk="1" latinLnBrk="0" hangingPunct="1">
                        <a:defRPr sz="1800" b="1" kern="1200">
                          <a:solidFill>
                            <a:schemeClr val="lt1"/>
                          </a:solidFill>
                          <a:latin typeface="Calibri"/>
                          <a:ea typeface="微软雅黑"/>
                        </a:defRPr>
                      </a:lvl3pPr>
                      <a:lvl4pPr marL="1371600" algn="l" defTabSz="914400" rtl="0" eaLnBrk="1" latinLnBrk="0" hangingPunct="1">
                        <a:defRPr sz="1800" b="1" kern="1200">
                          <a:solidFill>
                            <a:schemeClr val="lt1"/>
                          </a:solidFill>
                          <a:latin typeface="Calibri"/>
                          <a:ea typeface="微软雅黑"/>
                        </a:defRPr>
                      </a:lvl4pPr>
                      <a:lvl5pPr marL="1828800" algn="l" defTabSz="914400" rtl="0" eaLnBrk="1" latinLnBrk="0" hangingPunct="1">
                        <a:defRPr sz="1800" b="1" kern="1200">
                          <a:solidFill>
                            <a:schemeClr val="lt1"/>
                          </a:solidFill>
                          <a:latin typeface="Calibri"/>
                          <a:ea typeface="微软雅黑"/>
                        </a:defRPr>
                      </a:lvl5pPr>
                      <a:lvl6pPr marL="2286000" algn="l" defTabSz="914400" rtl="0" eaLnBrk="1" latinLnBrk="0" hangingPunct="1">
                        <a:defRPr sz="1800" b="1" kern="1200">
                          <a:solidFill>
                            <a:schemeClr val="lt1"/>
                          </a:solidFill>
                          <a:latin typeface="Calibri"/>
                          <a:ea typeface="微软雅黑"/>
                        </a:defRPr>
                      </a:lvl6pPr>
                      <a:lvl7pPr marL="2743200" algn="l" defTabSz="914400" rtl="0" eaLnBrk="1" latinLnBrk="0" hangingPunct="1">
                        <a:defRPr sz="1800" b="1" kern="1200">
                          <a:solidFill>
                            <a:schemeClr val="lt1"/>
                          </a:solidFill>
                          <a:latin typeface="Calibri"/>
                          <a:ea typeface="微软雅黑"/>
                        </a:defRPr>
                      </a:lvl7pPr>
                      <a:lvl8pPr marL="3200400" algn="l" defTabSz="914400" rtl="0" eaLnBrk="1" latinLnBrk="0" hangingPunct="1">
                        <a:defRPr sz="1800" b="1" kern="1200">
                          <a:solidFill>
                            <a:schemeClr val="lt1"/>
                          </a:solidFill>
                          <a:latin typeface="Calibri"/>
                          <a:ea typeface="微软雅黑"/>
                        </a:defRPr>
                      </a:lvl8pPr>
                      <a:lvl9pPr marL="3657600" algn="l" defTabSz="914400" rtl="0" eaLnBrk="1" latinLnBrk="0" hangingPunct="1">
                        <a:defRPr sz="1800" b="1" kern="1200">
                          <a:solidFill>
                            <a:schemeClr val="lt1"/>
                          </a:solidFill>
                          <a:latin typeface="Calibri"/>
                          <a:ea typeface="微软雅黑"/>
                        </a:defRPr>
                      </a:lvl9pPr>
                    </a:lstStyle>
                    <a:p>
                      <a:r>
                        <a:rPr lang="zh-CN" altLang="en-US" sz="1400" b="1" dirty="0"/>
                        <a:t>下一跳</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436D"/>
                    </a:solidFill>
                  </a:tcPr>
                </a:tc>
                <a:extLst>
                  <a:ext uri="{0D108BD9-81ED-4DB2-BD59-A6C34878D82A}">
                    <a16:rowId xmlns:a16="http://schemas.microsoft.com/office/drawing/2014/main" val="173439685"/>
                  </a:ext>
                </a:extLst>
              </a:tr>
              <a:tr h="250133">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sz="1400" b="1" dirty="0"/>
                        <a:t>IP(C)</a:t>
                      </a:r>
                      <a:endParaRPr lang="zh-CN" altLang="en-US" sz="1400" b="1"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436D">
                        <a:tint val="40000"/>
                      </a:srgbClr>
                    </a:soli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zh-CN" altLang="en-US" sz="1400" b="1" dirty="0"/>
                        <a:t>路由器</a:t>
                      </a:r>
                      <a:r>
                        <a:rPr lang="en-US" altLang="zh-CN" sz="1400" b="1" dirty="0"/>
                        <a:t>D</a:t>
                      </a:r>
                      <a:endParaRPr lang="zh-CN" altLang="en-US" sz="1400" b="1"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436D">
                        <a:tint val="40000"/>
                      </a:srgbClr>
                    </a:solidFill>
                  </a:tcPr>
                </a:tc>
                <a:extLst>
                  <a:ext uri="{0D108BD9-81ED-4DB2-BD59-A6C34878D82A}">
                    <a16:rowId xmlns:a16="http://schemas.microsoft.com/office/drawing/2014/main" val="3295139905"/>
                  </a:ext>
                </a:extLst>
              </a:tr>
            </a:tbl>
          </a:graphicData>
        </a:graphic>
      </p:graphicFrame>
      <p:sp>
        <p:nvSpPr>
          <p:cNvPr id="64" name="文本框 63">
            <a:extLst>
              <a:ext uri="{FF2B5EF4-FFF2-40B4-BE49-F238E27FC236}">
                <a16:creationId xmlns:a16="http://schemas.microsoft.com/office/drawing/2014/main" id="{577D6548-2773-44B4-8FFC-0D645418D4B9}"/>
              </a:ext>
            </a:extLst>
          </p:cNvPr>
          <p:cNvSpPr txBox="1"/>
          <p:nvPr/>
        </p:nvSpPr>
        <p:spPr>
          <a:xfrm>
            <a:off x="8192484" y="4903473"/>
            <a:ext cx="1039358" cy="369332"/>
          </a:xfrm>
          <a:prstGeom prst="rect">
            <a:avLst/>
          </a:prstGeom>
          <a:noFill/>
        </p:spPr>
        <p:txBody>
          <a:bodyPr wrap="square" rtlCol="0">
            <a:spAutoFit/>
          </a:bodyPr>
          <a:lstStyle/>
          <a:p>
            <a:r>
              <a:rPr lang="zh-CN" altLang="en-US" dirty="0">
                <a:solidFill>
                  <a:srgbClr val="FF0000"/>
                </a:solidFill>
                <a:latin typeface="Calibri"/>
                <a:ea typeface="黑体" panose="02010609060101010101" pitchFamily="49" charset="-122"/>
              </a:rPr>
              <a:t>转发表</a:t>
            </a:r>
            <a:r>
              <a:rPr lang="en-US" altLang="zh-CN" dirty="0">
                <a:solidFill>
                  <a:srgbClr val="FF0000"/>
                </a:solidFill>
                <a:latin typeface="Calibri"/>
                <a:ea typeface="黑体" panose="02010609060101010101" pitchFamily="49" charset="-122"/>
              </a:rPr>
              <a:t>E</a:t>
            </a:r>
            <a:endParaRPr lang="zh-CN" altLang="en-US" dirty="0">
              <a:solidFill>
                <a:srgbClr val="FF0000"/>
              </a:solidFill>
              <a:latin typeface="Calibri"/>
              <a:ea typeface="黑体" panose="02010609060101010101" pitchFamily="49" charset="-122"/>
            </a:endParaRPr>
          </a:p>
        </p:txBody>
      </p:sp>
      <p:graphicFrame>
        <p:nvGraphicFramePr>
          <p:cNvPr id="65" name="表格 64">
            <a:extLst>
              <a:ext uri="{FF2B5EF4-FFF2-40B4-BE49-F238E27FC236}">
                <a16:creationId xmlns:a16="http://schemas.microsoft.com/office/drawing/2014/main" id="{2AD81D3E-FB84-4D92-90A9-7BE4FFE2DD7D}"/>
              </a:ext>
            </a:extLst>
          </p:cNvPr>
          <p:cNvGraphicFramePr>
            <a:graphicFrameLocks noGrp="1"/>
          </p:cNvGraphicFramePr>
          <p:nvPr>
            <p:extLst>
              <p:ext uri="{D42A27DB-BD31-4B8C-83A1-F6EECF244321}">
                <p14:modId xmlns:p14="http://schemas.microsoft.com/office/powerpoint/2010/main" val="1498713518"/>
              </p:ext>
            </p:extLst>
          </p:nvPr>
        </p:nvGraphicFramePr>
        <p:xfrm>
          <a:off x="9146504" y="5416854"/>
          <a:ext cx="1865859" cy="914400"/>
        </p:xfrm>
        <a:graphic>
          <a:graphicData uri="http://schemas.openxmlformats.org/drawingml/2006/table">
            <a:tbl>
              <a:tblPr firstRow="1" bandRow="1"/>
              <a:tblGrid>
                <a:gridCol w="900803">
                  <a:extLst>
                    <a:ext uri="{9D8B030D-6E8A-4147-A177-3AD203B41FA5}">
                      <a16:colId xmlns:a16="http://schemas.microsoft.com/office/drawing/2014/main" val="910474394"/>
                    </a:ext>
                  </a:extLst>
                </a:gridCol>
                <a:gridCol w="965056">
                  <a:extLst>
                    <a:ext uri="{9D8B030D-6E8A-4147-A177-3AD203B41FA5}">
                      <a16:colId xmlns:a16="http://schemas.microsoft.com/office/drawing/2014/main" val="2754499546"/>
                    </a:ext>
                  </a:extLst>
                </a:gridCol>
              </a:tblGrid>
              <a:tr h="230172">
                <a:tc>
                  <a:txBody>
                    <a:bodyPr/>
                    <a:lstStyle>
                      <a:lvl1pPr marL="0" algn="l" defTabSz="914400" rtl="0" eaLnBrk="1" latinLnBrk="0" hangingPunct="1">
                        <a:defRPr sz="1800" b="1" kern="1200">
                          <a:solidFill>
                            <a:schemeClr val="lt1"/>
                          </a:solidFill>
                          <a:latin typeface="Calibri"/>
                          <a:ea typeface="微软雅黑"/>
                        </a:defRPr>
                      </a:lvl1pPr>
                      <a:lvl2pPr marL="457200" algn="l" defTabSz="914400" rtl="0" eaLnBrk="1" latinLnBrk="0" hangingPunct="1">
                        <a:defRPr sz="1800" b="1" kern="1200">
                          <a:solidFill>
                            <a:schemeClr val="lt1"/>
                          </a:solidFill>
                          <a:latin typeface="Calibri"/>
                          <a:ea typeface="微软雅黑"/>
                        </a:defRPr>
                      </a:lvl2pPr>
                      <a:lvl3pPr marL="914400" algn="l" defTabSz="914400" rtl="0" eaLnBrk="1" latinLnBrk="0" hangingPunct="1">
                        <a:defRPr sz="1800" b="1" kern="1200">
                          <a:solidFill>
                            <a:schemeClr val="lt1"/>
                          </a:solidFill>
                          <a:latin typeface="Calibri"/>
                          <a:ea typeface="微软雅黑"/>
                        </a:defRPr>
                      </a:lvl3pPr>
                      <a:lvl4pPr marL="1371600" algn="l" defTabSz="914400" rtl="0" eaLnBrk="1" latinLnBrk="0" hangingPunct="1">
                        <a:defRPr sz="1800" b="1" kern="1200">
                          <a:solidFill>
                            <a:schemeClr val="lt1"/>
                          </a:solidFill>
                          <a:latin typeface="Calibri"/>
                          <a:ea typeface="微软雅黑"/>
                        </a:defRPr>
                      </a:lvl4pPr>
                      <a:lvl5pPr marL="1828800" algn="l" defTabSz="914400" rtl="0" eaLnBrk="1" latinLnBrk="0" hangingPunct="1">
                        <a:defRPr sz="1800" b="1" kern="1200">
                          <a:solidFill>
                            <a:schemeClr val="lt1"/>
                          </a:solidFill>
                          <a:latin typeface="Calibri"/>
                          <a:ea typeface="微软雅黑"/>
                        </a:defRPr>
                      </a:lvl5pPr>
                      <a:lvl6pPr marL="2286000" algn="l" defTabSz="914400" rtl="0" eaLnBrk="1" latinLnBrk="0" hangingPunct="1">
                        <a:defRPr sz="1800" b="1" kern="1200">
                          <a:solidFill>
                            <a:schemeClr val="lt1"/>
                          </a:solidFill>
                          <a:latin typeface="Calibri"/>
                          <a:ea typeface="微软雅黑"/>
                        </a:defRPr>
                      </a:lvl6pPr>
                      <a:lvl7pPr marL="2743200" algn="l" defTabSz="914400" rtl="0" eaLnBrk="1" latinLnBrk="0" hangingPunct="1">
                        <a:defRPr sz="1800" b="1" kern="1200">
                          <a:solidFill>
                            <a:schemeClr val="lt1"/>
                          </a:solidFill>
                          <a:latin typeface="Calibri"/>
                          <a:ea typeface="微软雅黑"/>
                        </a:defRPr>
                      </a:lvl7pPr>
                      <a:lvl8pPr marL="3200400" algn="l" defTabSz="914400" rtl="0" eaLnBrk="1" latinLnBrk="0" hangingPunct="1">
                        <a:defRPr sz="1800" b="1" kern="1200">
                          <a:solidFill>
                            <a:schemeClr val="lt1"/>
                          </a:solidFill>
                          <a:latin typeface="Calibri"/>
                          <a:ea typeface="微软雅黑"/>
                        </a:defRPr>
                      </a:lvl8pPr>
                      <a:lvl9pPr marL="3657600" algn="l" defTabSz="914400" rtl="0" eaLnBrk="1" latinLnBrk="0" hangingPunct="1">
                        <a:defRPr sz="1800" b="1" kern="1200">
                          <a:solidFill>
                            <a:schemeClr val="lt1"/>
                          </a:solidFill>
                          <a:latin typeface="Calibri"/>
                          <a:ea typeface="微软雅黑"/>
                        </a:defRPr>
                      </a:lvl9pPr>
                    </a:lstStyle>
                    <a:p>
                      <a:r>
                        <a:rPr lang="zh-CN" altLang="en-US" sz="1400" b="1" dirty="0"/>
                        <a:t>目的地址</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436D"/>
                    </a:solidFill>
                  </a:tcPr>
                </a:tc>
                <a:tc>
                  <a:txBody>
                    <a:bodyPr/>
                    <a:lstStyle>
                      <a:lvl1pPr marL="0" algn="l" defTabSz="914400" rtl="0" eaLnBrk="1" latinLnBrk="0" hangingPunct="1">
                        <a:defRPr sz="1800" b="1" kern="1200">
                          <a:solidFill>
                            <a:schemeClr val="lt1"/>
                          </a:solidFill>
                          <a:latin typeface="Calibri"/>
                          <a:ea typeface="微软雅黑"/>
                        </a:defRPr>
                      </a:lvl1pPr>
                      <a:lvl2pPr marL="457200" algn="l" defTabSz="914400" rtl="0" eaLnBrk="1" latinLnBrk="0" hangingPunct="1">
                        <a:defRPr sz="1800" b="1" kern="1200">
                          <a:solidFill>
                            <a:schemeClr val="lt1"/>
                          </a:solidFill>
                          <a:latin typeface="Calibri"/>
                          <a:ea typeface="微软雅黑"/>
                        </a:defRPr>
                      </a:lvl2pPr>
                      <a:lvl3pPr marL="914400" algn="l" defTabSz="914400" rtl="0" eaLnBrk="1" latinLnBrk="0" hangingPunct="1">
                        <a:defRPr sz="1800" b="1" kern="1200">
                          <a:solidFill>
                            <a:schemeClr val="lt1"/>
                          </a:solidFill>
                          <a:latin typeface="Calibri"/>
                          <a:ea typeface="微软雅黑"/>
                        </a:defRPr>
                      </a:lvl3pPr>
                      <a:lvl4pPr marL="1371600" algn="l" defTabSz="914400" rtl="0" eaLnBrk="1" latinLnBrk="0" hangingPunct="1">
                        <a:defRPr sz="1800" b="1" kern="1200">
                          <a:solidFill>
                            <a:schemeClr val="lt1"/>
                          </a:solidFill>
                          <a:latin typeface="Calibri"/>
                          <a:ea typeface="微软雅黑"/>
                        </a:defRPr>
                      </a:lvl4pPr>
                      <a:lvl5pPr marL="1828800" algn="l" defTabSz="914400" rtl="0" eaLnBrk="1" latinLnBrk="0" hangingPunct="1">
                        <a:defRPr sz="1800" b="1" kern="1200">
                          <a:solidFill>
                            <a:schemeClr val="lt1"/>
                          </a:solidFill>
                          <a:latin typeface="Calibri"/>
                          <a:ea typeface="微软雅黑"/>
                        </a:defRPr>
                      </a:lvl5pPr>
                      <a:lvl6pPr marL="2286000" algn="l" defTabSz="914400" rtl="0" eaLnBrk="1" latinLnBrk="0" hangingPunct="1">
                        <a:defRPr sz="1800" b="1" kern="1200">
                          <a:solidFill>
                            <a:schemeClr val="lt1"/>
                          </a:solidFill>
                          <a:latin typeface="Calibri"/>
                          <a:ea typeface="微软雅黑"/>
                        </a:defRPr>
                      </a:lvl6pPr>
                      <a:lvl7pPr marL="2743200" algn="l" defTabSz="914400" rtl="0" eaLnBrk="1" latinLnBrk="0" hangingPunct="1">
                        <a:defRPr sz="1800" b="1" kern="1200">
                          <a:solidFill>
                            <a:schemeClr val="lt1"/>
                          </a:solidFill>
                          <a:latin typeface="Calibri"/>
                          <a:ea typeface="微软雅黑"/>
                        </a:defRPr>
                      </a:lvl7pPr>
                      <a:lvl8pPr marL="3200400" algn="l" defTabSz="914400" rtl="0" eaLnBrk="1" latinLnBrk="0" hangingPunct="1">
                        <a:defRPr sz="1800" b="1" kern="1200">
                          <a:solidFill>
                            <a:schemeClr val="lt1"/>
                          </a:solidFill>
                          <a:latin typeface="Calibri"/>
                          <a:ea typeface="微软雅黑"/>
                        </a:defRPr>
                      </a:lvl8pPr>
                      <a:lvl9pPr marL="3657600" algn="l" defTabSz="914400" rtl="0" eaLnBrk="1" latinLnBrk="0" hangingPunct="1">
                        <a:defRPr sz="1800" b="1" kern="1200">
                          <a:solidFill>
                            <a:schemeClr val="lt1"/>
                          </a:solidFill>
                          <a:latin typeface="Calibri"/>
                          <a:ea typeface="微软雅黑"/>
                        </a:defRPr>
                      </a:lvl9pPr>
                    </a:lstStyle>
                    <a:p>
                      <a:r>
                        <a:rPr lang="zh-CN" altLang="en-US" sz="1400" b="1" dirty="0"/>
                        <a:t>下一跳</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436D"/>
                    </a:solidFill>
                  </a:tcPr>
                </a:tc>
                <a:extLst>
                  <a:ext uri="{0D108BD9-81ED-4DB2-BD59-A6C34878D82A}">
                    <a16:rowId xmlns:a16="http://schemas.microsoft.com/office/drawing/2014/main" val="173439685"/>
                  </a:ext>
                </a:extLst>
              </a:tr>
              <a:tr h="250133">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sz="1400" b="1" dirty="0"/>
                        <a:t>IP(C)</a:t>
                      </a:r>
                      <a:endParaRPr lang="zh-CN" altLang="en-US" sz="1400" b="1"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436D">
                        <a:tint val="40000"/>
                      </a:srgbClr>
                    </a:soli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zh-CN" altLang="en-US" sz="1400" b="1" dirty="0"/>
                        <a:t>路由器</a:t>
                      </a:r>
                      <a:r>
                        <a:rPr lang="en-US" altLang="zh-CN" sz="1400" b="1" dirty="0"/>
                        <a:t>C</a:t>
                      </a:r>
                      <a:endParaRPr lang="zh-CN" altLang="en-US" sz="1400" b="1"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436D">
                        <a:tint val="40000"/>
                      </a:srgbClr>
                    </a:solidFill>
                  </a:tcPr>
                </a:tc>
                <a:extLst>
                  <a:ext uri="{0D108BD9-81ED-4DB2-BD59-A6C34878D82A}">
                    <a16:rowId xmlns:a16="http://schemas.microsoft.com/office/drawing/2014/main" val="3295139905"/>
                  </a:ext>
                </a:extLst>
              </a:tr>
              <a:tr h="250133">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sz="1400" b="1" dirty="0"/>
                        <a:t>IP(C)</a:t>
                      </a:r>
                      <a:endParaRPr lang="zh-CN" alt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436D">
                        <a:tint val="20000"/>
                      </a:srgbClr>
                    </a:soli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zh-CN" altLang="en-US" sz="1400" b="1" dirty="0"/>
                        <a:t>路由器</a:t>
                      </a:r>
                      <a:r>
                        <a:rPr lang="en-US" altLang="zh-CN" sz="1400" b="1" dirty="0"/>
                        <a:t>D</a:t>
                      </a:r>
                      <a:endParaRPr lang="zh-CN" altLang="en-US" sz="1400" b="1" dirty="0"/>
                    </a:p>
                  </a:txBody>
                  <a:tcPr>
                    <a:lnL w="12700" cmpd="sng">
                      <a:solidFill>
                        <a:sysClr val="window" lastClr="FFFFFF"/>
                      </a:solidFill>
                    </a:lnL>
                    <a:lnR w="12700" cmpd="sng">
                      <a:solidFill>
                        <a:sysClr val="window" lastClr="FFFFFF"/>
                      </a:solidFill>
                    </a:lnR>
                    <a:lnT w="127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436D">
                        <a:tint val="20000"/>
                      </a:srgbClr>
                    </a:solidFill>
                  </a:tcPr>
                </a:tc>
                <a:extLst>
                  <a:ext uri="{0D108BD9-81ED-4DB2-BD59-A6C34878D82A}">
                    <a16:rowId xmlns:a16="http://schemas.microsoft.com/office/drawing/2014/main" val="1373375225"/>
                  </a:ext>
                </a:extLst>
              </a:tr>
            </a:tbl>
          </a:graphicData>
        </a:graphic>
      </p:graphicFrame>
      <p:sp>
        <p:nvSpPr>
          <p:cNvPr id="66" name="文本框 65">
            <a:extLst>
              <a:ext uri="{FF2B5EF4-FFF2-40B4-BE49-F238E27FC236}">
                <a16:creationId xmlns:a16="http://schemas.microsoft.com/office/drawing/2014/main" id="{2F6E5179-8D69-4CDF-97AA-5130D60CE084}"/>
              </a:ext>
            </a:extLst>
          </p:cNvPr>
          <p:cNvSpPr txBox="1"/>
          <p:nvPr/>
        </p:nvSpPr>
        <p:spPr>
          <a:xfrm>
            <a:off x="8211909" y="5756124"/>
            <a:ext cx="1039358" cy="369332"/>
          </a:xfrm>
          <a:prstGeom prst="rect">
            <a:avLst/>
          </a:prstGeom>
          <a:noFill/>
        </p:spPr>
        <p:txBody>
          <a:bodyPr wrap="square" rtlCol="0">
            <a:spAutoFit/>
          </a:bodyPr>
          <a:lstStyle/>
          <a:p>
            <a:r>
              <a:rPr lang="zh-CN" altLang="en-US" dirty="0">
                <a:solidFill>
                  <a:srgbClr val="FF0000"/>
                </a:solidFill>
                <a:latin typeface="Calibri"/>
                <a:ea typeface="黑体" panose="02010609060101010101" pitchFamily="49" charset="-122"/>
              </a:rPr>
              <a:t>路由表</a:t>
            </a:r>
            <a:r>
              <a:rPr lang="en-US" altLang="zh-CN" dirty="0">
                <a:solidFill>
                  <a:srgbClr val="FF0000"/>
                </a:solidFill>
                <a:latin typeface="Calibri"/>
                <a:ea typeface="黑体" panose="02010609060101010101" pitchFamily="49" charset="-122"/>
              </a:rPr>
              <a:t>E</a:t>
            </a:r>
            <a:endParaRPr lang="zh-CN" altLang="en-US" dirty="0">
              <a:solidFill>
                <a:srgbClr val="FF0000"/>
              </a:solidFill>
              <a:latin typeface="Calibri"/>
              <a:ea typeface="黑体" panose="02010609060101010101" pitchFamily="49" charset="-122"/>
            </a:endParaRPr>
          </a:p>
        </p:txBody>
      </p:sp>
      <p:grpSp>
        <p:nvGrpSpPr>
          <p:cNvPr id="67" name="组合 66">
            <a:extLst>
              <a:ext uri="{FF2B5EF4-FFF2-40B4-BE49-F238E27FC236}">
                <a16:creationId xmlns:a16="http://schemas.microsoft.com/office/drawing/2014/main" id="{F5029376-BED3-4941-92BC-5789071737B6}"/>
              </a:ext>
            </a:extLst>
          </p:cNvPr>
          <p:cNvGrpSpPr/>
          <p:nvPr/>
        </p:nvGrpSpPr>
        <p:grpSpPr>
          <a:xfrm>
            <a:off x="5845949" y="4795540"/>
            <a:ext cx="1669142" cy="1718979"/>
            <a:chOff x="2632594" y="1606428"/>
            <a:chExt cx="3148068" cy="3893727"/>
          </a:xfrm>
        </p:grpSpPr>
        <p:sp>
          <p:nvSpPr>
            <p:cNvPr id="68" name="椭圆 67">
              <a:extLst>
                <a:ext uri="{FF2B5EF4-FFF2-40B4-BE49-F238E27FC236}">
                  <a16:creationId xmlns:a16="http://schemas.microsoft.com/office/drawing/2014/main" id="{25395066-CC8B-49A6-824E-27178CF158E2}"/>
                </a:ext>
              </a:extLst>
            </p:cNvPr>
            <p:cNvSpPr/>
            <p:nvPr/>
          </p:nvSpPr>
          <p:spPr>
            <a:xfrm>
              <a:off x="4809167" y="2996952"/>
              <a:ext cx="864096" cy="864096"/>
            </a:xfrm>
            <a:prstGeom prst="ellipse">
              <a:avLst/>
            </a:prstGeom>
            <a:solidFill>
              <a:srgbClr val="FF000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E</a:t>
              </a:r>
              <a:endParaRPr kumimoji="0" lang="zh-CN" altLang="en-US"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69" name="椭圆 68">
              <a:extLst>
                <a:ext uri="{FF2B5EF4-FFF2-40B4-BE49-F238E27FC236}">
                  <a16:creationId xmlns:a16="http://schemas.microsoft.com/office/drawing/2014/main" id="{BF38F4B9-7A7D-4AD5-B183-7311F796E8A7}"/>
                </a:ext>
              </a:extLst>
            </p:cNvPr>
            <p:cNvSpPr/>
            <p:nvPr/>
          </p:nvSpPr>
          <p:spPr>
            <a:xfrm>
              <a:off x="2739177" y="2996952"/>
              <a:ext cx="864096" cy="864096"/>
            </a:xfrm>
            <a:prstGeom prst="ellipse">
              <a:avLst/>
            </a:prstGeom>
            <a:solidFill>
              <a:srgbClr val="349EEB"/>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D</a:t>
              </a:r>
              <a:endParaRPr kumimoji="0" lang="zh-CN" altLang="en-US"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70" name="椭圆 69">
              <a:extLst>
                <a:ext uri="{FF2B5EF4-FFF2-40B4-BE49-F238E27FC236}">
                  <a16:creationId xmlns:a16="http://schemas.microsoft.com/office/drawing/2014/main" id="{991B6C96-6940-4F20-8BEA-FD64B49CE1E3}"/>
                </a:ext>
              </a:extLst>
            </p:cNvPr>
            <p:cNvSpPr/>
            <p:nvPr/>
          </p:nvSpPr>
          <p:spPr>
            <a:xfrm>
              <a:off x="3706420" y="4636059"/>
              <a:ext cx="864096" cy="864096"/>
            </a:xfrm>
            <a:prstGeom prst="ellipse">
              <a:avLst/>
            </a:prstGeom>
            <a:solidFill>
              <a:srgbClr val="7030A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C</a:t>
              </a:r>
              <a:endParaRPr kumimoji="0" lang="zh-CN" altLang="en-US"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cxnSp>
          <p:nvCxnSpPr>
            <p:cNvPr id="71" name="直接连接符 51">
              <a:extLst>
                <a:ext uri="{FF2B5EF4-FFF2-40B4-BE49-F238E27FC236}">
                  <a16:creationId xmlns:a16="http://schemas.microsoft.com/office/drawing/2014/main" id="{AB938EC0-B8F6-4C6F-81F6-56F6C67C8CE6}"/>
                </a:ext>
              </a:extLst>
            </p:cNvPr>
            <p:cNvCxnSpPr>
              <a:cxnSpLocks/>
              <a:stCxn id="69" idx="4"/>
              <a:endCxn id="70" idx="1"/>
            </p:cNvCxnSpPr>
            <p:nvPr/>
          </p:nvCxnSpPr>
          <p:spPr>
            <a:xfrm>
              <a:off x="3171225" y="3861048"/>
              <a:ext cx="661739" cy="901555"/>
            </a:xfrm>
            <a:prstGeom prst="line">
              <a:avLst/>
            </a:prstGeom>
            <a:noFill/>
            <a:ln w="57150" cap="flat" cmpd="sng" algn="ctr">
              <a:solidFill>
                <a:srgbClr val="00436D"/>
              </a:solidFill>
              <a:prstDash val="solid"/>
              <a:miter lim="800000"/>
              <a:headEnd type="none" w="med" len="med"/>
              <a:tailEnd type="arrow" w="med" len="med"/>
            </a:ln>
            <a:effectLst/>
          </p:spPr>
        </p:cxnSp>
        <p:cxnSp>
          <p:nvCxnSpPr>
            <p:cNvPr id="72" name="直接连接符 52">
              <a:extLst>
                <a:ext uri="{FF2B5EF4-FFF2-40B4-BE49-F238E27FC236}">
                  <a16:creationId xmlns:a16="http://schemas.microsoft.com/office/drawing/2014/main" id="{815CEFF3-3384-404B-A9D6-5DB1026CF90D}"/>
                </a:ext>
              </a:extLst>
            </p:cNvPr>
            <p:cNvCxnSpPr>
              <a:cxnSpLocks/>
              <a:stCxn id="70" idx="7"/>
              <a:endCxn id="68" idx="4"/>
            </p:cNvCxnSpPr>
            <p:nvPr/>
          </p:nvCxnSpPr>
          <p:spPr>
            <a:xfrm flipV="1">
              <a:off x="4443972" y="3861048"/>
              <a:ext cx="797243" cy="901555"/>
            </a:xfrm>
            <a:prstGeom prst="line">
              <a:avLst/>
            </a:prstGeom>
            <a:noFill/>
            <a:ln w="57150" cap="flat" cmpd="sng" algn="ctr">
              <a:solidFill>
                <a:srgbClr val="00436D"/>
              </a:solidFill>
              <a:prstDash val="solid"/>
              <a:miter lim="800000"/>
              <a:headEnd type="none" w="med" len="med"/>
              <a:tailEnd type="arrow" w="med" len="med"/>
            </a:ln>
            <a:effectLst/>
          </p:spPr>
        </p:cxnSp>
        <p:cxnSp>
          <p:nvCxnSpPr>
            <p:cNvPr id="73" name="直接连接符 53">
              <a:extLst>
                <a:ext uri="{FF2B5EF4-FFF2-40B4-BE49-F238E27FC236}">
                  <a16:creationId xmlns:a16="http://schemas.microsoft.com/office/drawing/2014/main" id="{69A3FD49-CB81-457E-B34B-1FBDC75840F7}"/>
                </a:ext>
              </a:extLst>
            </p:cNvPr>
            <p:cNvCxnSpPr>
              <a:cxnSpLocks/>
              <a:stCxn id="69" idx="6"/>
              <a:endCxn id="68" idx="2"/>
            </p:cNvCxnSpPr>
            <p:nvPr/>
          </p:nvCxnSpPr>
          <p:spPr>
            <a:xfrm>
              <a:off x="3603273" y="3429000"/>
              <a:ext cx="1205894" cy="0"/>
            </a:xfrm>
            <a:prstGeom prst="line">
              <a:avLst/>
            </a:prstGeom>
            <a:noFill/>
            <a:ln w="57150" cap="flat" cmpd="sng" algn="ctr">
              <a:solidFill>
                <a:srgbClr val="00436D"/>
              </a:solidFill>
              <a:prstDash val="sysDash"/>
              <a:miter lim="800000"/>
            </a:ln>
            <a:effectLst/>
          </p:spPr>
        </p:cxnSp>
        <p:sp>
          <p:nvSpPr>
            <p:cNvPr id="74" name="椭圆 73">
              <a:extLst>
                <a:ext uri="{FF2B5EF4-FFF2-40B4-BE49-F238E27FC236}">
                  <a16:creationId xmlns:a16="http://schemas.microsoft.com/office/drawing/2014/main" id="{CD299027-5135-4002-B8C8-1D95BC7B1973}"/>
                </a:ext>
              </a:extLst>
            </p:cNvPr>
            <p:cNvSpPr/>
            <p:nvPr/>
          </p:nvSpPr>
          <p:spPr>
            <a:xfrm>
              <a:off x="3706420" y="1606428"/>
              <a:ext cx="864096" cy="864096"/>
            </a:xfrm>
            <a:prstGeom prst="ellipse">
              <a:avLst/>
            </a:prstGeom>
            <a:solidFill>
              <a:srgbClr val="F8C128">
                <a:lumMod val="60000"/>
                <a:lumOff val="40000"/>
              </a:srgbClr>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F</a:t>
              </a:r>
              <a:endParaRPr kumimoji="0" lang="zh-CN" altLang="en-US" sz="24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75" name="直接连接符 55">
              <a:extLst>
                <a:ext uri="{FF2B5EF4-FFF2-40B4-BE49-F238E27FC236}">
                  <a16:creationId xmlns:a16="http://schemas.microsoft.com/office/drawing/2014/main" id="{C6E7CEA7-147F-4382-BA39-7E401B21C5A2}"/>
                </a:ext>
              </a:extLst>
            </p:cNvPr>
            <p:cNvCxnSpPr>
              <a:cxnSpLocks/>
              <a:endCxn id="74" idx="2"/>
            </p:cNvCxnSpPr>
            <p:nvPr/>
          </p:nvCxnSpPr>
          <p:spPr>
            <a:xfrm flipV="1">
              <a:off x="3136100" y="2038476"/>
              <a:ext cx="570320" cy="965520"/>
            </a:xfrm>
            <a:prstGeom prst="line">
              <a:avLst/>
            </a:prstGeom>
            <a:noFill/>
            <a:ln w="57150" cap="flat" cmpd="sng" algn="ctr">
              <a:solidFill>
                <a:srgbClr val="00436D"/>
              </a:solidFill>
              <a:prstDash val="solid"/>
              <a:miter lim="800000"/>
              <a:headEnd type="triangle" w="med" len="med"/>
              <a:tailEnd type="none" w="med" len="med"/>
            </a:ln>
            <a:effectLst/>
          </p:spPr>
        </p:cxnSp>
        <p:cxnSp>
          <p:nvCxnSpPr>
            <p:cNvPr id="76" name="直接连接符 56">
              <a:extLst>
                <a:ext uri="{FF2B5EF4-FFF2-40B4-BE49-F238E27FC236}">
                  <a16:creationId xmlns:a16="http://schemas.microsoft.com/office/drawing/2014/main" id="{7F130D1C-3CBA-4AD5-8232-3F5762D07D51}"/>
                </a:ext>
              </a:extLst>
            </p:cNvPr>
            <p:cNvCxnSpPr>
              <a:cxnSpLocks/>
              <a:endCxn id="74" idx="6"/>
            </p:cNvCxnSpPr>
            <p:nvPr/>
          </p:nvCxnSpPr>
          <p:spPr>
            <a:xfrm flipH="1" flipV="1">
              <a:off x="4570516" y="2038476"/>
              <a:ext cx="621196" cy="977354"/>
            </a:xfrm>
            <a:prstGeom prst="line">
              <a:avLst/>
            </a:prstGeom>
            <a:noFill/>
            <a:ln w="57150" cap="flat" cmpd="sng" algn="ctr">
              <a:solidFill>
                <a:srgbClr val="00436D"/>
              </a:solidFill>
              <a:prstDash val="solid"/>
              <a:miter lim="800000"/>
              <a:headEnd type="none" w="med" len="med"/>
              <a:tailEnd type="triangle" w="med" len="med"/>
            </a:ln>
            <a:effectLst/>
          </p:spPr>
        </p:cxnSp>
        <p:sp>
          <p:nvSpPr>
            <p:cNvPr id="77" name="箭头: 左弧形 57">
              <a:extLst>
                <a:ext uri="{FF2B5EF4-FFF2-40B4-BE49-F238E27FC236}">
                  <a16:creationId xmlns:a16="http://schemas.microsoft.com/office/drawing/2014/main" id="{78297377-9765-459D-96DD-4B63B5B74B2D}"/>
                </a:ext>
              </a:extLst>
            </p:cNvPr>
            <p:cNvSpPr/>
            <p:nvPr/>
          </p:nvSpPr>
          <p:spPr>
            <a:xfrm>
              <a:off x="2632594" y="2256745"/>
              <a:ext cx="566885" cy="2344509"/>
            </a:xfrm>
            <a:prstGeom prst="curvedRightArrow">
              <a:avLst/>
            </a:prstGeom>
            <a:solidFill>
              <a:srgbClr val="FF000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cs typeface="+mn-cs"/>
              </a:endParaRPr>
            </a:p>
          </p:txBody>
        </p:sp>
        <p:sp>
          <p:nvSpPr>
            <p:cNvPr id="78" name="箭头: 左弧形 58">
              <a:extLst>
                <a:ext uri="{FF2B5EF4-FFF2-40B4-BE49-F238E27FC236}">
                  <a16:creationId xmlns:a16="http://schemas.microsoft.com/office/drawing/2014/main" id="{B4388F1E-3F45-4869-988F-9D2EB14B63C8}"/>
                </a:ext>
              </a:extLst>
            </p:cNvPr>
            <p:cNvSpPr/>
            <p:nvPr/>
          </p:nvSpPr>
          <p:spPr>
            <a:xfrm rot="10800000">
              <a:off x="5213777" y="2144695"/>
              <a:ext cx="566885" cy="2344509"/>
            </a:xfrm>
            <a:prstGeom prst="curvedRightArrow">
              <a:avLst/>
            </a:prstGeom>
            <a:solidFill>
              <a:srgbClr val="FF000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cs typeface="+mn-cs"/>
              </a:endParaRPr>
            </a:p>
          </p:txBody>
        </p:sp>
      </p:grpSp>
      <p:sp>
        <p:nvSpPr>
          <p:cNvPr id="79" name="矩形 78">
            <a:extLst>
              <a:ext uri="{FF2B5EF4-FFF2-40B4-BE49-F238E27FC236}">
                <a16:creationId xmlns:a16="http://schemas.microsoft.com/office/drawing/2014/main" id="{0463E945-5A0A-407D-B88E-FCC5C06A3921}"/>
              </a:ext>
            </a:extLst>
          </p:cNvPr>
          <p:cNvSpPr/>
          <p:nvPr/>
        </p:nvSpPr>
        <p:spPr>
          <a:xfrm>
            <a:off x="5038691" y="4318324"/>
            <a:ext cx="3533340" cy="369332"/>
          </a:xfrm>
          <a:prstGeom prst="rect">
            <a:avLst/>
          </a:prstGeom>
        </p:spPr>
        <p:txBody>
          <a:bodyPr wrap="none">
            <a:spAutoFit/>
          </a:bodyPr>
          <a:lstStyle/>
          <a:p>
            <a:r>
              <a:rPr lang="zh-CN" altLang="en-US" dirty="0">
                <a:solidFill>
                  <a:prstClr val="black"/>
                </a:solidFill>
                <a:latin typeface="Calibri"/>
                <a:ea typeface="微软雅黑"/>
              </a:rPr>
              <a:t>（</a:t>
            </a:r>
            <a:r>
              <a:rPr lang="en-US" altLang="zh-CN" dirty="0">
                <a:solidFill>
                  <a:prstClr val="black"/>
                </a:solidFill>
                <a:latin typeface="Calibri"/>
                <a:ea typeface="微软雅黑"/>
              </a:rPr>
              <a:t>2</a:t>
            </a:r>
            <a:r>
              <a:rPr lang="zh-CN" altLang="en-US" dirty="0">
                <a:solidFill>
                  <a:prstClr val="black"/>
                </a:solidFill>
                <a:latin typeface="Calibri"/>
                <a:ea typeface="微软雅黑"/>
              </a:rPr>
              <a:t>）转发表不对称、路由表对称</a:t>
            </a:r>
          </a:p>
        </p:txBody>
      </p:sp>
      <p:sp>
        <p:nvSpPr>
          <p:cNvPr id="80" name="下箭头 81">
            <a:extLst>
              <a:ext uri="{FF2B5EF4-FFF2-40B4-BE49-F238E27FC236}">
                <a16:creationId xmlns:a16="http://schemas.microsoft.com/office/drawing/2014/main" id="{54FAADDF-A629-46FB-B577-1B3C6D72E6DF}"/>
              </a:ext>
            </a:extLst>
          </p:cNvPr>
          <p:cNvSpPr/>
          <p:nvPr/>
        </p:nvSpPr>
        <p:spPr>
          <a:xfrm>
            <a:off x="1800089" y="4370061"/>
            <a:ext cx="147036" cy="369332"/>
          </a:xfrm>
          <a:prstGeom prst="downArrow">
            <a:avLst/>
          </a:prstGeom>
          <a:solidFill>
            <a:srgbClr val="00436D"/>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81" name="矩形 80">
            <a:extLst>
              <a:ext uri="{FF2B5EF4-FFF2-40B4-BE49-F238E27FC236}">
                <a16:creationId xmlns:a16="http://schemas.microsoft.com/office/drawing/2014/main" id="{6A1A0B2E-55A9-4F0E-AB87-5EA79B9B1970}"/>
              </a:ext>
            </a:extLst>
          </p:cNvPr>
          <p:cNvSpPr/>
          <p:nvPr/>
        </p:nvSpPr>
        <p:spPr>
          <a:xfrm>
            <a:off x="6096000" y="6490218"/>
            <a:ext cx="6096000" cy="369332"/>
          </a:xfrm>
          <a:prstGeom prst="rect">
            <a:avLst/>
          </a:prstGeom>
        </p:spPr>
        <p:txBody>
          <a:bodyPr>
            <a:spAutoFit/>
          </a:bodyPr>
          <a:lstStyle/>
          <a:p>
            <a:pPr>
              <a:defRPr/>
            </a:pPr>
            <a:r>
              <a:rPr lang="zh-CN" altLang="en-US" dirty="0">
                <a:solidFill>
                  <a:prstClr val="black"/>
                </a:solidFill>
                <a:latin typeface="Calibri"/>
                <a:ea typeface="微软雅黑"/>
                <a:cs typeface="Times New Roman" panose="02020603050405020304" pitchFamily="18" charset="0"/>
              </a:rPr>
              <a:t>简单</a:t>
            </a:r>
            <a:r>
              <a:rPr lang="en-US" altLang="zh-CN" dirty="0" err="1">
                <a:solidFill>
                  <a:prstClr val="black"/>
                </a:solidFill>
                <a:latin typeface="Calibri"/>
                <a:ea typeface="微软雅黑"/>
                <a:cs typeface="Times New Roman" panose="02020603050405020304" pitchFamily="18" charset="0"/>
              </a:rPr>
              <a:t>uRPF</a:t>
            </a:r>
            <a:r>
              <a:rPr lang="zh-CN" altLang="en-US" dirty="0">
                <a:solidFill>
                  <a:prstClr val="black"/>
                </a:solidFill>
                <a:latin typeface="Calibri"/>
                <a:ea typeface="微软雅黑"/>
                <a:cs typeface="Times New Roman" panose="02020603050405020304" pitchFamily="18" charset="0"/>
              </a:rPr>
              <a:t>不能有效工作，</a:t>
            </a:r>
            <a:r>
              <a:rPr lang="en-US" altLang="zh-CN" dirty="0">
                <a:solidFill>
                  <a:prstClr val="black"/>
                </a:solidFill>
                <a:latin typeface="Calibri"/>
                <a:ea typeface="微软雅黑"/>
                <a:cs typeface="Times New Roman" panose="02020603050405020304" pitchFamily="18" charset="0"/>
              </a:rPr>
              <a:t>Feasible </a:t>
            </a:r>
            <a:r>
              <a:rPr lang="en-US" altLang="zh-CN" dirty="0" err="1">
                <a:solidFill>
                  <a:prstClr val="black"/>
                </a:solidFill>
                <a:latin typeface="Calibri"/>
                <a:ea typeface="微软雅黑"/>
                <a:cs typeface="Times New Roman" panose="02020603050405020304" pitchFamily="18" charset="0"/>
              </a:rPr>
              <a:t>uRPF</a:t>
            </a:r>
            <a:r>
              <a:rPr lang="zh-CN" altLang="en-US" dirty="0">
                <a:solidFill>
                  <a:prstClr val="black"/>
                </a:solidFill>
                <a:latin typeface="Calibri"/>
                <a:ea typeface="微软雅黑"/>
                <a:cs typeface="Times New Roman" panose="02020603050405020304" pitchFamily="18" charset="0"/>
              </a:rPr>
              <a:t>可以解决问题</a:t>
            </a:r>
            <a:endParaRPr lang="en-US" altLang="zh-CN" dirty="0">
              <a:solidFill>
                <a:prstClr val="black"/>
              </a:solidFill>
              <a:latin typeface="Calibri"/>
              <a:ea typeface="微软雅黑"/>
              <a:cs typeface="Times New Roman" panose="02020603050405020304" pitchFamily="18" charset="0"/>
            </a:endParaRPr>
          </a:p>
        </p:txBody>
      </p:sp>
      <p:graphicFrame>
        <p:nvGraphicFramePr>
          <p:cNvPr id="82" name="表格 81">
            <a:extLst>
              <a:ext uri="{FF2B5EF4-FFF2-40B4-BE49-F238E27FC236}">
                <a16:creationId xmlns:a16="http://schemas.microsoft.com/office/drawing/2014/main" id="{8EDB5EC7-079A-431C-9022-A670BFD964EE}"/>
              </a:ext>
            </a:extLst>
          </p:cNvPr>
          <p:cNvGraphicFramePr>
            <a:graphicFrameLocks noGrp="1"/>
          </p:cNvGraphicFramePr>
          <p:nvPr>
            <p:extLst>
              <p:ext uri="{D42A27DB-BD31-4B8C-83A1-F6EECF244321}">
                <p14:modId xmlns:p14="http://schemas.microsoft.com/office/powerpoint/2010/main" val="581984430"/>
              </p:ext>
            </p:extLst>
          </p:nvPr>
        </p:nvGraphicFramePr>
        <p:xfrm>
          <a:off x="6468788" y="3308279"/>
          <a:ext cx="1865859" cy="609600"/>
        </p:xfrm>
        <a:graphic>
          <a:graphicData uri="http://schemas.openxmlformats.org/drawingml/2006/table">
            <a:tbl>
              <a:tblPr firstRow="1" bandRow="1"/>
              <a:tblGrid>
                <a:gridCol w="900803">
                  <a:extLst>
                    <a:ext uri="{9D8B030D-6E8A-4147-A177-3AD203B41FA5}">
                      <a16:colId xmlns:a16="http://schemas.microsoft.com/office/drawing/2014/main" val="910474394"/>
                    </a:ext>
                  </a:extLst>
                </a:gridCol>
                <a:gridCol w="965056">
                  <a:extLst>
                    <a:ext uri="{9D8B030D-6E8A-4147-A177-3AD203B41FA5}">
                      <a16:colId xmlns:a16="http://schemas.microsoft.com/office/drawing/2014/main" val="2754499546"/>
                    </a:ext>
                  </a:extLst>
                </a:gridCol>
              </a:tblGrid>
              <a:tr h="250133">
                <a:tc>
                  <a:txBody>
                    <a:bodyPr/>
                    <a:lstStyle>
                      <a:lvl1pPr marL="0" algn="l" defTabSz="914400" rtl="0" eaLnBrk="1" latinLnBrk="0" hangingPunct="1">
                        <a:defRPr sz="1800" b="1" kern="1200">
                          <a:solidFill>
                            <a:schemeClr val="lt1"/>
                          </a:solidFill>
                          <a:latin typeface="Calibri"/>
                          <a:ea typeface="微软雅黑"/>
                        </a:defRPr>
                      </a:lvl1pPr>
                      <a:lvl2pPr marL="457200" algn="l" defTabSz="914400" rtl="0" eaLnBrk="1" latinLnBrk="0" hangingPunct="1">
                        <a:defRPr sz="1800" b="1" kern="1200">
                          <a:solidFill>
                            <a:schemeClr val="lt1"/>
                          </a:solidFill>
                          <a:latin typeface="Calibri"/>
                          <a:ea typeface="微软雅黑"/>
                        </a:defRPr>
                      </a:lvl2pPr>
                      <a:lvl3pPr marL="914400" algn="l" defTabSz="914400" rtl="0" eaLnBrk="1" latinLnBrk="0" hangingPunct="1">
                        <a:defRPr sz="1800" b="1" kern="1200">
                          <a:solidFill>
                            <a:schemeClr val="lt1"/>
                          </a:solidFill>
                          <a:latin typeface="Calibri"/>
                          <a:ea typeface="微软雅黑"/>
                        </a:defRPr>
                      </a:lvl3pPr>
                      <a:lvl4pPr marL="1371600" algn="l" defTabSz="914400" rtl="0" eaLnBrk="1" latinLnBrk="0" hangingPunct="1">
                        <a:defRPr sz="1800" b="1" kern="1200">
                          <a:solidFill>
                            <a:schemeClr val="lt1"/>
                          </a:solidFill>
                          <a:latin typeface="Calibri"/>
                          <a:ea typeface="微软雅黑"/>
                        </a:defRPr>
                      </a:lvl4pPr>
                      <a:lvl5pPr marL="1828800" algn="l" defTabSz="914400" rtl="0" eaLnBrk="1" latinLnBrk="0" hangingPunct="1">
                        <a:defRPr sz="1800" b="1" kern="1200">
                          <a:solidFill>
                            <a:schemeClr val="lt1"/>
                          </a:solidFill>
                          <a:latin typeface="Calibri"/>
                          <a:ea typeface="微软雅黑"/>
                        </a:defRPr>
                      </a:lvl5pPr>
                      <a:lvl6pPr marL="2286000" algn="l" defTabSz="914400" rtl="0" eaLnBrk="1" latinLnBrk="0" hangingPunct="1">
                        <a:defRPr sz="1800" b="1" kern="1200">
                          <a:solidFill>
                            <a:schemeClr val="lt1"/>
                          </a:solidFill>
                          <a:latin typeface="Calibri"/>
                          <a:ea typeface="微软雅黑"/>
                        </a:defRPr>
                      </a:lvl6pPr>
                      <a:lvl7pPr marL="2743200" algn="l" defTabSz="914400" rtl="0" eaLnBrk="1" latinLnBrk="0" hangingPunct="1">
                        <a:defRPr sz="1800" b="1" kern="1200">
                          <a:solidFill>
                            <a:schemeClr val="lt1"/>
                          </a:solidFill>
                          <a:latin typeface="Calibri"/>
                          <a:ea typeface="微软雅黑"/>
                        </a:defRPr>
                      </a:lvl7pPr>
                      <a:lvl8pPr marL="3200400" algn="l" defTabSz="914400" rtl="0" eaLnBrk="1" latinLnBrk="0" hangingPunct="1">
                        <a:defRPr sz="1800" b="1" kern="1200">
                          <a:solidFill>
                            <a:schemeClr val="lt1"/>
                          </a:solidFill>
                          <a:latin typeface="Calibri"/>
                          <a:ea typeface="微软雅黑"/>
                        </a:defRPr>
                      </a:lvl8pPr>
                      <a:lvl9pPr marL="3657600" algn="l" defTabSz="914400" rtl="0" eaLnBrk="1" latinLnBrk="0" hangingPunct="1">
                        <a:defRPr sz="1800" b="1" kern="1200">
                          <a:solidFill>
                            <a:schemeClr val="lt1"/>
                          </a:solidFill>
                          <a:latin typeface="Calibri"/>
                          <a:ea typeface="微软雅黑"/>
                        </a:defRPr>
                      </a:lvl9pPr>
                    </a:lstStyle>
                    <a:p>
                      <a:r>
                        <a:rPr lang="zh-CN" altLang="en-US" sz="1400" b="1" dirty="0"/>
                        <a:t>目的地址</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436D"/>
                    </a:solidFill>
                  </a:tcPr>
                </a:tc>
                <a:tc>
                  <a:txBody>
                    <a:bodyPr/>
                    <a:lstStyle>
                      <a:lvl1pPr marL="0" algn="l" defTabSz="914400" rtl="0" eaLnBrk="1" latinLnBrk="0" hangingPunct="1">
                        <a:defRPr sz="1800" b="1" kern="1200">
                          <a:solidFill>
                            <a:schemeClr val="lt1"/>
                          </a:solidFill>
                          <a:latin typeface="Calibri"/>
                          <a:ea typeface="微软雅黑"/>
                        </a:defRPr>
                      </a:lvl1pPr>
                      <a:lvl2pPr marL="457200" algn="l" defTabSz="914400" rtl="0" eaLnBrk="1" latinLnBrk="0" hangingPunct="1">
                        <a:defRPr sz="1800" b="1" kern="1200">
                          <a:solidFill>
                            <a:schemeClr val="lt1"/>
                          </a:solidFill>
                          <a:latin typeface="Calibri"/>
                          <a:ea typeface="微软雅黑"/>
                        </a:defRPr>
                      </a:lvl2pPr>
                      <a:lvl3pPr marL="914400" algn="l" defTabSz="914400" rtl="0" eaLnBrk="1" latinLnBrk="0" hangingPunct="1">
                        <a:defRPr sz="1800" b="1" kern="1200">
                          <a:solidFill>
                            <a:schemeClr val="lt1"/>
                          </a:solidFill>
                          <a:latin typeface="Calibri"/>
                          <a:ea typeface="微软雅黑"/>
                        </a:defRPr>
                      </a:lvl3pPr>
                      <a:lvl4pPr marL="1371600" algn="l" defTabSz="914400" rtl="0" eaLnBrk="1" latinLnBrk="0" hangingPunct="1">
                        <a:defRPr sz="1800" b="1" kern="1200">
                          <a:solidFill>
                            <a:schemeClr val="lt1"/>
                          </a:solidFill>
                          <a:latin typeface="Calibri"/>
                          <a:ea typeface="微软雅黑"/>
                        </a:defRPr>
                      </a:lvl4pPr>
                      <a:lvl5pPr marL="1828800" algn="l" defTabSz="914400" rtl="0" eaLnBrk="1" latinLnBrk="0" hangingPunct="1">
                        <a:defRPr sz="1800" b="1" kern="1200">
                          <a:solidFill>
                            <a:schemeClr val="lt1"/>
                          </a:solidFill>
                          <a:latin typeface="Calibri"/>
                          <a:ea typeface="微软雅黑"/>
                        </a:defRPr>
                      </a:lvl5pPr>
                      <a:lvl6pPr marL="2286000" algn="l" defTabSz="914400" rtl="0" eaLnBrk="1" latinLnBrk="0" hangingPunct="1">
                        <a:defRPr sz="1800" b="1" kern="1200">
                          <a:solidFill>
                            <a:schemeClr val="lt1"/>
                          </a:solidFill>
                          <a:latin typeface="Calibri"/>
                          <a:ea typeface="微软雅黑"/>
                        </a:defRPr>
                      </a:lvl6pPr>
                      <a:lvl7pPr marL="2743200" algn="l" defTabSz="914400" rtl="0" eaLnBrk="1" latinLnBrk="0" hangingPunct="1">
                        <a:defRPr sz="1800" b="1" kern="1200">
                          <a:solidFill>
                            <a:schemeClr val="lt1"/>
                          </a:solidFill>
                          <a:latin typeface="Calibri"/>
                          <a:ea typeface="微软雅黑"/>
                        </a:defRPr>
                      </a:lvl7pPr>
                      <a:lvl8pPr marL="3200400" algn="l" defTabSz="914400" rtl="0" eaLnBrk="1" latinLnBrk="0" hangingPunct="1">
                        <a:defRPr sz="1800" b="1" kern="1200">
                          <a:solidFill>
                            <a:schemeClr val="lt1"/>
                          </a:solidFill>
                          <a:latin typeface="Calibri"/>
                          <a:ea typeface="微软雅黑"/>
                        </a:defRPr>
                      </a:lvl8pPr>
                      <a:lvl9pPr marL="3657600" algn="l" defTabSz="914400" rtl="0" eaLnBrk="1" latinLnBrk="0" hangingPunct="1">
                        <a:defRPr sz="1800" b="1" kern="1200">
                          <a:solidFill>
                            <a:schemeClr val="lt1"/>
                          </a:solidFill>
                          <a:latin typeface="Calibri"/>
                          <a:ea typeface="微软雅黑"/>
                        </a:defRPr>
                      </a:lvl9pPr>
                    </a:lstStyle>
                    <a:p>
                      <a:r>
                        <a:rPr lang="zh-CN" altLang="en-US" sz="1400" b="1" dirty="0"/>
                        <a:t>下一跳</a:t>
                      </a:r>
                    </a:p>
                  </a:txBody>
                  <a:tcPr>
                    <a:lnL w="12700" cmpd="sng">
                      <a:solidFill>
                        <a:sysClr val="window" lastClr="FFFFFF"/>
                      </a:solidFill>
                    </a:lnL>
                    <a:lnR w="12700" cmpd="sng">
                      <a:solidFill>
                        <a:sysClr val="window" lastClr="FFFFFF"/>
                      </a:solidFill>
                    </a:lnR>
                    <a:lnT w="12700" cmpd="sng">
                      <a:solidFill>
                        <a:sysClr val="window" lastClr="FFFFFF"/>
                      </a:solidFill>
                    </a:lnT>
                    <a:lnB w="38100" cmpd="sng">
                      <a:solidFill>
                        <a:sysClr val="window" lastClr="FFFFFF"/>
                      </a:solidFill>
                    </a:lnB>
                    <a:lnTlToBr w="12700" cmpd="sng">
                      <a:noFill/>
                      <a:prstDash val="solid"/>
                    </a:lnTlToBr>
                    <a:lnBlToTr w="12700" cmpd="sng">
                      <a:noFill/>
                      <a:prstDash val="solid"/>
                    </a:lnBlToTr>
                    <a:solidFill>
                      <a:srgbClr val="00436D"/>
                    </a:solidFill>
                  </a:tcPr>
                </a:tc>
                <a:extLst>
                  <a:ext uri="{0D108BD9-81ED-4DB2-BD59-A6C34878D82A}">
                    <a16:rowId xmlns:a16="http://schemas.microsoft.com/office/drawing/2014/main" val="173439685"/>
                  </a:ext>
                </a:extLst>
              </a:tr>
              <a:tr h="250133">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en-US" altLang="zh-CN" sz="1400" b="1" dirty="0"/>
                        <a:t>IP(C)</a:t>
                      </a:r>
                      <a:endParaRPr lang="zh-CN" altLang="en-US" sz="1400" b="1"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436D">
                        <a:tint val="40000"/>
                      </a:srgbClr>
                    </a:solidFill>
                  </a:tcPr>
                </a:tc>
                <a:tc>
                  <a:txBody>
                    <a:bodyPr/>
                    <a:lstStyle>
                      <a:lvl1pPr marL="0" algn="l" defTabSz="914400" rtl="0" eaLnBrk="1" latinLnBrk="0" hangingPunct="1">
                        <a:defRPr sz="1800" kern="1200">
                          <a:solidFill>
                            <a:schemeClr val="dk1"/>
                          </a:solidFill>
                          <a:latin typeface="Calibri"/>
                          <a:ea typeface="微软雅黑"/>
                        </a:defRPr>
                      </a:lvl1pPr>
                      <a:lvl2pPr marL="457200" algn="l" defTabSz="914400" rtl="0" eaLnBrk="1" latinLnBrk="0" hangingPunct="1">
                        <a:defRPr sz="1800" kern="1200">
                          <a:solidFill>
                            <a:schemeClr val="dk1"/>
                          </a:solidFill>
                          <a:latin typeface="Calibri"/>
                          <a:ea typeface="微软雅黑"/>
                        </a:defRPr>
                      </a:lvl2pPr>
                      <a:lvl3pPr marL="914400" algn="l" defTabSz="914400" rtl="0" eaLnBrk="1" latinLnBrk="0" hangingPunct="1">
                        <a:defRPr sz="1800" kern="1200">
                          <a:solidFill>
                            <a:schemeClr val="dk1"/>
                          </a:solidFill>
                          <a:latin typeface="Calibri"/>
                          <a:ea typeface="微软雅黑"/>
                        </a:defRPr>
                      </a:lvl3pPr>
                      <a:lvl4pPr marL="1371600" algn="l" defTabSz="914400" rtl="0" eaLnBrk="1" latinLnBrk="0" hangingPunct="1">
                        <a:defRPr sz="1800" kern="1200">
                          <a:solidFill>
                            <a:schemeClr val="dk1"/>
                          </a:solidFill>
                          <a:latin typeface="Calibri"/>
                          <a:ea typeface="微软雅黑"/>
                        </a:defRPr>
                      </a:lvl4pPr>
                      <a:lvl5pPr marL="1828800" algn="l" defTabSz="914400" rtl="0" eaLnBrk="1" latinLnBrk="0" hangingPunct="1">
                        <a:defRPr sz="1800" kern="1200">
                          <a:solidFill>
                            <a:schemeClr val="dk1"/>
                          </a:solidFill>
                          <a:latin typeface="Calibri"/>
                          <a:ea typeface="微软雅黑"/>
                        </a:defRPr>
                      </a:lvl5pPr>
                      <a:lvl6pPr marL="2286000" algn="l" defTabSz="914400" rtl="0" eaLnBrk="1" latinLnBrk="0" hangingPunct="1">
                        <a:defRPr sz="1800" kern="1200">
                          <a:solidFill>
                            <a:schemeClr val="dk1"/>
                          </a:solidFill>
                          <a:latin typeface="Calibri"/>
                          <a:ea typeface="微软雅黑"/>
                        </a:defRPr>
                      </a:lvl6pPr>
                      <a:lvl7pPr marL="2743200" algn="l" defTabSz="914400" rtl="0" eaLnBrk="1" latinLnBrk="0" hangingPunct="1">
                        <a:defRPr sz="1800" kern="1200">
                          <a:solidFill>
                            <a:schemeClr val="dk1"/>
                          </a:solidFill>
                          <a:latin typeface="Calibri"/>
                          <a:ea typeface="微软雅黑"/>
                        </a:defRPr>
                      </a:lvl7pPr>
                      <a:lvl8pPr marL="3200400" algn="l" defTabSz="914400" rtl="0" eaLnBrk="1" latinLnBrk="0" hangingPunct="1">
                        <a:defRPr sz="1800" kern="1200">
                          <a:solidFill>
                            <a:schemeClr val="dk1"/>
                          </a:solidFill>
                          <a:latin typeface="Calibri"/>
                          <a:ea typeface="微软雅黑"/>
                        </a:defRPr>
                      </a:lvl8pPr>
                      <a:lvl9pPr marL="3657600" algn="l" defTabSz="914400" rtl="0" eaLnBrk="1" latinLnBrk="0" hangingPunct="1">
                        <a:defRPr sz="1800" kern="1200">
                          <a:solidFill>
                            <a:schemeClr val="dk1"/>
                          </a:solidFill>
                          <a:latin typeface="Calibri"/>
                          <a:ea typeface="微软雅黑"/>
                        </a:defRPr>
                      </a:lvl9pPr>
                    </a:lstStyle>
                    <a:p>
                      <a:r>
                        <a:rPr lang="zh-CN" altLang="en-US" sz="1400" b="1" dirty="0"/>
                        <a:t>路由器</a:t>
                      </a:r>
                      <a:r>
                        <a:rPr lang="en-US" altLang="zh-CN" sz="1400" b="1" dirty="0"/>
                        <a:t>D</a:t>
                      </a:r>
                      <a:endParaRPr lang="zh-CN" altLang="en-US" sz="1400" b="1" dirty="0"/>
                    </a:p>
                  </a:txBody>
                  <a:tcPr>
                    <a:lnL w="12700" cmpd="sng">
                      <a:solidFill>
                        <a:sysClr val="window" lastClr="FFFFFF"/>
                      </a:solidFill>
                    </a:lnL>
                    <a:lnR w="12700" cmpd="sng">
                      <a:solidFill>
                        <a:sysClr val="window" lastClr="FFFFFF"/>
                      </a:solidFill>
                    </a:lnR>
                    <a:lnT w="38100" cmpd="sng">
                      <a:solidFill>
                        <a:sysClr val="window" lastClr="FFFFFF"/>
                      </a:solidFill>
                    </a:lnT>
                    <a:lnB w="12700" cmpd="sng">
                      <a:solidFill>
                        <a:sysClr val="window" lastClr="FFFFFF"/>
                      </a:solidFill>
                    </a:lnB>
                    <a:lnTlToBr w="12700" cmpd="sng">
                      <a:noFill/>
                      <a:prstDash val="solid"/>
                    </a:lnTlToBr>
                    <a:lnBlToTr w="12700" cmpd="sng">
                      <a:noFill/>
                      <a:prstDash val="solid"/>
                    </a:lnBlToTr>
                    <a:solidFill>
                      <a:srgbClr val="00436D">
                        <a:tint val="40000"/>
                      </a:srgbClr>
                    </a:solidFill>
                  </a:tcPr>
                </a:tc>
                <a:extLst>
                  <a:ext uri="{0D108BD9-81ED-4DB2-BD59-A6C34878D82A}">
                    <a16:rowId xmlns:a16="http://schemas.microsoft.com/office/drawing/2014/main" val="3295139905"/>
                  </a:ext>
                </a:extLst>
              </a:tr>
            </a:tbl>
          </a:graphicData>
        </a:graphic>
      </p:graphicFrame>
      <p:sp>
        <p:nvSpPr>
          <p:cNvPr id="83" name="文本框 82">
            <a:extLst>
              <a:ext uri="{FF2B5EF4-FFF2-40B4-BE49-F238E27FC236}">
                <a16:creationId xmlns:a16="http://schemas.microsoft.com/office/drawing/2014/main" id="{027D39EF-8058-45E2-9998-4DF462912150}"/>
              </a:ext>
            </a:extLst>
          </p:cNvPr>
          <p:cNvSpPr txBox="1"/>
          <p:nvPr/>
        </p:nvSpPr>
        <p:spPr>
          <a:xfrm>
            <a:off x="6779111" y="2989751"/>
            <a:ext cx="1039358" cy="369332"/>
          </a:xfrm>
          <a:prstGeom prst="rect">
            <a:avLst/>
          </a:prstGeom>
          <a:noFill/>
        </p:spPr>
        <p:txBody>
          <a:bodyPr wrap="square" rtlCol="0">
            <a:spAutoFit/>
          </a:bodyPr>
          <a:lstStyle/>
          <a:p>
            <a:r>
              <a:rPr lang="zh-CN" altLang="en-US" dirty="0">
                <a:solidFill>
                  <a:srgbClr val="FF0000"/>
                </a:solidFill>
                <a:latin typeface="Calibri"/>
                <a:ea typeface="黑体" panose="02010609060101010101" pitchFamily="49" charset="-122"/>
              </a:rPr>
              <a:t>路由表</a:t>
            </a:r>
            <a:r>
              <a:rPr lang="en-US" altLang="zh-CN" dirty="0">
                <a:solidFill>
                  <a:srgbClr val="FF0000"/>
                </a:solidFill>
                <a:latin typeface="Calibri"/>
                <a:ea typeface="黑体" panose="02010609060101010101" pitchFamily="49" charset="-122"/>
              </a:rPr>
              <a:t>E</a:t>
            </a:r>
            <a:endParaRPr lang="zh-CN" altLang="en-US" dirty="0">
              <a:solidFill>
                <a:srgbClr val="FF0000"/>
              </a:solidFill>
              <a:latin typeface="Calibri"/>
              <a:ea typeface="黑体" panose="02010609060101010101" pitchFamily="49" charset="-122"/>
            </a:endParaRPr>
          </a:p>
        </p:txBody>
      </p:sp>
      <p:grpSp>
        <p:nvGrpSpPr>
          <p:cNvPr id="84" name="组合 83">
            <a:extLst>
              <a:ext uri="{FF2B5EF4-FFF2-40B4-BE49-F238E27FC236}">
                <a16:creationId xmlns:a16="http://schemas.microsoft.com/office/drawing/2014/main" id="{3FA74121-9212-4F1F-A410-0FED9E212F29}"/>
              </a:ext>
            </a:extLst>
          </p:cNvPr>
          <p:cNvGrpSpPr/>
          <p:nvPr/>
        </p:nvGrpSpPr>
        <p:grpSpPr>
          <a:xfrm>
            <a:off x="7056159" y="1298120"/>
            <a:ext cx="1819975" cy="1953079"/>
            <a:chOff x="2632594" y="1606428"/>
            <a:chExt cx="3148068" cy="3893727"/>
          </a:xfrm>
        </p:grpSpPr>
        <p:sp>
          <p:nvSpPr>
            <p:cNvPr id="85" name="椭圆 84">
              <a:extLst>
                <a:ext uri="{FF2B5EF4-FFF2-40B4-BE49-F238E27FC236}">
                  <a16:creationId xmlns:a16="http://schemas.microsoft.com/office/drawing/2014/main" id="{ACECB2C9-234A-4AA1-B8B3-D2C2B6078AFC}"/>
                </a:ext>
              </a:extLst>
            </p:cNvPr>
            <p:cNvSpPr/>
            <p:nvPr/>
          </p:nvSpPr>
          <p:spPr>
            <a:xfrm>
              <a:off x="4809167" y="2996952"/>
              <a:ext cx="864096" cy="864096"/>
            </a:xfrm>
            <a:prstGeom prst="ellipse">
              <a:avLst/>
            </a:prstGeom>
            <a:solidFill>
              <a:srgbClr val="FF000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E</a:t>
              </a:r>
              <a:endParaRPr kumimoji="0" lang="zh-CN" altLang="en-US"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86" name="椭圆 85">
              <a:extLst>
                <a:ext uri="{FF2B5EF4-FFF2-40B4-BE49-F238E27FC236}">
                  <a16:creationId xmlns:a16="http://schemas.microsoft.com/office/drawing/2014/main" id="{02F3B75D-78D5-4DB7-AB78-201CB2773B44}"/>
                </a:ext>
              </a:extLst>
            </p:cNvPr>
            <p:cNvSpPr/>
            <p:nvPr/>
          </p:nvSpPr>
          <p:spPr>
            <a:xfrm>
              <a:off x="2739177" y="2996952"/>
              <a:ext cx="864096" cy="864096"/>
            </a:xfrm>
            <a:prstGeom prst="ellipse">
              <a:avLst/>
            </a:prstGeom>
            <a:solidFill>
              <a:srgbClr val="349EEB"/>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D</a:t>
              </a:r>
              <a:endParaRPr kumimoji="0" lang="zh-CN" altLang="en-US"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87" name="椭圆 86">
              <a:extLst>
                <a:ext uri="{FF2B5EF4-FFF2-40B4-BE49-F238E27FC236}">
                  <a16:creationId xmlns:a16="http://schemas.microsoft.com/office/drawing/2014/main" id="{894296D0-E085-4778-BFE8-06E209E5D0F4}"/>
                </a:ext>
              </a:extLst>
            </p:cNvPr>
            <p:cNvSpPr/>
            <p:nvPr/>
          </p:nvSpPr>
          <p:spPr>
            <a:xfrm>
              <a:off x="3706420" y="4636059"/>
              <a:ext cx="864096" cy="864096"/>
            </a:xfrm>
            <a:prstGeom prst="ellipse">
              <a:avLst/>
            </a:prstGeom>
            <a:solidFill>
              <a:srgbClr val="7030A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C</a:t>
              </a:r>
              <a:endParaRPr kumimoji="0" lang="zh-CN" altLang="en-US" sz="2400" b="0" i="0" u="none" strike="noStrike" kern="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cxnSp>
          <p:nvCxnSpPr>
            <p:cNvPr id="88" name="直接连接符 41">
              <a:extLst>
                <a:ext uri="{FF2B5EF4-FFF2-40B4-BE49-F238E27FC236}">
                  <a16:creationId xmlns:a16="http://schemas.microsoft.com/office/drawing/2014/main" id="{1C7CC6A1-6FB4-48A9-8C1F-A63E344B0EC4}"/>
                </a:ext>
              </a:extLst>
            </p:cNvPr>
            <p:cNvCxnSpPr>
              <a:cxnSpLocks/>
              <a:stCxn id="86" idx="4"/>
              <a:endCxn id="87" idx="1"/>
            </p:cNvCxnSpPr>
            <p:nvPr/>
          </p:nvCxnSpPr>
          <p:spPr>
            <a:xfrm>
              <a:off x="3171225" y="3861048"/>
              <a:ext cx="661739" cy="901555"/>
            </a:xfrm>
            <a:prstGeom prst="line">
              <a:avLst/>
            </a:prstGeom>
            <a:noFill/>
            <a:ln w="57150" cap="flat" cmpd="sng" algn="ctr">
              <a:solidFill>
                <a:srgbClr val="00436D"/>
              </a:solidFill>
              <a:prstDash val="solid"/>
              <a:miter lim="800000"/>
              <a:headEnd type="none" w="med" len="med"/>
              <a:tailEnd type="arrow" w="med" len="med"/>
            </a:ln>
            <a:effectLst/>
          </p:spPr>
        </p:cxnSp>
        <p:cxnSp>
          <p:nvCxnSpPr>
            <p:cNvPr id="89" name="直接连接符 42">
              <a:extLst>
                <a:ext uri="{FF2B5EF4-FFF2-40B4-BE49-F238E27FC236}">
                  <a16:creationId xmlns:a16="http://schemas.microsoft.com/office/drawing/2014/main" id="{41CCFFBC-4E8F-4048-8ADD-3FDF5E72572F}"/>
                </a:ext>
              </a:extLst>
            </p:cNvPr>
            <p:cNvCxnSpPr>
              <a:cxnSpLocks/>
              <a:stCxn id="87" idx="7"/>
              <a:endCxn id="85" idx="4"/>
            </p:cNvCxnSpPr>
            <p:nvPr/>
          </p:nvCxnSpPr>
          <p:spPr>
            <a:xfrm flipV="1">
              <a:off x="4443972" y="3861048"/>
              <a:ext cx="797243" cy="901555"/>
            </a:xfrm>
            <a:prstGeom prst="line">
              <a:avLst/>
            </a:prstGeom>
            <a:noFill/>
            <a:ln w="57150" cap="flat" cmpd="sng" algn="ctr">
              <a:solidFill>
                <a:srgbClr val="00436D"/>
              </a:solidFill>
              <a:prstDash val="solid"/>
              <a:miter lim="800000"/>
              <a:headEnd type="none" w="med" len="med"/>
              <a:tailEnd type="arrow" w="med" len="med"/>
            </a:ln>
            <a:effectLst/>
          </p:spPr>
        </p:cxnSp>
        <p:cxnSp>
          <p:nvCxnSpPr>
            <p:cNvPr id="90" name="直接连接符 43">
              <a:extLst>
                <a:ext uri="{FF2B5EF4-FFF2-40B4-BE49-F238E27FC236}">
                  <a16:creationId xmlns:a16="http://schemas.microsoft.com/office/drawing/2014/main" id="{6E88118B-F5DD-46E0-851B-E6C827354F95}"/>
                </a:ext>
              </a:extLst>
            </p:cNvPr>
            <p:cNvCxnSpPr>
              <a:cxnSpLocks/>
              <a:stCxn id="86" idx="6"/>
              <a:endCxn id="85" idx="2"/>
            </p:cNvCxnSpPr>
            <p:nvPr/>
          </p:nvCxnSpPr>
          <p:spPr>
            <a:xfrm>
              <a:off x="3603273" y="3429000"/>
              <a:ext cx="1205894" cy="0"/>
            </a:xfrm>
            <a:prstGeom prst="line">
              <a:avLst/>
            </a:prstGeom>
            <a:noFill/>
            <a:ln w="57150" cap="flat" cmpd="sng" algn="ctr">
              <a:solidFill>
                <a:srgbClr val="00436D"/>
              </a:solidFill>
              <a:prstDash val="sysDash"/>
              <a:miter lim="800000"/>
            </a:ln>
            <a:effectLst/>
          </p:spPr>
        </p:cxnSp>
        <p:sp>
          <p:nvSpPr>
            <p:cNvPr id="91" name="椭圆 90">
              <a:extLst>
                <a:ext uri="{FF2B5EF4-FFF2-40B4-BE49-F238E27FC236}">
                  <a16:creationId xmlns:a16="http://schemas.microsoft.com/office/drawing/2014/main" id="{C7CCCA20-8340-4CE9-81A5-C683C3A7E580}"/>
                </a:ext>
              </a:extLst>
            </p:cNvPr>
            <p:cNvSpPr/>
            <p:nvPr/>
          </p:nvSpPr>
          <p:spPr>
            <a:xfrm>
              <a:off x="3706420" y="1606428"/>
              <a:ext cx="864096" cy="864096"/>
            </a:xfrm>
            <a:prstGeom prst="ellipse">
              <a:avLst/>
            </a:prstGeom>
            <a:solidFill>
              <a:srgbClr val="F8C128">
                <a:lumMod val="60000"/>
                <a:lumOff val="40000"/>
              </a:srgbClr>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F</a:t>
              </a:r>
              <a:endParaRPr kumimoji="0" lang="zh-CN" altLang="en-US" sz="2400" b="0" i="0" u="none" strike="noStrike" kern="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cxnSp>
          <p:nvCxnSpPr>
            <p:cNvPr id="92" name="直接连接符 45">
              <a:extLst>
                <a:ext uri="{FF2B5EF4-FFF2-40B4-BE49-F238E27FC236}">
                  <a16:creationId xmlns:a16="http://schemas.microsoft.com/office/drawing/2014/main" id="{57AE8515-91CE-43C5-B5DE-8E9A83A53943}"/>
                </a:ext>
              </a:extLst>
            </p:cNvPr>
            <p:cNvCxnSpPr>
              <a:cxnSpLocks/>
              <a:endCxn id="91" idx="2"/>
            </p:cNvCxnSpPr>
            <p:nvPr/>
          </p:nvCxnSpPr>
          <p:spPr>
            <a:xfrm flipV="1">
              <a:off x="3136100" y="2038476"/>
              <a:ext cx="570320" cy="965520"/>
            </a:xfrm>
            <a:prstGeom prst="line">
              <a:avLst/>
            </a:prstGeom>
            <a:noFill/>
            <a:ln w="57150" cap="flat" cmpd="sng" algn="ctr">
              <a:solidFill>
                <a:srgbClr val="00436D"/>
              </a:solidFill>
              <a:prstDash val="solid"/>
              <a:miter lim="800000"/>
              <a:headEnd type="triangle" w="med" len="med"/>
              <a:tailEnd type="none" w="med" len="med"/>
            </a:ln>
            <a:effectLst/>
          </p:spPr>
        </p:cxnSp>
        <p:cxnSp>
          <p:nvCxnSpPr>
            <p:cNvPr id="93" name="直接连接符 46">
              <a:extLst>
                <a:ext uri="{FF2B5EF4-FFF2-40B4-BE49-F238E27FC236}">
                  <a16:creationId xmlns:a16="http://schemas.microsoft.com/office/drawing/2014/main" id="{20E5B2BA-3653-414C-85BC-28B811E278AB}"/>
                </a:ext>
              </a:extLst>
            </p:cNvPr>
            <p:cNvCxnSpPr>
              <a:cxnSpLocks/>
              <a:endCxn id="91" idx="6"/>
            </p:cNvCxnSpPr>
            <p:nvPr/>
          </p:nvCxnSpPr>
          <p:spPr>
            <a:xfrm flipH="1" flipV="1">
              <a:off x="4570516" y="2038476"/>
              <a:ext cx="621196" cy="977354"/>
            </a:xfrm>
            <a:prstGeom prst="line">
              <a:avLst/>
            </a:prstGeom>
            <a:noFill/>
            <a:ln w="57150" cap="flat" cmpd="sng" algn="ctr">
              <a:solidFill>
                <a:srgbClr val="00436D"/>
              </a:solidFill>
              <a:prstDash val="solid"/>
              <a:miter lim="800000"/>
              <a:headEnd type="none" w="med" len="med"/>
              <a:tailEnd type="triangle" w="med" len="med"/>
            </a:ln>
            <a:effectLst/>
          </p:spPr>
        </p:cxnSp>
        <p:sp>
          <p:nvSpPr>
            <p:cNvPr id="94" name="箭头: 左弧形 47">
              <a:extLst>
                <a:ext uri="{FF2B5EF4-FFF2-40B4-BE49-F238E27FC236}">
                  <a16:creationId xmlns:a16="http://schemas.microsoft.com/office/drawing/2014/main" id="{FE4E221B-3CB1-4AD0-8DB5-569F2D4B8522}"/>
                </a:ext>
              </a:extLst>
            </p:cNvPr>
            <p:cNvSpPr/>
            <p:nvPr/>
          </p:nvSpPr>
          <p:spPr>
            <a:xfrm>
              <a:off x="2632594" y="2256745"/>
              <a:ext cx="566885" cy="2344509"/>
            </a:xfrm>
            <a:prstGeom prst="curvedRightArrow">
              <a:avLst/>
            </a:prstGeom>
            <a:solidFill>
              <a:srgbClr val="FF000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cs typeface="+mn-cs"/>
              </a:endParaRPr>
            </a:p>
          </p:txBody>
        </p:sp>
        <p:sp>
          <p:nvSpPr>
            <p:cNvPr id="95" name="箭头: 左弧形 48">
              <a:extLst>
                <a:ext uri="{FF2B5EF4-FFF2-40B4-BE49-F238E27FC236}">
                  <a16:creationId xmlns:a16="http://schemas.microsoft.com/office/drawing/2014/main" id="{CB2636E1-02E8-473C-9E4E-604E2C22FCDC}"/>
                </a:ext>
              </a:extLst>
            </p:cNvPr>
            <p:cNvSpPr/>
            <p:nvPr/>
          </p:nvSpPr>
          <p:spPr>
            <a:xfrm rot="10800000">
              <a:off x="5213777" y="2144695"/>
              <a:ext cx="566885" cy="2344509"/>
            </a:xfrm>
            <a:prstGeom prst="curvedRightArrow">
              <a:avLst/>
            </a:prstGeom>
            <a:solidFill>
              <a:srgbClr val="FF000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cs typeface="+mn-cs"/>
              </a:endParaRPr>
            </a:p>
          </p:txBody>
        </p:sp>
      </p:grpSp>
      <p:sp>
        <p:nvSpPr>
          <p:cNvPr id="96" name="右箭头 99">
            <a:extLst>
              <a:ext uri="{FF2B5EF4-FFF2-40B4-BE49-F238E27FC236}">
                <a16:creationId xmlns:a16="http://schemas.microsoft.com/office/drawing/2014/main" id="{C4C39AA7-90BE-499A-9605-F68C8FD4E82D}"/>
              </a:ext>
            </a:extLst>
          </p:cNvPr>
          <p:cNvSpPr/>
          <p:nvPr/>
        </p:nvSpPr>
        <p:spPr>
          <a:xfrm>
            <a:off x="5753639" y="2291418"/>
            <a:ext cx="747209" cy="93611"/>
          </a:xfrm>
          <a:prstGeom prst="rightArrow">
            <a:avLst/>
          </a:prstGeom>
          <a:solidFill>
            <a:srgbClr val="00436D"/>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97" name="矩形 96">
            <a:extLst>
              <a:ext uri="{FF2B5EF4-FFF2-40B4-BE49-F238E27FC236}">
                <a16:creationId xmlns:a16="http://schemas.microsoft.com/office/drawing/2014/main" id="{429900D4-D4C2-47AC-B882-CEB60BEF94F2}"/>
              </a:ext>
            </a:extLst>
          </p:cNvPr>
          <p:cNvSpPr/>
          <p:nvPr/>
        </p:nvSpPr>
        <p:spPr>
          <a:xfrm>
            <a:off x="5750067" y="1918142"/>
            <a:ext cx="877163" cy="1200329"/>
          </a:xfrm>
          <a:prstGeom prst="rect">
            <a:avLst/>
          </a:prstGeom>
        </p:spPr>
        <p:txBody>
          <a:bodyPr wrap="none">
            <a:spAutoFit/>
          </a:bodyPr>
          <a:lstStyle/>
          <a:p>
            <a:r>
              <a:rPr lang="zh-CN" altLang="en-US" dirty="0">
                <a:solidFill>
                  <a:prstClr val="black"/>
                </a:solidFill>
                <a:latin typeface="Calibri"/>
                <a:ea typeface="微软雅黑"/>
              </a:rPr>
              <a:t>（</a:t>
            </a:r>
            <a:r>
              <a:rPr lang="en-US" altLang="zh-CN" dirty="0">
                <a:solidFill>
                  <a:prstClr val="black"/>
                </a:solidFill>
                <a:latin typeface="Calibri"/>
                <a:ea typeface="微软雅黑"/>
              </a:rPr>
              <a:t>3</a:t>
            </a:r>
            <a:r>
              <a:rPr lang="zh-CN" altLang="en-US" dirty="0">
                <a:solidFill>
                  <a:prstClr val="black"/>
                </a:solidFill>
                <a:latin typeface="Calibri"/>
                <a:ea typeface="微软雅黑"/>
              </a:rPr>
              <a:t>）</a:t>
            </a:r>
            <a:endParaRPr lang="en-US" altLang="zh-CN" dirty="0">
              <a:solidFill>
                <a:prstClr val="black"/>
              </a:solidFill>
              <a:latin typeface="Calibri"/>
              <a:ea typeface="微软雅黑"/>
            </a:endParaRPr>
          </a:p>
          <a:p>
            <a:endParaRPr lang="en-US" altLang="zh-CN" dirty="0">
              <a:solidFill>
                <a:prstClr val="black"/>
              </a:solidFill>
              <a:latin typeface="Calibri"/>
              <a:ea typeface="微软雅黑"/>
            </a:endParaRPr>
          </a:p>
          <a:p>
            <a:r>
              <a:rPr lang="zh-CN" altLang="en-US" dirty="0">
                <a:solidFill>
                  <a:prstClr val="black"/>
                </a:solidFill>
                <a:latin typeface="Calibri"/>
                <a:ea typeface="微软雅黑"/>
              </a:rPr>
              <a:t>路由表</a:t>
            </a:r>
            <a:endParaRPr lang="en-US" altLang="zh-CN" dirty="0">
              <a:solidFill>
                <a:prstClr val="black"/>
              </a:solidFill>
              <a:latin typeface="Calibri"/>
              <a:ea typeface="微软雅黑"/>
            </a:endParaRPr>
          </a:p>
          <a:p>
            <a:r>
              <a:rPr lang="zh-CN" altLang="en-US" dirty="0">
                <a:solidFill>
                  <a:prstClr val="black"/>
                </a:solidFill>
                <a:latin typeface="Calibri"/>
                <a:ea typeface="微软雅黑"/>
              </a:rPr>
              <a:t>不对称</a:t>
            </a:r>
          </a:p>
        </p:txBody>
      </p:sp>
      <p:sp>
        <p:nvSpPr>
          <p:cNvPr id="98" name="矩形 97">
            <a:extLst>
              <a:ext uri="{FF2B5EF4-FFF2-40B4-BE49-F238E27FC236}">
                <a16:creationId xmlns:a16="http://schemas.microsoft.com/office/drawing/2014/main" id="{9D40D90C-246C-4574-86C4-5D7420D67898}"/>
              </a:ext>
            </a:extLst>
          </p:cNvPr>
          <p:cNvSpPr/>
          <p:nvPr/>
        </p:nvSpPr>
        <p:spPr>
          <a:xfrm>
            <a:off x="8890222" y="1256383"/>
            <a:ext cx="3085939" cy="3122778"/>
          </a:xfrm>
          <a:prstGeom prst="rect">
            <a:avLst/>
          </a:prstGeom>
        </p:spPr>
        <p:txBody>
          <a:bodyPr wrap="square">
            <a:spAutoFit/>
          </a:bodyPr>
          <a:lstStyle/>
          <a:p>
            <a:pPr marL="285750" indent="-285750" algn="just">
              <a:lnSpc>
                <a:spcPct val="110000"/>
              </a:lnSpc>
              <a:buFont typeface="Arial" panose="020B0604020202020204" pitchFamily="34" charset="0"/>
              <a:buChar char="•"/>
            </a:pPr>
            <a:r>
              <a:rPr lang="zh-CN" altLang="en-US" dirty="0">
                <a:solidFill>
                  <a:prstClr val="black"/>
                </a:solidFill>
                <a:latin typeface="Calibri"/>
                <a:ea typeface="微软雅黑"/>
                <a:cs typeface="Times New Roman" panose="02020603050405020304" pitchFamily="18" charset="0"/>
              </a:rPr>
              <a:t>简单</a:t>
            </a:r>
            <a:r>
              <a:rPr lang="en-US" altLang="zh-CN" dirty="0" err="1">
                <a:solidFill>
                  <a:prstClr val="black"/>
                </a:solidFill>
                <a:latin typeface="Calibri"/>
                <a:ea typeface="微软雅黑"/>
                <a:cs typeface="Times New Roman" panose="02020603050405020304" pitchFamily="18" charset="0"/>
              </a:rPr>
              <a:t>uRPF</a:t>
            </a:r>
            <a:r>
              <a:rPr lang="zh-CN" altLang="en-US" dirty="0">
                <a:solidFill>
                  <a:prstClr val="black"/>
                </a:solidFill>
                <a:latin typeface="Calibri"/>
                <a:ea typeface="微软雅黑"/>
                <a:cs typeface="Times New Roman" panose="02020603050405020304" pitchFamily="18" charset="0"/>
              </a:rPr>
              <a:t>及</a:t>
            </a:r>
            <a:r>
              <a:rPr lang="en-US" altLang="zh-CN" dirty="0">
                <a:solidFill>
                  <a:prstClr val="black"/>
                </a:solidFill>
                <a:latin typeface="Calibri"/>
                <a:ea typeface="微软雅黑"/>
                <a:cs typeface="Times New Roman" panose="02020603050405020304" pitchFamily="18" charset="0"/>
              </a:rPr>
              <a:t>Feasible </a:t>
            </a:r>
            <a:r>
              <a:rPr lang="en-US" altLang="zh-CN" dirty="0" err="1">
                <a:solidFill>
                  <a:prstClr val="black"/>
                </a:solidFill>
                <a:latin typeface="Calibri"/>
                <a:ea typeface="微软雅黑"/>
                <a:cs typeface="Times New Roman" panose="02020603050405020304" pitchFamily="18" charset="0"/>
              </a:rPr>
              <a:t>uRPF</a:t>
            </a:r>
            <a:r>
              <a:rPr lang="zh-CN" altLang="en-US" dirty="0">
                <a:solidFill>
                  <a:prstClr val="black"/>
                </a:solidFill>
                <a:latin typeface="Calibri"/>
                <a:ea typeface="微软雅黑"/>
                <a:cs typeface="Times New Roman" panose="02020603050405020304" pitchFamily="18" charset="0"/>
              </a:rPr>
              <a:t>都无法解决，如果对等路由器（</a:t>
            </a:r>
            <a:r>
              <a:rPr lang="en-US" altLang="zh-CN" dirty="0">
                <a:solidFill>
                  <a:prstClr val="black"/>
                </a:solidFill>
                <a:latin typeface="Calibri"/>
                <a:ea typeface="微软雅黑"/>
                <a:cs typeface="Times New Roman" panose="02020603050405020304" pitchFamily="18" charset="0"/>
              </a:rPr>
              <a:t>D</a:t>
            </a:r>
            <a:r>
              <a:rPr lang="zh-CN" altLang="en-US" dirty="0">
                <a:solidFill>
                  <a:prstClr val="black"/>
                </a:solidFill>
                <a:latin typeface="Calibri"/>
                <a:ea typeface="微软雅黑"/>
                <a:cs typeface="Times New Roman" panose="02020603050405020304" pitchFamily="18" charset="0"/>
              </a:rPr>
              <a:t>和</a:t>
            </a:r>
            <a:r>
              <a:rPr lang="en-US" altLang="zh-CN" dirty="0">
                <a:solidFill>
                  <a:prstClr val="black"/>
                </a:solidFill>
                <a:latin typeface="Calibri"/>
                <a:ea typeface="微软雅黑"/>
                <a:cs typeface="Times New Roman" panose="02020603050405020304" pitchFamily="18" charset="0"/>
              </a:rPr>
              <a:t>E</a:t>
            </a:r>
            <a:r>
              <a:rPr lang="zh-CN" altLang="en-US" dirty="0">
                <a:solidFill>
                  <a:prstClr val="black"/>
                </a:solidFill>
                <a:latin typeface="Calibri"/>
                <a:ea typeface="微软雅黑"/>
                <a:cs typeface="Times New Roman" panose="02020603050405020304" pitchFamily="18" charset="0"/>
              </a:rPr>
              <a:t>）之间的对等关系可以通过路由协议学习到，可以通过</a:t>
            </a:r>
            <a:r>
              <a:rPr lang="en-US" altLang="zh-CN" dirty="0">
                <a:solidFill>
                  <a:prstClr val="black"/>
                </a:solidFill>
                <a:latin typeface="Calibri"/>
                <a:ea typeface="微软雅黑"/>
                <a:cs typeface="Times New Roman" panose="02020603050405020304" pitchFamily="18" charset="0"/>
              </a:rPr>
              <a:t>RFC 8704</a:t>
            </a:r>
            <a:r>
              <a:rPr lang="zh-CN" altLang="en-US" dirty="0">
                <a:solidFill>
                  <a:prstClr val="black"/>
                </a:solidFill>
                <a:latin typeface="Calibri"/>
                <a:ea typeface="微软雅黑"/>
                <a:cs typeface="Times New Roman" panose="02020603050405020304" pitchFamily="18" charset="0"/>
              </a:rPr>
              <a:t>解决</a:t>
            </a:r>
            <a:endParaRPr lang="en-US" altLang="zh-CN" dirty="0">
              <a:solidFill>
                <a:prstClr val="black"/>
              </a:solidFill>
              <a:latin typeface="Calibri"/>
              <a:ea typeface="微软雅黑"/>
              <a:cs typeface="Times New Roman" panose="02020603050405020304" pitchFamily="18" charset="0"/>
            </a:endParaRPr>
          </a:p>
          <a:p>
            <a:pPr marL="285750" indent="-285750" algn="just">
              <a:lnSpc>
                <a:spcPct val="110000"/>
              </a:lnSpc>
              <a:buFont typeface="Arial" panose="020B0604020202020204" pitchFamily="34" charset="0"/>
              <a:buChar char="•"/>
            </a:pPr>
            <a:r>
              <a:rPr lang="zh-CN" altLang="en-US" dirty="0">
                <a:solidFill>
                  <a:prstClr val="black"/>
                </a:solidFill>
                <a:latin typeface="Calibri"/>
                <a:ea typeface="微软雅黑"/>
                <a:cs typeface="Times New Roman" panose="02020603050405020304" pitchFamily="18" charset="0"/>
              </a:rPr>
              <a:t>更一般的情况下，对等路由器之间的对等关系无法自动学习到，需要在对等路由器之间进行协议交互</a:t>
            </a:r>
            <a:endParaRPr lang="en-US" altLang="zh-CN" dirty="0">
              <a:solidFill>
                <a:prstClr val="black"/>
              </a:solidFill>
              <a:latin typeface="Calibri"/>
              <a:ea typeface="微软雅黑"/>
              <a:cs typeface="Times New Roman" panose="02020603050405020304" pitchFamily="18" charset="0"/>
            </a:endParaRPr>
          </a:p>
        </p:txBody>
      </p:sp>
    </p:spTree>
    <p:extLst>
      <p:ext uri="{BB962C8B-B14F-4D97-AF65-F5344CB8AC3E}">
        <p14:creationId xmlns:p14="http://schemas.microsoft.com/office/powerpoint/2010/main" val="466945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A03347E-0202-489D-B131-C624C5E66619}"/>
              </a:ext>
            </a:extLst>
          </p:cNvPr>
          <p:cNvSpPr txBox="1"/>
          <p:nvPr/>
        </p:nvSpPr>
        <p:spPr>
          <a:xfrm>
            <a:off x="879961" y="1194921"/>
            <a:ext cx="7965404" cy="46138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互联网规模持续增长</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截至</a:t>
            </a:r>
            <a:r>
              <a:rPr lang="en-US" altLang="zh-CN" dirty="0">
                <a:latin typeface="微软雅黑" panose="020B0503020204020204" pitchFamily="34" charset="-122"/>
                <a:ea typeface="微软雅黑" panose="020B0503020204020204" pitchFamily="34" charset="-122"/>
              </a:rPr>
              <a:t>2020</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6</a:t>
            </a:r>
            <a:r>
              <a:rPr lang="zh-CN" altLang="en-US" dirty="0">
                <a:latin typeface="微软雅黑" panose="020B0503020204020204" pitchFamily="34" charset="-122"/>
                <a:ea typeface="微软雅黑" panose="020B0503020204020204" pitchFamily="34" charset="-122"/>
              </a:rPr>
              <a:t>月，全球互联网用户数量达到</a:t>
            </a:r>
            <a:r>
              <a:rPr lang="en-US" altLang="zh-CN" dirty="0">
                <a:latin typeface="微软雅黑" panose="020B0503020204020204" pitchFamily="34" charset="-122"/>
                <a:ea typeface="微软雅黑" panose="020B0503020204020204" pitchFamily="34" charset="-122"/>
              </a:rPr>
              <a:t>46.48</a:t>
            </a:r>
            <a:r>
              <a:rPr lang="zh-CN" altLang="en-US" dirty="0">
                <a:latin typeface="微软雅黑" panose="020B0503020204020204" pitchFamily="34" charset="-122"/>
                <a:ea typeface="微软雅黑" panose="020B0503020204020204" pitchFamily="34" charset="-122"/>
              </a:rPr>
              <a:t>亿人，占世界人口的比重达到</a:t>
            </a:r>
            <a:r>
              <a:rPr lang="en-US" altLang="zh-CN" dirty="0">
                <a:latin typeface="微软雅黑" panose="020B0503020204020204" pitchFamily="34" charset="-122"/>
                <a:ea typeface="微软雅黑" panose="020B0503020204020204" pitchFamily="34" charset="-122"/>
              </a:rPr>
              <a:t>59.6%</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IWS</a:t>
            </a:r>
            <a:r>
              <a:rPr lang="zh-CN" altLang="en-US"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2019</a:t>
            </a:r>
            <a:r>
              <a:rPr lang="zh-CN" altLang="en-US" dirty="0">
                <a:latin typeface="微软雅黑" panose="020B0503020204020204" pitchFamily="34" charset="-122"/>
                <a:ea typeface="微软雅黑" panose="020B0503020204020204" pitchFamily="34" charset="-122"/>
              </a:rPr>
              <a:t>年全球数据量达</a:t>
            </a:r>
            <a:r>
              <a:rPr lang="en-US" altLang="zh-CN" dirty="0">
                <a:latin typeface="微软雅黑" panose="020B0503020204020204" pitchFamily="34" charset="-122"/>
                <a:ea typeface="微软雅黑" panose="020B0503020204020204" pitchFamily="34" charset="-122"/>
              </a:rPr>
              <a:t>41ZB</a:t>
            </a:r>
            <a:r>
              <a:rPr lang="zh-CN" altLang="en-US" dirty="0">
                <a:latin typeface="微软雅黑" panose="020B0503020204020204" pitchFamily="34" charset="-122"/>
                <a:ea typeface="微软雅黑" panose="020B0503020204020204" pitchFamily="34" charset="-122"/>
              </a:rPr>
              <a:t>，十年复合年均增长率近</a:t>
            </a:r>
            <a:r>
              <a:rPr lang="en-US" altLang="zh-CN" dirty="0">
                <a:latin typeface="微软雅黑" panose="020B0503020204020204" pitchFamily="34" charset="-122"/>
                <a:ea typeface="微软雅黑" panose="020B0503020204020204" pitchFamily="34" charset="-122"/>
              </a:rPr>
              <a:t>50%</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微处理器芯片速度12-18个月翻一番</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存储密度每12个月翻一番</a:t>
            </a: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带宽每12个月翻一番</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互联网应用领域越来越广</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互联网经过</a:t>
            </a:r>
            <a:r>
              <a:rPr lang="en-US" altLang="zh-CN" dirty="0">
                <a:latin typeface="微软雅黑" panose="020B0503020204020204" pitchFamily="34" charset="-122"/>
                <a:ea typeface="微软雅黑" panose="020B0503020204020204" pitchFamily="34" charset="-122"/>
              </a:rPr>
              <a:t>50</a:t>
            </a:r>
            <a:r>
              <a:rPr lang="zh-CN" altLang="en-US" dirty="0">
                <a:latin typeface="微软雅黑" panose="020B0503020204020204" pitchFamily="34" charset="-122"/>
                <a:ea typeface="微软雅黑" panose="020B0503020204020204" pitchFamily="34" charset="-122"/>
              </a:rPr>
              <a:t>年</a:t>
            </a:r>
            <a:r>
              <a:rPr lang="zh-CN" altLang="en-US" sz="1800" dirty="0">
                <a:latin typeface="微软雅黑" panose="020B0503020204020204" pitchFamily="34" charset="-122"/>
                <a:ea typeface="微软雅黑" panose="020B0503020204020204" pitchFamily="34" charset="-122"/>
                <a:cs typeface="微软雅黑"/>
              </a:rPr>
              <a:t>发展，已成为人类社会的重要基础设施和国家的重要战略资源，成为继陆、海、空和太空之后的人类第五疆域：网络空间</a:t>
            </a:r>
          </a:p>
        </p:txBody>
      </p:sp>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en-US" altLang="zh-CN" dirty="0"/>
              <a:t>12.1.1 </a:t>
            </a:r>
            <a:r>
              <a:rPr kumimoji="1" lang="zh-CN" altLang="en-US" dirty="0"/>
              <a:t>互联网体系结构与网络空间安全</a:t>
            </a:r>
          </a:p>
        </p:txBody>
      </p:sp>
      <p:pic>
        <p:nvPicPr>
          <p:cNvPr id="13" name="图片 12">
            <a:extLst>
              <a:ext uri="{FF2B5EF4-FFF2-40B4-BE49-F238E27FC236}">
                <a16:creationId xmlns:a16="http://schemas.microsoft.com/office/drawing/2014/main" id="{4848CF3A-C7B8-4FF2-855B-D35360079458}"/>
              </a:ext>
            </a:extLst>
          </p:cNvPr>
          <p:cNvPicPr>
            <a:picLocks noChangeAspect="1"/>
          </p:cNvPicPr>
          <p:nvPr/>
        </p:nvPicPr>
        <p:blipFill>
          <a:blip r:embed="rId3"/>
          <a:stretch>
            <a:fillRect/>
          </a:stretch>
        </p:blipFill>
        <p:spPr>
          <a:xfrm>
            <a:off x="6373222" y="5955557"/>
            <a:ext cx="1044103" cy="858428"/>
          </a:xfrm>
          <a:prstGeom prst="rect">
            <a:avLst/>
          </a:prstGeom>
        </p:spPr>
      </p:pic>
      <p:pic>
        <p:nvPicPr>
          <p:cNvPr id="14" name="图片 13">
            <a:extLst>
              <a:ext uri="{FF2B5EF4-FFF2-40B4-BE49-F238E27FC236}">
                <a16:creationId xmlns:a16="http://schemas.microsoft.com/office/drawing/2014/main" id="{9C469E0B-CBC3-44A9-8846-479DCA1BA88C}"/>
              </a:ext>
            </a:extLst>
          </p:cNvPr>
          <p:cNvPicPr>
            <a:picLocks noChangeAspect="1"/>
          </p:cNvPicPr>
          <p:nvPr/>
        </p:nvPicPr>
        <p:blipFill>
          <a:blip r:embed="rId4"/>
          <a:stretch>
            <a:fillRect/>
          </a:stretch>
        </p:blipFill>
        <p:spPr>
          <a:xfrm>
            <a:off x="5133231" y="5959848"/>
            <a:ext cx="1133418" cy="859462"/>
          </a:xfrm>
          <a:prstGeom prst="rect">
            <a:avLst/>
          </a:prstGeom>
        </p:spPr>
      </p:pic>
      <p:pic>
        <p:nvPicPr>
          <p:cNvPr id="15" name="图片 14">
            <a:extLst>
              <a:ext uri="{FF2B5EF4-FFF2-40B4-BE49-F238E27FC236}">
                <a16:creationId xmlns:a16="http://schemas.microsoft.com/office/drawing/2014/main" id="{D78BE8B3-92EF-4BD7-8CE0-36FEDA6DA561}"/>
              </a:ext>
            </a:extLst>
          </p:cNvPr>
          <p:cNvPicPr>
            <a:picLocks noChangeAspect="1"/>
          </p:cNvPicPr>
          <p:nvPr/>
        </p:nvPicPr>
        <p:blipFill>
          <a:blip r:embed="rId5"/>
          <a:stretch>
            <a:fillRect/>
          </a:stretch>
        </p:blipFill>
        <p:spPr>
          <a:xfrm>
            <a:off x="3882950" y="5959848"/>
            <a:ext cx="1139417" cy="838234"/>
          </a:xfrm>
          <a:prstGeom prst="rect">
            <a:avLst/>
          </a:prstGeom>
        </p:spPr>
      </p:pic>
      <p:pic>
        <p:nvPicPr>
          <p:cNvPr id="16" name="图片 15">
            <a:extLst>
              <a:ext uri="{FF2B5EF4-FFF2-40B4-BE49-F238E27FC236}">
                <a16:creationId xmlns:a16="http://schemas.microsoft.com/office/drawing/2014/main" id="{452F96A7-B784-4F6E-A8E6-245464C80D64}"/>
              </a:ext>
            </a:extLst>
          </p:cNvPr>
          <p:cNvPicPr>
            <a:picLocks noChangeAspect="1"/>
          </p:cNvPicPr>
          <p:nvPr/>
        </p:nvPicPr>
        <p:blipFill>
          <a:blip r:embed="rId6"/>
          <a:stretch>
            <a:fillRect/>
          </a:stretch>
        </p:blipFill>
        <p:spPr>
          <a:xfrm>
            <a:off x="1310117" y="5937623"/>
            <a:ext cx="1215426" cy="858847"/>
          </a:xfrm>
          <a:prstGeom prst="rect">
            <a:avLst/>
          </a:prstGeom>
        </p:spPr>
      </p:pic>
      <p:sp>
        <p:nvSpPr>
          <p:cNvPr id="20" name="矩形 26">
            <a:extLst>
              <a:ext uri="{FF2B5EF4-FFF2-40B4-BE49-F238E27FC236}">
                <a16:creationId xmlns:a16="http://schemas.microsoft.com/office/drawing/2014/main" id="{DC13B70B-2CF5-4F7B-AA07-E34390DDC520}"/>
              </a:ext>
            </a:extLst>
          </p:cNvPr>
          <p:cNvSpPr>
            <a:spLocks noChangeArrowheads="1"/>
          </p:cNvSpPr>
          <p:nvPr/>
        </p:nvSpPr>
        <p:spPr bwMode="auto">
          <a:xfrm>
            <a:off x="1393429" y="6200765"/>
            <a:ext cx="996950" cy="347662"/>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spAutoFit/>
          </a:bodyP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a:r>
              <a:rPr kumimoji="0" lang="zh-CN" altLang="en-US" sz="1600" dirty="0">
                <a:solidFill>
                  <a:srgbClr val="000000"/>
                </a:solidFill>
                <a:latin typeface="Arial" panose="020B0604020202020204" pitchFamily="34" charset="0"/>
                <a:ea typeface="微软雅黑" panose="020B0503020204020204" pitchFamily="34" charset="-122"/>
                <a:sym typeface="Arial" panose="020B0604020202020204" pitchFamily="34" charset="0"/>
              </a:rPr>
              <a:t>医疗健康</a:t>
            </a:r>
            <a:endParaRPr kumimoji="0" lang="zh-CN" altLang="zh-CN" sz="16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1" name="图片 20">
            <a:extLst>
              <a:ext uri="{FF2B5EF4-FFF2-40B4-BE49-F238E27FC236}">
                <a16:creationId xmlns:a16="http://schemas.microsoft.com/office/drawing/2014/main" id="{DCE4CC87-AAD7-4B18-AD4E-9A5DC71A5E3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639480" y="5937623"/>
            <a:ext cx="1132607" cy="881687"/>
          </a:xfrm>
          <a:prstGeom prst="rect">
            <a:avLst/>
          </a:prstGeom>
        </p:spPr>
      </p:pic>
      <p:sp>
        <p:nvSpPr>
          <p:cNvPr id="22" name="矩形 26">
            <a:extLst>
              <a:ext uri="{FF2B5EF4-FFF2-40B4-BE49-F238E27FC236}">
                <a16:creationId xmlns:a16="http://schemas.microsoft.com/office/drawing/2014/main" id="{D45911F3-2417-4669-B47D-25B187AE0DAC}"/>
              </a:ext>
            </a:extLst>
          </p:cNvPr>
          <p:cNvSpPr>
            <a:spLocks noChangeArrowheads="1"/>
          </p:cNvSpPr>
          <p:nvPr/>
        </p:nvSpPr>
        <p:spPr bwMode="auto">
          <a:xfrm>
            <a:off x="2667322" y="6218888"/>
            <a:ext cx="996950" cy="347662"/>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lIns="0" tIns="0" rIns="0" bIns="0" anchor="ctr">
            <a:spAutoFit/>
          </a:bodyP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zh-CN" altLang="en-US" sz="1600" dirty="0">
                <a:solidFill>
                  <a:srgbClr val="000000"/>
                </a:solidFill>
                <a:latin typeface="Arial" panose="020B0604020202020204" pitchFamily="34" charset="0"/>
                <a:ea typeface="微软雅黑" panose="020B0503020204020204" pitchFamily="34" charset="-122"/>
                <a:sym typeface="Arial" panose="020B0604020202020204" pitchFamily="34" charset="0"/>
              </a:rPr>
              <a:t>智慧城市</a:t>
            </a:r>
            <a:endParaRPr kumimoji="0" lang="zh-CN" altLang="zh-CN" sz="16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矩形 26">
            <a:extLst>
              <a:ext uri="{FF2B5EF4-FFF2-40B4-BE49-F238E27FC236}">
                <a16:creationId xmlns:a16="http://schemas.microsoft.com/office/drawing/2014/main" id="{602376DD-3A03-4035-87C1-3A6487BBE110}"/>
              </a:ext>
            </a:extLst>
          </p:cNvPr>
          <p:cNvSpPr>
            <a:spLocks noChangeArrowheads="1"/>
          </p:cNvSpPr>
          <p:nvPr/>
        </p:nvSpPr>
        <p:spPr bwMode="auto">
          <a:xfrm>
            <a:off x="3905029" y="6243020"/>
            <a:ext cx="1080016" cy="346234"/>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spAutoFit/>
          </a:bodyP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zh-CN" altLang="en-US" sz="1600" dirty="0">
                <a:solidFill>
                  <a:srgbClr val="000000"/>
                </a:solidFill>
                <a:latin typeface="Arial" panose="020B0604020202020204" pitchFamily="34" charset="0"/>
                <a:ea typeface="微软雅黑" panose="020B0503020204020204" pitchFamily="34" charset="-122"/>
                <a:sym typeface="Arial" panose="020B0604020202020204" pitchFamily="34" charset="0"/>
              </a:rPr>
              <a:t>智能交通</a:t>
            </a:r>
            <a:endParaRPr kumimoji="0" lang="zh-CN" altLang="zh-CN" sz="16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pic>
        <p:nvPicPr>
          <p:cNvPr id="24" name="Picture 2">
            <a:extLst>
              <a:ext uri="{FF2B5EF4-FFF2-40B4-BE49-F238E27FC236}">
                <a16:creationId xmlns:a16="http://schemas.microsoft.com/office/drawing/2014/main" id="{C6A70050-838C-4AB4-9BDE-496DB69A28BD}"/>
              </a:ext>
            </a:extLst>
          </p:cNvPr>
          <p:cNvPicPr>
            <a:picLocks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556224" y="5955556"/>
            <a:ext cx="1099522" cy="854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cap="sq">
                <a:solidFill>
                  <a:srgbClr val="000000"/>
                </a:solidFill>
                <a:miter lim="800000"/>
                <a:headEnd/>
                <a:tailEnd/>
              </a14:hiddenLine>
            </a:ext>
          </a:extLst>
        </p:spPr>
      </p:pic>
      <p:sp>
        <p:nvSpPr>
          <p:cNvPr id="25" name="矩形 26">
            <a:extLst>
              <a:ext uri="{FF2B5EF4-FFF2-40B4-BE49-F238E27FC236}">
                <a16:creationId xmlns:a16="http://schemas.microsoft.com/office/drawing/2014/main" id="{1130116E-58F7-4EB0-B9F9-A35181D8A382}"/>
              </a:ext>
            </a:extLst>
          </p:cNvPr>
          <p:cNvSpPr>
            <a:spLocks noChangeArrowheads="1"/>
          </p:cNvSpPr>
          <p:nvPr/>
        </p:nvSpPr>
        <p:spPr bwMode="auto">
          <a:xfrm>
            <a:off x="7580581" y="6189315"/>
            <a:ext cx="1080016" cy="346234"/>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spAutoFit/>
          </a:bodyP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zh-CN" altLang="en-US" sz="1600" dirty="0">
                <a:solidFill>
                  <a:srgbClr val="000000"/>
                </a:solidFill>
                <a:latin typeface="Arial" panose="020B0604020202020204" pitchFamily="34" charset="0"/>
                <a:ea typeface="微软雅黑" panose="020B0503020204020204" pitchFamily="34" charset="-122"/>
                <a:sym typeface="Arial" panose="020B0604020202020204" pitchFamily="34" charset="0"/>
              </a:rPr>
              <a:t>科学生产</a:t>
            </a:r>
            <a:endParaRPr kumimoji="0" lang="zh-CN" altLang="zh-CN" sz="16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矩形 26">
            <a:extLst>
              <a:ext uri="{FF2B5EF4-FFF2-40B4-BE49-F238E27FC236}">
                <a16:creationId xmlns:a16="http://schemas.microsoft.com/office/drawing/2014/main" id="{AABC5F9F-DB6A-4A9A-9ABD-826CFE35FC4C}"/>
              </a:ext>
            </a:extLst>
          </p:cNvPr>
          <p:cNvSpPr>
            <a:spLocks noChangeArrowheads="1"/>
          </p:cNvSpPr>
          <p:nvPr/>
        </p:nvSpPr>
        <p:spPr bwMode="auto">
          <a:xfrm>
            <a:off x="6372693" y="6178020"/>
            <a:ext cx="1080016" cy="346234"/>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spAutoFit/>
          </a:bodyP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zh-CN" altLang="en-US" sz="1600" dirty="0">
                <a:solidFill>
                  <a:srgbClr val="000000"/>
                </a:solidFill>
                <a:latin typeface="Arial" panose="020B0604020202020204" pitchFamily="34" charset="0"/>
                <a:ea typeface="微软雅黑" panose="020B0503020204020204" pitchFamily="34" charset="-122"/>
                <a:sym typeface="Arial" panose="020B0604020202020204" pitchFamily="34" charset="0"/>
              </a:rPr>
              <a:t>智能家居</a:t>
            </a:r>
            <a:endParaRPr kumimoji="0" lang="zh-CN" altLang="zh-CN" sz="16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矩形 26">
            <a:extLst>
              <a:ext uri="{FF2B5EF4-FFF2-40B4-BE49-F238E27FC236}">
                <a16:creationId xmlns:a16="http://schemas.microsoft.com/office/drawing/2014/main" id="{58251EE4-BECF-4FED-AD30-51A1E9219F36}"/>
              </a:ext>
            </a:extLst>
          </p:cNvPr>
          <p:cNvSpPr>
            <a:spLocks noChangeArrowheads="1"/>
          </p:cNvSpPr>
          <p:nvPr/>
        </p:nvSpPr>
        <p:spPr bwMode="auto">
          <a:xfrm>
            <a:off x="5157098" y="6196082"/>
            <a:ext cx="1080016" cy="346234"/>
          </a:xfrm>
          <a:prstGeom prst="roundRect">
            <a:avLst>
              <a:gd name="adj" fmla="val 50000"/>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wrap="square" lIns="0" tIns="0" rIns="0" bIns="0" anchor="ctr">
            <a:spAutoFit/>
          </a:bodyPr>
          <a:lstStyle>
            <a:lvl1pPr>
              <a:defRPr kumimoji="1" sz="3000" b="1">
                <a:solidFill>
                  <a:schemeClr val="bg2"/>
                </a:solidFill>
                <a:latin typeface="Times New Roman" panose="02020603050405020304" pitchFamily="18" charset="0"/>
                <a:ea typeface="宋体" panose="02010600030101010101" pitchFamily="2" charset="-122"/>
              </a:defRPr>
            </a:lvl1pPr>
            <a:lvl2pPr marL="742950" indent="-285750">
              <a:defRPr kumimoji="1" sz="3000" b="1">
                <a:solidFill>
                  <a:schemeClr val="bg2"/>
                </a:solidFill>
                <a:latin typeface="Times New Roman" panose="02020603050405020304" pitchFamily="18" charset="0"/>
                <a:ea typeface="宋体" panose="02010600030101010101" pitchFamily="2" charset="-122"/>
              </a:defRPr>
            </a:lvl2pPr>
            <a:lvl3pPr marL="1143000" indent="-228600">
              <a:defRPr kumimoji="1" sz="3000" b="1">
                <a:solidFill>
                  <a:schemeClr val="bg2"/>
                </a:solidFill>
                <a:latin typeface="Times New Roman" panose="02020603050405020304" pitchFamily="18" charset="0"/>
                <a:ea typeface="宋体" panose="02010600030101010101" pitchFamily="2" charset="-122"/>
              </a:defRPr>
            </a:lvl3pPr>
            <a:lvl4pPr marL="1600200" indent="-228600">
              <a:defRPr kumimoji="1" sz="3000" b="1">
                <a:solidFill>
                  <a:schemeClr val="bg2"/>
                </a:solidFill>
                <a:latin typeface="Times New Roman" panose="02020603050405020304" pitchFamily="18" charset="0"/>
                <a:ea typeface="宋体" panose="02010600030101010101" pitchFamily="2" charset="-122"/>
              </a:defRPr>
            </a:lvl4pPr>
            <a:lvl5pPr marL="2057400" indent="-228600">
              <a:defRPr kumimoji="1" sz="3000" b="1">
                <a:solidFill>
                  <a:schemeClr val="bg2"/>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3000" b="1">
                <a:solidFill>
                  <a:schemeClr val="bg2"/>
                </a:solidFill>
                <a:latin typeface="Times New Roman" panose="02020603050405020304" pitchFamily="18" charset="0"/>
                <a:ea typeface="宋体" panose="02010600030101010101" pitchFamily="2" charset="-122"/>
              </a:defRPr>
            </a:lvl9pPr>
          </a:lstStyle>
          <a:p>
            <a:pPr algn="ctr">
              <a:buFont typeface="Arial" panose="020B0604020202020204" pitchFamily="34" charset="0"/>
              <a:buNone/>
            </a:pPr>
            <a:r>
              <a:rPr kumimoji="0" lang="zh-CN" altLang="en-US" sz="1600" dirty="0">
                <a:solidFill>
                  <a:srgbClr val="000000"/>
                </a:solidFill>
                <a:latin typeface="Arial" panose="020B0604020202020204" pitchFamily="34" charset="0"/>
                <a:ea typeface="微软雅黑" panose="020B0503020204020204" pitchFamily="34" charset="-122"/>
                <a:sym typeface="Arial" panose="020B0604020202020204" pitchFamily="34" charset="0"/>
              </a:rPr>
              <a:t>军事活动</a:t>
            </a:r>
            <a:endParaRPr kumimoji="0" lang="zh-CN" altLang="zh-CN" sz="16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框 2">
            <a:extLst>
              <a:ext uri="{FF2B5EF4-FFF2-40B4-BE49-F238E27FC236}">
                <a16:creationId xmlns:a16="http://schemas.microsoft.com/office/drawing/2014/main" id="{69FFBCEC-3E09-4064-9C1C-7BC1143A5C34}"/>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互联网飞速发展</a:t>
            </a:r>
          </a:p>
        </p:txBody>
      </p:sp>
      <p:pic>
        <p:nvPicPr>
          <p:cNvPr id="64" name="图片 63">
            <a:extLst>
              <a:ext uri="{FF2B5EF4-FFF2-40B4-BE49-F238E27FC236}">
                <a16:creationId xmlns:a16="http://schemas.microsoft.com/office/drawing/2014/main" id="{C1255454-80AB-46F2-9AC7-9CC044B85293}"/>
              </a:ext>
            </a:extLst>
          </p:cNvPr>
          <p:cNvPicPr>
            <a:picLocks noChangeAspect="1"/>
          </p:cNvPicPr>
          <p:nvPr/>
        </p:nvPicPr>
        <p:blipFill>
          <a:blip r:embed="rId9">
            <a:extLst>
              <a:ext uri="{BEBA8EAE-BF5A-486C-A8C5-ECC9F3942E4B}">
                <a14:imgProps xmlns:a14="http://schemas.microsoft.com/office/drawing/2010/main">
                  <a14:imgLayer r:embed="rId10">
                    <a14:imgEffect>
                      <a14:saturation sat="300000"/>
                    </a14:imgEffect>
                  </a14:imgLayer>
                </a14:imgProps>
              </a:ext>
            </a:extLst>
          </a:blip>
          <a:stretch>
            <a:fillRect/>
          </a:stretch>
        </p:blipFill>
        <p:spPr>
          <a:xfrm>
            <a:off x="11137026" y="6018492"/>
            <a:ext cx="690013" cy="517510"/>
          </a:xfrm>
          <a:prstGeom prst="rect">
            <a:avLst/>
          </a:prstGeom>
          <a:effectLst>
            <a:outerShdw dist="50800" sx="1000" sy="1000" algn="ctr" rotWithShape="0">
              <a:srgbClr val="000000"/>
            </a:outerShdw>
          </a:effectLst>
        </p:spPr>
      </p:pic>
      <p:pic>
        <p:nvPicPr>
          <p:cNvPr id="65" name="图片 64">
            <a:extLst>
              <a:ext uri="{FF2B5EF4-FFF2-40B4-BE49-F238E27FC236}">
                <a16:creationId xmlns:a16="http://schemas.microsoft.com/office/drawing/2014/main" id="{CE428AE3-E667-43FF-9EA0-8635642B29B9}"/>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010824" y="1190847"/>
            <a:ext cx="2778445" cy="1798079"/>
          </a:xfrm>
          <a:prstGeom prst="rect">
            <a:avLst/>
          </a:prstGeom>
          <a:ln w="12700">
            <a:solidFill>
              <a:srgbClr val="002060"/>
            </a:solidFill>
          </a:ln>
        </p:spPr>
      </p:pic>
      <p:sp>
        <p:nvSpPr>
          <p:cNvPr id="66" name="矩形 65">
            <a:extLst>
              <a:ext uri="{FF2B5EF4-FFF2-40B4-BE49-F238E27FC236}">
                <a16:creationId xmlns:a16="http://schemas.microsoft.com/office/drawing/2014/main" id="{89374535-47B0-4AE7-BA2A-0D0CDFE66F52}"/>
              </a:ext>
            </a:extLst>
          </p:cNvPr>
          <p:cNvSpPr/>
          <p:nvPr/>
        </p:nvSpPr>
        <p:spPr>
          <a:xfrm>
            <a:off x="9004431" y="2988926"/>
            <a:ext cx="2784838" cy="3546720"/>
          </a:xfrm>
          <a:prstGeom prst="rect">
            <a:avLst/>
          </a:prstGeom>
          <a:noFill/>
          <a:ln w="127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7" name="图片 66">
            <a:extLst>
              <a:ext uri="{FF2B5EF4-FFF2-40B4-BE49-F238E27FC236}">
                <a16:creationId xmlns:a16="http://schemas.microsoft.com/office/drawing/2014/main" id="{BBFAC00C-23F3-4ADC-8954-96FB1736CBE2}"/>
              </a:ext>
            </a:extLst>
          </p:cNvPr>
          <p:cNvPicPr>
            <a:picLocks noChangeAspect="1"/>
          </p:cNvPicPr>
          <p:nvPr/>
        </p:nvPicPr>
        <p:blipFill>
          <a:blip r:embed="rId12"/>
          <a:stretch>
            <a:fillRect/>
          </a:stretch>
        </p:blipFill>
        <p:spPr>
          <a:xfrm>
            <a:off x="10489789" y="4480596"/>
            <a:ext cx="1033727" cy="665778"/>
          </a:xfrm>
          <a:prstGeom prst="rect">
            <a:avLst/>
          </a:prstGeom>
        </p:spPr>
      </p:pic>
      <p:pic>
        <p:nvPicPr>
          <p:cNvPr id="68" name="图片 67">
            <a:extLst>
              <a:ext uri="{FF2B5EF4-FFF2-40B4-BE49-F238E27FC236}">
                <a16:creationId xmlns:a16="http://schemas.microsoft.com/office/drawing/2014/main" id="{D0848276-0BC9-4196-B209-F6B916BC8865}"/>
              </a:ext>
            </a:extLst>
          </p:cNvPr>
          <p:cNvPicPr>
            <a:picLocks noChangeAspect="1"/>
          </p:cNvPicPr>
          <p:nvPr/>
        </p:nvPicPr>
        <p:blipFill>
          <a:blip r:embed="rId13"/>
          <a:stretch>
            <a:fillRect/>
          </a:stretch>
        </p:blipFill>
        <p:spPr>
          <a:xfrm>
            <a:off x="10489788" y="3066432"/>
            <a:ext cx="489427" cy="290913"/>
          </a:xfrm>
          <a:prstGeom prst="rect">
            <a:avLst/>
          </a:prstGeom>
        </p:spPr>
      </p:pic>
      <p:cxnSp>
        <p:nvCxnSpPr>
          <p:cNvPr id="69" name="直接连接符 26">
            <a:extLst>
              <a:ext uri="{FF2B5EF4-FFF2-40B4-BE49-F238E27FC236}">
                <a16:creationId xmlns:a16="http://schemas.microsoft.com/office/drawing/2014/main" id="{8E030985-CEC0-4C84-A6D0-7B2E2F1E620C}"/>
              </a:ext>
            </a:extLst>
          </p:cNvPr>
          <p:cNvCxnSpPr>
            <a:cxnSpLocks/>
          </p:cNvCxnSpPr>
          <p:nvPr/>
        </p:nvCxnSpPr>
        <p:spPr>
          <a:xfrm flipH="1">
            <a:off x="9341253" y="3038363"/>
            <a:ext cx="16552" cy="3497283"/>
          </a:xfrm>
          <a:prstGeom prst="line">
            <a:avLst/>
          </a:prstGeom>
          <a:solidFill>
            <a:schemeClr val="accent2">
              <a:lumMod val="50000"/>
            </a:schemeClr>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cxnSp>
      <p:sp>
        <p:nvSpPr>
          <p:cNvPr id="70" name="椭圆 69">
            <a:extLst>
              <a:ext uri="{FF2B5EF4-FFF2-40B4-BE49-F238E27FC236}">
                <a16:creationId xmlns:a16="http://schemas.microsoft.com/office/drawing/2014/main" id="{5A9D7C88-DB25-42FB-A2D8-B0A400319E9E}"/>
              </a:ext>
            </a:extLst>
          </p:cNvPr>
          <p:cNvSpPr/>
          <p:nvPr/>
        </p:nvSpPr>
        <p:spPr>
          <a:xfrm>
            <a:off x="9284301" y="3212781"/>
            <a:ext cx="146351" cy="149837"/>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1" name="文本框 70">
            <a:extLst>
              <a:ext uri="{FF2B5EF4-FFF2-40B4-BE49-F238E27FC236}">
                <a16:creationId xmlns:a16="http://schemas.microsoft.com/office/drawing/2014/main" id="{6D2CE82B-CFEB-42E0-842F-C82FEFB8E2E1}"/>
              </a:ext>
            </a:extLst>
          </p:cNvPr>
          <p:cNvSpPr txBox="1"/>
          <p:nvPr/>
        </p:nvSpPr>
        <p:spPr>
          <a:xfrm>
            <a:off x="9397319" y="3191615"/>
            <a:ext cx="1180495" cy="219338"/>
          </a:xfrm>
          <a:prstGeom prst="rect">
            <a:avLst/>
          </a:prstGeom>
          <a:noFill/>
        </p:spPr>
        <p:txBody>
          <a:bodyPr wrap="square" rtlCol="0">
            <a:spAutoFit/>
          </a:bodyPr>
          <a:lstStyle/>
          <a:p>
            <a:r>
              <a:rPr kumimoji="1" lang="en-US" altLang="zh-CN" sz="1000" dirty="0">
                <a:latin typeface="Microsoft YaHei" panose="020B0503020204020204" pitchFamily="34" charset="-122"/>
                <a:ea typeface="Microsoft YaHei" panose="020B0503020204020204" pitchFamily="34" charset="-122"/>
              </a:rPr>
              <a:t>1969</a:t>
            </a:r>
            <a:r>
              <a:rPr kumimoji="1" lang="zh-CN" altLang="en-US" sz="1000" dirty="0">
                <a:latin typeface="Microsoft YaHei" panose="020B0503020204020204" pitchFamily="34" charset="-122"/>
                <a:ea typeface="Microsoft YaHei" panose="020B0503020204020204" pitchFamily="34" charset="-122"/>
              </a:rPr>
              <a:t> </a:t>
            </a:r>
            <a:r>
              <a:rPr kumimoji="1" lang="en-US" altLang="zh-CN" sz="1000" dirty="0">
                <a:latin typeface="Microsoft YaHei" panose="020B0503020204020204" pitchFamily="34" charset="-122"/>
                <a:ea typeface="Microsoft YaHei" panose="020B0503020204020204" pitchFamily="34" charset="-122"/>
              </a:rPr>
              <a:t>ARPANET</a:t>
            </a:r>
            <a:endParaRPr kumimoji="1" lang="zh-CN" altLang="en-US" sz="1000" dirty="0">
              <a:latin typeface="Microsoft YaHei" panose="020B0503020204020204" pitchFamily="34" charset="-122"/>
              <a:ea typeface="Microsoft YaHei" panose="020B0503020204020204" pitchFamily="34" charset="-122"/>
            </a:endParaRPr>
          </a:p>
        </p:txBody>
      </p:sp>
      <p:sp>
        <p:nvSpPr>
          <p:cNvPr id="72" name="椭圆 71">
            <a:extLst>
              <a:ext uri="{FF2B5EF4-FFF2-40B4-BE49-F238E27FC236}">
                <a16:creationId xmlns:a16="http://schemas.microsoft.com/office/drawing/2014/main" id="{67AA6D86-CC22-4E81-B8C6-98668472B1A3}"/>
              </a:ext>
            </a:extLst>
          </p:cNvPr>
          <p:cNvSpPr/>
          <p:nvPr/>
        </p:nvSpPr>
        <p:spPr>
          <a:xfrm>
            <a:off x="9284301" y="3497107"/>
            <a:ext cx="146351" cy="149837"/>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B429C45A-06F0-42AE-A69A-4962055A8C59}"/>
              </a:ext>
            </a:extLst>
          </p:cNvPr>
          <p:cNvSpPr txBox="1"/>
          <p:nvPr/>
        </p:nvSpPr>
        <p:spPr>
          <a:xfrm>
            <a:off x="9397319" y="3473524"/>
            <a:ext cx="822383" cy="219338"/>
          </a:xfrm>
          <a:prstGeom prst="rect">
            <a:avLst/>
          </a:prstGeom>
          <a:noFill/>
        </p:spPr>
        <p:txBody>
          <a:bodyPr wrap="none" rtlCol="0">
            <a:spAutoFit/>
          </a:bodyPr>
          <a:lstStyle/>
          <a:p>
            <a:r>
              <a:rPr kumimoji="1" lang="en-US" altLang="zh-CN" sz="1000" dirty="0">
                <a:latin typeface="Microsoft YaHei" panose="020B0503020204020204" pitchFamily="34" charset="-122"/>
                <a:ea typeface="Microsoft YaHei" panose="020B0503020204020204" pitchFamily="34" charset="-122"/>
              </a:rPr>
              <a:t>1974</a:t>
            </a:r>
            <a:r>
              <a:rPr kumimoji="1" lang="zh-CN" altLang="en-US" sz="1000" dirty="0">
                <a:latin typeface="Microsoft YaHei" panose="020B0503020204020204" pitchFamily="34" charset="-122"/>
                <a:ea typeface="Microsoft YaHei" panose="020B0503020204020204" pitchFamily="34" charset="-122"/>
              </a:rPr>
              <a:t> </a:t>
            </a:r>
            <a:r>
              <a:rPr kumimoji="1" lang="en-US" altLang="zh-CN" sz="1000" dirty="0">
                <a:latin typeface="Microsoft YaHei" panose="020B0503020204020204" pitchFamily="34" charset="-122"/>
                <a:ea typeface="Microsoft YaHei" panose="020B0503020204020204" pitchFamily="34" charset="-122"/>
              </a:rPr>
              <a:t>TCP/IP</a:t>
            </a:r>
            <a:endParaRPr kumimoji="1" lang="zh-CN" altLang="en-US" sz="1000" dirty="0">
              <a:latin typeface="Microsoft YaHei" panose="020B0503020204020204" pitchFamily="34" charset="-122"/>
              <a:ea typeface="Microsoft YaHei" panose="020B0503020204020204" pitchFamily="34" charset="-122"/>
            </a:endParaRPr>
          </a:p>
        </p:txBody>
      </p:sp>
      <p:sp>
        <p:nvSpPr>
          <p:cNvPr id="74" name="文本框 73">
            <a:extLst>
              <a:ext uri="{FF2B5EF4-FFF2-40B4-BE49-F238E27FC236}">
                <a16:creationId xmlns:a16="http://schemas.microsoft.com/office/drawing/2014/main" id="{CF4B9C7E-1A4B-4B3C-A45F-91095858ED9C}"/>
              </a:ext>
            </a:extLst>
          </p:cNvPr>
          <p:cNvSpPr txBox="1"/>
          <p:nvPr/>
        </p:nvSpPr>
        <p:spPr>
          <a:xfrm>
            <a:off x="9397319" y="3831489"/>
            <a:ext cx="1020753" cy="246221"/>
          </a:xfrm>
          <a:prstGeom prst="rect">
            <a:avLst/>
          </a:prstGeom>
          <a:noFill/>
        </p:spPr>
        <p:txBody>
          <a:bodyPr wrap="square" rtlCol="0">
            <a:spAutoFit/>
          </a:bodyPr>
          <a:lstStyle>
            <a:defPPr>
              <a:defRPr lang="zh-CN"/>
            </a:defPPr>
            <a:lvl1pPr>
              <a:defRPr kumimoji="1" sz="1100">
                <a:latin typeface="Microsoft YaHei" panose="020B0503020204020204" pitchFamily="34" charset="-122"/>
                <a:ea typeface="Microsoft YaHei" panose="020B0503020204020204" pitchFamily="34" charset="-122"/>
              </a:defRPr>
            </a:lvl1pPr>
          </a:lstStyle>
          <a:p>
            <a:r>
              <a:rPr lang="en-US" altLang="zh-CN" sz="1000" dirty="0"/>
              <a:t>1991</a:t>
            </a:r>
            <a:r>
              <a:rPr lang="zh-CN" altLang="en-US" sz="1000" dirty="0"/>
              <a:t> 万维网  </a:t>
            </a:r>
          </a:p>
        </p:txBody>
      </p:sp>
      <p:sp>
        <p:nvSpPr>
          <p:cNvPr id="75" name="文本框 74">
            <a:extLst>
              <a:ext uri="{FF2B5EF4-FFF2-40B4-BE49-F238E27FC236}">
                <a16:creationId xmlns:a16="http://schemas.microsoft.com/office/drawing/2014/main" id="{FC46AFB8-6EC0-4848-A9A7-EEB45B7BE6E7}"/>
              </a:ext>
            </a:extLst>
          </p:cNvPr>
          <p:cNvSpPr txBox="1"/>
          <p:nvPr/>
        </p:nvSpPr>
        <p:spPr>
          <a:xfrm>
            <a:off x="9397319" y="4180037"/>
            <a:ext cx="912631" cy="219338"/>
          </a:xfrm>
          <a:prstGeom prst="rect">
            <a:avLst/>
          </a:prstGeom>
          <a:noFill/>
        </p:spPr>
        <p:txBody>
          <a:bodyPr wrap="none" rtlCol="0">
            <a:spAutoFit/>
          </a:bodyPr>
          <a:lstStyle/>
          <a:p>
            <a:r>
              <a:rPr kumimoji="1" lang="en-US" altLang="zh-CN" sz="1000" dirty="0">
                <a:latin typeface="Microsoft YaHei" panose="020B0503020204020204" pitchFamily="34" charset="-122"/>
                <a:ea typeface="Microsoft YaHei" panose="020B0503020204020204" pitchFamily="34" charset="-122"/>
              </a:rPr>
              <a:t>2004</a:t>
            </a:r>
            <a:r>
              <a:rPr kumimoji="1" lang="zh-CN" altLang="en-US" sz="1000" dirty="0">
                <a:latin typeface="Microsoft YaHei" panose="020B0503020204020204" pitchFamily="34" charset="-122"/>
                <a:ea typeface="Microsoft YaHei" panose="020B0503020204020204" pitchFamily="34" charset="-122"/>
              </a:rPr>
              <a:t> 社交网络</a:t>
            </a:r>
          </a:p>
        </p:txBody>
      </p:sp>
      <p:sp>
        <p:nvSpPr>
          <p:cNvPr id="76" name="文本框 75">
            <a:extLst>
              <a:ext uri="{FF2B5EF4-FFF2-40B4-BE49-F238E27FC236}">
                <a16:creationId xmlns:a16="http://schemas.microsoft.com/office/drawing/2014/main" id="{1206B88C-6F5E-4570-9945-99E71EBD8953}"/>
              </a:ext>
            </a:extLst>
          </p:cNvPr>
          <p:cNvSpPr txBox="1"/>
          <p:nvPr/>
        </p:nvSpPr>
        <p:spPr>
          <a:xfrm>
            <a:off x="9397319" y="4868219"/>
            <a:ext cx="1025442" cy="219338"/>
          </a:xfrm>
          <a:prstGeom prst="rect">
            <a:avLst/>
          </a:prstGeom>
          <a:noFill/>
        </p:spPr>
        <p:txBody>
          <a:bodyPr wrap="none" rtlCol="0">
            <a:spAutoFit/>
          </a:bodyPr>
          <a:lstStyle/>
          <a:p>
            <a:r>
              <a:rPr kumimoji="1" lang="en-US" altLang="zh-CN" sz="1000" dirty="0">
                <a:latin typeface="Microsoft YaHei" panose="020B0503020204020204" pitchFamily="34" charset="-122"/>
                <a:ea typeface="Microsoft YaHei" panose="020B0503020204020204" pitchFamily="34" charset="-122"/>
              </a:rPr>
              <a:t>2008</a:t>
            </a:r>
            <a:r>
              <a:rPr kumimoji="1" lang="zh-CN" altLang="en-US" sz="1000" dirty="0">
                <a:latin typeface="Microsoft YaHei" panose="020B0503020204020204" pitchFamily="34" charset="-122"/>
                <a:ea typeface="Microsoft YaHei" panose="020B0503020204020204" pitchFamily="34" charset="-122"/>
              </a:rPr>
              <a:t> 移动互联网</a:t>
            </a:r>
          </a:p>
        </p:txBody>
      </p:sp>
      <p:sp>
        <p:nvSpPr>
          <p:cNvPr id="77" name="文本框 76">
            <a:extLst>
              <a:ext uri="{FF2B5EF4-FFF2-40B4-BE49-F238E27FC236}">
                <a16:creationId xmlns:a16="http://schemas.microsoft.com/office/drawing/2014/main" id="{1181B034-3BA4-474D-81E9-2128C09EA971}"/>
              </a:ext>
            </a:extLst>
          </p:cNvPr>
          <p:cNvSpPr txBox="1"/>
          <p:nvPr/>
        </p:nvSpPr>
        <p:spPr>
          <a:xfrm>
            <a:off x="9395575" y="5825449"/>
            <a:ext cx="912631" cy="219338"/>
          </a:xfrm>
          <a:prstGeom prst="rect">
            <a:avLst/>
          </a:prstGeom>
          <a:noFill/>
        </p:spPr>
        <p:txBody>
          <a:bodyPr wrap="none" rtlCol="0">
            <a:spAutoFit/>
          </a:bodyPr>
          <a:lstStyle/>
          <a:p>
            <a:r>
              <a:rPr kumimoji="1" lang="en-US" altLang="zh-CN" sz="1000" dirty="0">
                <a:latin typeface="Microsoft YaHei" panose="020B0503020204020204" pitchFamily="34" charset="-122"/>
                <a:ea typeface="Microsoft YaHei" panose="020B0503020204020204" pitchFamily="34" charset="-122"/>
              </a:rPr>
              <a:t>2015</a:t>
            </a:r>
            <a:r>
              <a:rPr kumimoji="1" lang="zh-CN" altLang="en-US" sz="1000" dirty="0">
                <a:latin typeface="Microsoft YaHei" panose="020B0503020204020204" pitchFamily="34" charset="-122"/>
                <a:ea typeface="Microsoft YaHei" panose="020B0503020204020204" pitchFamily="34" charset="-122"/>
              </a:rPr>
              <a:t> 人工智能</a:t>
            </a:r>
            <a:endParaRPr kumimoji="1" lang="en-US" altLang="zh-CN" sz="1000" dirty="0">
              <a:latin typeface="Microsoft YaHei" panose="020B0503020204020204" pitchFamily="34" charset="-122"/>
              <a:ea typeface="Microsoft YaHei" panose="020B0503020204020204" pitchFamily="34" charset="-122"/>
            </a:endParaRPr>
          </a:p>
        </p:txBody>
      </p:sp>
      <p:sp>
        <p:nvSpPr>
          <p:cNvPr id="78" name="矩形 77">
            <a:extLst>
              <a:ext uri="{FF2B5EF4-FFF2-40B4-BE49-F238E27FC236}">
                <a16:creationId xmlns:a16="http://schemas.microsoft.com/office/drawing/2014/main" id="{8358317B-7835-490B-8ADA-80A804B3C4FE}"/>
              </a:ext>
            </a:extLst>
          </p:cNvPr>
          <p:cNvSpPr/>
          <p:nvPr/>
        </p:nvSpPr>
        <p:spPr>
          <a:xfrm>
            <a:off x="9398153" y="5530531"/>
            <a:ext cx="799821" cy="219338"/>
          </a:xfrm>
          <a:prstGeom prst="rect">
            <a:avLst/>
          </a:prstGeom>
        </p:spPr>
        <p:txBody>
          <a:bodyPr wrap="none">
            <a:spAutoFit/>
          </a:bodyPr>
          <a:lstStyle/>
          <a:p>
            <a:r>
              <a:rPr kumimoji="1" lang="en-US" altLang="zh-CN" sz="1000" dirty="0">
                <a:latin typeface="Microsoft YaHei" panose="020B0503020204020204" pitchFamily="34" charset="-122"/>
                <a:ea typeface="Microsoft YaHei" panose="020B0503020204020204" pitchFamily="34" charset="-122"/>
              </a:rPr>
              <a:t>2013</a:t>
            </a:r>
            <a:r>
              <a:rPr kumimoji="1" lang="zh-CN" altLang="en-US" sz="1000" dirty="0">
                <a:latin typeface="Microsoft YaHei" panose="020B0503020204020204" pitchFamily="34" charset="-122"/>
                <a:ea typeface="Microsoft YaHei" panose="020B0503020204020204" pitchFamily="34" charset="-122"/>
              </a:rPr>
              <a:t> 大数据</a:t>
            </a:r>
            <a:endParaRPr kumimoji="1" lang="en-US" altLang="zh-CN" sz="1000" dirty="0">
              <a:latin typeface="Microsoft YaHei" panose="020B0503020204020204" pitchFamily="34" charset="-122"/>
              <a:ea typeface="Microsoft YaHei" panose="020B0503020204020204" pitchFamily="34" charset="-122"/>
            </a:endParaRPr>
          </a:p>
        </p:txBody>
      </p:sp>
      <p:sp>
        <p:nvSpPr>
          <p:cNvPr id="79" name="文本框 78">
            <a:extLst>
              <a:ext uri="{FF2B5EF4-FFF2-40B4-BE49-F238E27FC236}">
                <a16:creationId xmlns:a16="http://schemas.microsoft.com/office/drawing/2014/main" id="{125EB0A2-4925-4DC0-914F-45ED88F620F1}"/>
              </a:ext>
            </a:extLst>
          </p:cNvPr>
          <p:cNvSpPr txBox="1"/>
          <p:nvPr/>
        </p:nvSpPr>
        <p:spPr>
          <a:xfrm>
            <a:off x="9397319" y="4520382"/>
            <a:ext cx="799821" cy="219338"/>
          </a:xfrm>
          <a:prstGeom prst="rect">
            <a:avLst/>
          </a:prstGeom>
          <a:noFill/>
        </p:spPr>
        <p:txBody>
          <a:bodyPr wrap="none" rtlCol="0">
            <a:spAutoFit/>
          </a:bodyPr>
          <a:lstStyle/>
          <a:p>
            <a:r>
              <a:rPr kumimoji="1" lang="en-US" altLang="zh-CN" sz="1000" dirty="0">
                <a:latin typeface="Microsoft YaHei" panose="020B0503020204020204" pitchFamily="34" charset="-122"/>
                <a:ea typeface="Microsoft YaHei" panose="020B0503020204020204" pitchFamily="34" charset="-122"/>
              </a:rPr>
              <a:t>2006</a:t>
            </a:r>
            <a:r>
              <a:rPr kumimoji="1" lang="zh-CN" altLang="en-US" sz="1000" dirty="0">
                <a:latin typeface="Microsoft YaHei" panose="020B0503020204020204" pitchFamily="34" charset="-122"/>
                <a:ea typeface="Microsoft YaHei" panose="020B0503020204020204" pitchFamily="34" charset="-122"/>
              </a:rPr>
              <a:t> 云计算</a:t>
            </a:r>
          </a:p>
        </p:txBody>
      </p:sp>
      <p:sp>
        <p:nvSpPr>
          <p:cNvPr id="80" name="椭圆 79">
            <a:extLst>
              <a:ext uri="{FF2B5EF4-FFF2-40B4-BE49-F238E27FC236}">
                <a16:creationId xmlns:a16="http://schemas.microsoft.com/office/drawing/2014/main" id="{A3D235AD-32A2-4626-944B-A7AED9988189}"/>
              </a:ext>
            </a:extLst>
          </p:cNvPr>
          <p:cNvSpPr/>
          <p:nvPr/>
        </p:nvSpPr>
        <p:spPr>
          <a:xfrm>
            <a:off x="9284301" y="3849691"/>
            <a:ext cx="146351" cy="149837"/>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1" name="椭圆 80">
            <a:extLst>
              <a:ext uri="{FF2B5EF4-FFF2-40B4-BE49-F238E27FC236}">
                <a16:creationId xmlns:a16="http://schemas.microsoft.com/office/drawing/2014/main" id="{C8C9FAFD-FC84-4747-8123-7AAFDF7F6D72}"/>
              </a:ext>
            </a:extLst>
          </p:cNvPr>
          <p:cNvSpPr/>
          <p:nvPr/>
        </p:nvSpPr>
        <p:spPr>
          <a:xfrm>
            <a:off x="9284301" y="4211977"/>
            <a:ext cx="146351" cy="149837"/>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2" name="椭圆 81">
            <a:extLst>
              <a:ext uri="{FF2B5EF4-FFF2-40B4-BE49-F238E27FC236}">
                <a16:creationId xmlns:a16="http://schemas.microsoft.com/office/drawing/2014/main" id="{DDC7395C-1EED-484D-9CBF-E643C5245830}"/>
              </a:ext>
            </a:extLst>
          </p:cNvPr>
          <p:cNvSpPr/>
          <p:nvPr/>
        </p:nvSpPr>
        <p:spPr>
          <a:xfrm>
            <a:off x="9284301" y="4549894"/>
            <a:ext cx="146351" cy="149837"/>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3" name="椭圆 82">
            <a:extLst>
              <a:ext uri="{FF2B5EF4-FFF2-40B4-BE49-F238E27FC236}">
                <a16:creationId xmlns:a16="http://schemas.microsoft.com/office/drawing/2014/main" id="{56C48B62-33E1-45E6-846B-FE90FEF1AD8E}"/>
              </a:ext>
            </a:extLst>
          </p:cNvPr>
          <p:cNvSpPr/>
          <p:nvPr/>
        </p:nvSpPr>
        <p:spPr>
          <a:xfrm>
            <a:off x="9273855" y="5563863"/>
            <a:ext cx="146351" cy="149837"/>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4" name="椭圆 83">
            <a:extLst>
              <a:ext uri="{FF2B5EF4-FFF2-40B4-BE49-F238E27FC236}">
                <a16:creationId xmlns:a16="http://schemas.microsoft.com/office/drawing/2014/main" id="{196AF490-E836-47B0-A1B7-EFB688FCDBEA}"/>
              </a:ext>
            </a:extLst>
          </p:cNvPr>
          <p:cNvSpPr/>
          <p:nvPr/>
        </p:nvSpPr>
        <p:spPr>
          <a:xfrm>
            <a:off x="9273855" y="4904467"/>
            <a:ext cx="146351" cy="149837"/>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5" name="椭圆 84">
            <a:extLst>
              <a:ext uri="{FF2B5EF4-FFF2-40B4-BE49-F238E27FC236}">
                <a16:creationId xmlns:a16="http://schemas.microsoft.com/office/drawing/2014/main" id="{A86A2441-25A2-4D45-83A3-C826B5C71991}"/>
              </a:ext>
            </a:extLst>
          </p:cNvPr>
          <p:cNvSpPr/>
          <p:nvPr/>
        </p:nvSpPr>
        <p:spPr>
          <a:xfrm>
            <a:off x="9273855" y="5167192"/>
            <a:ext cx="146351" cy="149837"/>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6" name="椭圆 85">
            <a:extLst>
              <a:ext uri="{FF2B5EF4-FFF2-40B4-BE49-F238E27FC236}">
                <a16:creationId xmlns:a16="http://schemas.microsoft.com/office/drawing/2014/main" id="{463E224F-02E5-4A30-A992-935704AFCE23}"/>
              </a:ext>
            </a:extLst>
          </p:cNvPr>
          <p:cNvSpPr/>
          <p:nvPr/>
        </p:nvSpPr>
        <p:spPr>
          <a:xfrm>
            <a:off x="9263409" y="5858260"/>
            <a:ext cx="146351" cy="149837"/>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87" name="图片 86">
            <a:extLst>
              <a:ext uri="{FF2B5EF4-FFF2-40B4-BE49-F238E27FC236}">
                <a16:creationId xmlns:a16="http://schemas.microsoft.com/office/drawing/2014/main" id="{C6C15E80-FFA8-489A-8D5B-828B11424C5D}"/>
              </a:ext>
            </a:extLst>
          </p:cNvPr>
          <p:cNvPicPr>
            <a:picLocks noChangeAspect="1"/>
          </p:cNvPicPr>
          <p:nvPr/>
        </p:nvPicPr>
        <p:blipFill>
          <a:blip r:embed="rId14"/>
          <a:stretch>
            <a:fillRect/>
          </a:stretch>
        </p:blipFill>
        <p:spPr>
          <a:xfrm>
            <a:off x="10843470" y="3433731"/>
            <a:ext cx="265426" cy="335090"/>
          </a:xfrm>
          <a:prstGeom prst="rect">
            <a:avLst/>
          </a:prstGeom>
        </p:spPr>
      </p:pic>
      <p:pic>
        <p:nvPicPr>
          <p:cNvPr id="88" name="图片 87">
            <a:extLst>
              <a:ext uri="{FF2B5EF4-FFF2-40B4-BE49-F238E27FC236}">
                <a16:creationId xmlns:a16="http://schemas.microsoft.com/office/drawing/2014/main" id="{9EA66EEA-35EF-468E-8857-38CF82442DDE}"/>
              </a:ext>
            </a:extLst>
          </p:cNvPr>
          <p:cNvPicPr>
            <a:picLocks noChangeAspect="1"/>
          </p:cNvPicPr>
          <p:nvPr/>
        </p:nvPicPr>
        <p:blipFill>
          <a:blip r:embed="rId15"/>
          <a:stretch>
            <a:fillRect/>
          </a:stretch>
        </p:blipFill>
        <p:spPr>
          <a:xfrm>
            <a:off x="10418072" y="3438739"/>
            <a:ext cx="283632" cy="335096"/>
          </a:xfrm>
          <a:prstGeom prst="rect">
            <a:avLst/>
          </a:prstGeom>
        </p:spPr>
      </p:pic>
      <p:pic>
        <p:nvPicPr>
          <p:cNvPr id="89" name="图片 88">
            <a:extLst>
              <a:ext uri="{FF2B5EF4-FFF2-40B4-BE49-F238E27FC236}">
                <a16:creationId xmlns:a16="http://schemas.microsoft.com/office/drawing/2014/main" id="{EF0C753B-BC5D-4565-AE2A-170D77C0D1AA}"/>
              </a:ext>
            </a:extLst>
          </p:cNvPr>
          <p:cNvPicPr>
            <a:picLocks noChangeAspect="1"/>
          </p:cNvPicPr>
          <p:nvPr/>
        </p:nvPicPr>
        <p:blipFill>
          <a:blip r:embed="rId16"/>
          <a:stretch>
            <a:fillRect/>
          </a:stretch>
        </p:blipFill>
        <p:spPr>
          <a:xfrm>
            <a:off x="10526811" y="3963978"/>
            <a:ext cx="396187" cy="169741"/>
          </a:xfrm>
          <a:prstGeom prst="rect">
            <a:avLst/>
          </a:prstGeom>
        </p:spPr>
      </p:pic>
      <p:pic>
        <p:nvPicPr>
          <p:cNvPr id="90" name="图片 89">
            <a:extLst>
              <a:ext uri="{FF2B5EF4-FFF2-40B4-BE49-F238E27FC236}">
                <a16:creationId xmlns:a16="http://schemas.microsoft.com/office/drawing/2014/main" id="{3670565C-3961-4D98-87EA-691176E1EC35}"/>
              </a:ext>
            </a:extLst>
          </p:cNvPr>
          <p:cNvPicPr>
            <a:picLocks noChangeAspect="1"/>
          </p:cNvPicPr>
          <p:nvPr/>
        </p:nvPicPr>
        <p:blipFill>
          <a:blip r:embed="rId17"/>
          <a:stretch>
            <a:fillRect/>
          </a:stretch>
        </p:blipFill>
        <p:spPr>
          <a:xfrm>
            <a:off x="10364272" y="4180297"/>
            <a:ext cx="614944" cy="152371"/>
          </a:xfrm>
          <a:prstGeom prst="rect">
            <a:avLst/>
          </a:prstGeom>
        </p:spPr>
      </p:pic>
      <p:pic>
        <p:nvPicPr>
          <p:cNvPr id="91" name="图片 90">
            <a:extLst>
              <a:ext uri="{FF2B5EF4-FFF2-40B4-BE49-F238E27FC236}">
                <a16:creationId xmlns:a16="http://schemas.microsoft.com/office/drawing/2014/main" id="{B9F825E5-864B-4CEA-919E-1D6251B4B3C6}"/>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11088457" y="4045496"/>
            <a:ext cx="435703" cy="350715"/>
          </a:xfrm>
          <a:prstGeom prst="rect">
            <a:avLst/>
          </a:prstGeom>
        </p:spPr>
      </p:pic>
      <p:pic>
        <p:nvPicPr>
          <p:cNvPr id="92" name="图片 91">
            <a:extLst>
              <a:ext uri="{FF2B5EF4-FFF2-40B4-BE49-F238E27FC236}">
                <a16:creationId xmlns:a16="http://schemas.microsoft.com/office/drawing/2014/main" id="{E64BD7D0-F9BD-4033-A9B3-0C8FBC05A06E}"/>
              </a:ext>
            </a:extLst>
          </p:cNvPr>
          <p:cNvPicPr>
            <a:picLocks noChangeAspect="1"/>
          </p:cNvPicPr>
          <p:nvPr/>
        </p:nvPicPr>
        <p:blipFill>
          <a:blip r:embed="rId19"/>
          <a:stretch>
            <a:fillRect/>
          </a:stretch>
        </p:blipFill>
        <p:spPr>
          <a:xfrm>
            <a:off x="10193006" y="4380578"/>
            <a:ext cx="517336" cy="523889"/>
          </a:xfrm>
          <a:prstGeom prst="rect">
            <a:avLst/>
          </a:prstGeom>
        </p:spPr>
      </p:pic>
      <p:pic>
        <p:nvPicPr>
          <p:cNvPr id="93" name="图片 92">
            <a:extLst>
              <a:ext uri="{FF2B5EF4-FFF2-40B4-BE49-F238E27FC236}">
                <a16:creationId xmlns:a16="http://schemas.microsoft.com/office/drawing/2014/main" id="{70ED0885-0C6F-4078-90BD-D254C88AC919}"/>
              </a:ext>
            </a:extLst>
          </p:cNvPr>
          <p:cNvPicPr>
            <a:picLocks noChangeAspect="1"/>
          </p:cNvPicPr>
          <p:nvPr/>
        </p:nvPicPr>
        <p:blipFill>
          <a:blip r:embed="rId20"/>
          <a:stretch>
            <a:fillRect/>
          </a:stretch>
        </p:blipFill>
        <p:spPr>
          <a:xfrm>
            <a:off x="10624520" y="5121109"/>
            <a:ext cx="690012" cy="514282"/>
          </a:xfrm>
          <a:prstGeom prst="rect">
            <a:avLst/>
          </a:prstGeom>
        </p:spPr>
      </p:pic>
      <p:pic>
        <p:nvPicPr>
          <p:cNvPr id="94" name="图片 93">
            <a:extLst>
              <a:ext uri="{FF2B5EF4-FFF2-40B4-BE49-F238E27FC236}">
                <a16:creationId xmlns:a16="http://schemas.microsoft.com/office/drawing/2014/main" id="{19B6292B-FA7E-46FA-ADCC-CD926125CE6D}"/>
              </a:ext>
            </a:extLst>
          </p:cNvPr>
          <p:cNvPicPr>
            <a:picLocks noChangeAspect="1"/>
          </p:cNvPicPr>
          <p:nvPr/>
        </p:nvPicPr>
        <p:blipFill>
          <a:blip r:embed="rId21"/>
          <a:stretch>
            <a:fillRect/>
          </a:stretch>
        </p:blipFill>
        <p:spPr>
          <a:xfrm>
            <a:off x="10242542" y="5429769"/>
            <a:ext cx="614856" cy="428380"/>
          </a:xfrm>
          <a:prstGeom prst="rect">
            <a:avLst/>
          </a:prstGeom>
        </p:spPr>
      </p:pic>
      <p:pic>
        <p:nvPicPr>
          <p:cNvPr id="95" name="图片 94">
            <a:extLst>
              <a:ext uri="{FF2B5EF4-FFF2-40B4-BE49-F238E27FC236}">
                <a16:creationId xmlns:a16="http://schemas.microsoft.com/office/drawing/2014/main" id="{ED82ADA6-DA6A-4A7B-AC25-0FD01D444E18}"/>
              </a:ext>
            </a:extLst>
          </p:cNvPr>
          <p:cNvPicPr>
            <a:picLocks noChangeAspect="1"/>
          </p:cNvPicPr>
          <p:nvPr/>
        </p:nvPicPr>
        <p:blipFill>
          <a:blip r:embed="rId22"/>
          <a:stretch>
            <a:fillRect/>
          </a:stretch>
        </p:blipFill>
        <p:spPr>
          <a:xfrm>
            <a:off x="10475419" y="5757644"/>
            <a:ext cx="734878" cy="512000"/>
          </a:xfrm>
          <a:prstGeom prst="rect">
            <a:avLst/>
          </a:prstGeom>
        </p:spPr>
      </p:pic>
      <p:sp>
        <p:nvSpPr>
          <p:cNvPr id="96" name="椭圆 95">
            <a:extLst>
              <a:ext uri="{FF2B5EF4-FFF2-40B4-BE49-F238E27FC236}">
                <a16:creationId xmlns:a16="http://schemas.microsoft.com/office/drawing/2014/main" id="{0625C215-3A83-4987-B006-B46B43C6DE9D}"/>
              </a:ext>
            </a:extLst>
          </p:cNvPr>
          <p:cNvSpPr/>
          <p:nvPr/>
        </p:nvSpPr>
        <p:spPr>
          <a:xfrm>
            <a:off x="9263409" y="6152657"/>
            <a:ext cx="146351" cy="149837"/>
          </a:xfrm>
          <a:prstGeom prst="ellipse">
            <a:avLst/>
          </a:prstGeom>
          <a:solidFill>
            <a:schemeClr val="bg1"/>
          </a:solid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97" name="文本框 96">
            <a:extLst>
              <a:ext uri="{FF2B5EF4-FFF2-40B4-BE49-F238E27FC236}">
                <a16:creationId xmlns:a16="http://schemas.microsoft.com/office/drawing/2014/main" id="{81AB2947-B99A-4418-8074-C1474E8B33E5}"/>
              </a:ext>
            </a:extLst>
          </p:cNvPr>
          <p:cNvSpPr txBox="1"/>
          <p:nvPr/>
        </p:nvSpPr>
        <p:spPr>
          <a:xfrm>
            <a:off x="9404058" y="6142926"/>
            <a:ext cx="912631" cy="219338"/>
          </a:xfrm>
          <a:prstGeom prst="rect">
            <a:avLst/>
          </a:prstGeom>
          <a:noFill/>
        </p:spPr>
        <p:txBody>
          <a:bodyPr wrap="none" rtlCol="0">
            <a:spAutoFit/>
          </a:bodyPr>
          <a:lstStyle/>
          <a:p>
            <a:r>
              <a:rPr kumimoji="1" lang="en-US" altLang="zh-CN" sz="1000" dirty="0">
                <a:latin typeface="Microsoft YaHei" panose="020B0503020204020204" pitchFamily="34" charset="-122"/>
                <a:ea typeface="Microsoft YaHei" panose="020B0503020204020204" pitchFamily="34" charset="-122"/>
              </a:rPr>
              <a:t>2019</a:t>
            </a:r>
            <a:r>
              <a:rPr kumimoji="1" lang="zh-CN" altLang="en-US" sz="1000" dirty="0">
                <a:latin typeface="Microsoft YaHei" panose="020B0503020204020204" pitchFamily="34" charset="-122"/>
                <a:ea typeface="Microsoft YaHei" panose="020B0503020204020204" pitchFamily="34" charset="-122"/>
              </a:rPr>
              <a:t> 群体智能</a:t>
            </a:r>
            <a:endParaRPr kumimoji="1" lang="en-US" altLang="zh-CN" sz="1000" dirty="0">
              <a:latin typeface="Microsoft YaHei" panose="020B0503020204020204" pitchFamily="34" charset="-122"/>
              <a:ea typeface="Microsoft YaHei" panose="020B0503020204020204" pitchFamily="34" charset="-122"/>
            </a:endParaRPr>
          </a:p>
        </p:txBody>
      </p:sp>
      <p:sp>
        <p:nvSpPr>
          <p:cNvPr id="98" name="矩形 97">
            <a:extLst>
              <a:ext uri="{FF2B5EF4-FFF2-40B4-BE49-F238E27FC236}">
                <a16:creationId xmlns:a16="http://schemas.microsoft.com/office/drawing/2014/main" id="{0E4A38CB-1039-41D0-A8A8-408BA5380411}"/>
              </a:ext>
            </a:extLst>
          </p:cNvPr>
          <p:cNvSpPr/>
          <p:nvPr/>
        </p:nvSpPr>
        <p:spPr>
          <a:xfrm>
            <a:off x="9383978" y="5103577"/>
            <a:ext cx="1798273" cy="400110"/>
          </a:xfrm>
          <a:prstGeom prst="rect">
            <a:avLst/>
          </a:prstGeom>
        </p:spPr>
        <p:txBody>
          <a:bodyPr wrap="square">
            <a:spAutoFit/>
          </a:bodyPr>
          <a:lstStyle/>
          <a:p>
            <a:r>
              <a:rPr kumimoji="1" lang="en-US" altLang="zh-CN" sz="1000" dirty="0">
                <a:latin typeface="Microsoft YaHei" panose="020B0503020204020204" pitchFamily="34" charset="-122"/>
                <a:ea typeface="Microsoft YaHei" panose="020B0503020204020204" pitchFamily="34" charset="-122"/>
              </a:rPr>
              <a:t>2009</a:t>
            </a:r>
            <a:r>
              <a:rPr kumimoji="1" lang="zh-CN" altLang="en-US" sz="1000" dirty="0">
                <a:latin typeface="Microsoft YaHei" panose="020B0503020204020204" pitchFamily="34" charset="-122"/>
                <a:ea typeface="Microsoft YaHei" panose="020B0503020204020204" pitchFamily="34" charset="-122"/>
              </a:rPr>
              <a:t> 物联网</a:t>
            </a:r>
            <a:endParaRPr kumimoji="1" lang="en-US" altLang="zh-CN" sz="1000" dirty="0">
              <a:latin typeface="Microsoft YaHei" panose="020B0503020204020204" pitchFamily="34" charset="-122"/>
              <a:ea typeface="Microsoft YaHei" panose="020B0503020204020204" pitchFamily="34" charset="-122"/>
            </a:endParaRPr>
          </a:p>
          <a:p>
            <a:r>
              <a:rPr kumimoji="1" lang="zh-CN" altLang="en-US" sz="1000" dirty="0">
                <a:latin typeface="Microsoft YaHei" panose="020B0503020204020204" pitchFamily="34" charset="-122"/>
                <a:ea typeface="Microsoft YaHei" panose="020B0503020204020204" pitchFamily="34" charset="-122"/>
              </a:rPr>
              <a:t>智慧地球、智慧城市</a:t>
            </a:r>
            <a:endParaRPr kumimoji="1" lang="en-US" altLang="zh-CN" sz="1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5414723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12.4.2 </a:t>
            </a:r>
            <a:r>
              <a:rPr kumimoji="1" lang="zh-CN" altLang="en-US" sz="3200" dirty="0"/>
              <a:t>路由同步、动态过滤的真实源地址前缀验证方法</a:t>
            </a:r>
          </a:p>
        </p:txBody>
      </p:sp>
      <p:sp>
        <p:nvSpPr>
          <p:cNvPr id="24" name="文本框 23">
            <a:extLst>
              <a:ext uri="{FF2B5EF4-FFF2-40B4-BE49-F238E27FC236}">
                <a16:creationId xmlns:a16="http://schemas.microsoft.com/office/drawing/2014/main" id="{3E75D691-80AA-4B9B-990E-DC61F4B9DDDE}"/>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effectLst/>
                <a:uLnTx/>
                <a:uFillTx/>
                <a:latin typeface="Calibri "/>
                <a:ea typeface="微软雅黑"/>
                <a:cs typeface="+mj-cs"/>
              </a:rPr>
              <a:t>分布式路由同步，综合多个路由器视角，建立全局过滤规则</a:t>
            </a:r>
          </a:p>
        </p:txBody>
      </p:sp>
      <p:pic>
        <p:nvPicPr>
          <p:cNvPr id="4" name="图片 3">
            <a:extLst>
              <a:ext uri="{FF2B5EF4-FFF2-40B4-BE49-F238E27FC236}">
                <a16:creationId xmlns:a16="http://schemas.microsoft.com/office/drawing/2014/main" id="{CA755302-525B-4247-887C-271101E285AB}"/>
              </a:ext>
            </a:extLst>
          </p:cNvPr>
          <p:cNvPicPr>
            <a:picLocks noChangeAspect="1"/>
          </p:cNvPicPr>
          <p:nvPr/>
        </p:nvPicPr>
        <p:blipFill>
          <a:blip r:embed="rId3"/>
          <a:stretch>
            <a:fillRect/>
          </a:stretch>
        </p:blipFill>
        <p:spPr>
          <a:xfrm>
            <a:off x="7040748" y="1897618"/>
            <a:ext cx="4765569" cy="2337531"/>
          </a:xfrm>
          <a:prstGeom prst="rect">
            <a:avLst/>
          </a:prstGeom>
        </p:spPr>
      </p:pic>
      <p:sp>
        <p:nvSpPr>
          <p:cNvPr id="5" name="内容占位符 2">
            <a:extLst>
              <a:ext uri="{FF2B5EF4-FFF2-40B4-BE49-F238E27FC236}">
                <a16:creationId xmlns:a16="http://schemas.microsoft.com/office/drawing/2014/main" id="{5C86D377-3428-40D8-8208-A3148724E728}"/>
              </a:ext>
            </a:extLst>
          </p:cNvPr>
          <p:cNvSpPr txBox="1">
            <a:spLocks/>
          </p:cNvSpPr>
          <p:nvPr/>
        </p:nvSpPr>
        <p:spPr>
          <a:xfrm>
            <a:off x="790506" y="1472211"/>
            <a:ext cx="5871851" cy="5144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buFont typeface="Wingdings" panose="05000000000000000000" pitchFamily="2" charset="2"/>
              <a:buChar char="n"/>
            </a:pPr>
            <a:r>
              <a:rPr lang="zh-CN" altLang="en-US" sz="2000" b="1" dirty="0">
                <a:latin typeface="Microsoft YaHei" panose="020B0503020204020204" pitchFamily="34" charset="-122"/>
                <a:ea typeface="Microsoft YaHei" panose="020B0503020204020204" pitchFamily="34" charset="-122"/>
                <a:sym typeface="Arial" panose="020B0604020202020204" pitchFamily="34" charset="0"/>
              </a:rPr>
              <a:t>高层地址域边界设备之间进行路由同步，识别低层地址域的全部前缀信息</a:t>
            </a:r>
            <a:endParaRPr lang="en-US" altLang="zh-CN" sz="2000" b="1" dirty="0">
              <a:latin typeface="Microsoft YaHei" panose="020B0503020204020204" pitchFamily="34" charset="-122"/>
              <a:ea typeface="Microsoft YaHei" panose="020B0503020204020204" pitchFamily="34" charset="-122"/>
              <a:sym typeface="Arial" panose="020B0604020202020204" pitchFamily="34" charset="0"/>
            </a:endParaRPr>
          </a:p>
          <a:p>
            <a:pPr lvl="1">
              <a:lnSpc>
                <a:spcPct val="110000"/>
              </a:lnSpc>
            </a:pPr>
            <a:r>
              <a:rPr lang="zh-CN" altLang="en-US" sz="2000" dirty="0">
                <a:latin typeface="Microsoft YaHei" panose="020B0503020204020204" pitchFamily="34" charset="-122"/>
                <a:ea typeface="Microsoft YaHei" panose="020B0503020204020204" pitchFamily="34" charset="-122"/>
                <a:sym typeface="Arial" panose="020B0604020202020204" pitchFamily="34" charset="0"/>
              </a:rPr>
              <a:t>通过配置标签唯一标识属于低层地址域的前缀信息</a:t>
            </a:r>
            <a:endParaRPr lang="en-US" altLang="zh-CN" sz="2000" dirty="0">
              <a:latin typeface="Microsoft YaHei" panose="020B0503020204020204" pitchFamily="34" charset="-122"/>
              <a:ea typeface="Microsoft YaHei" panose="020B0503020204020204" pitchFamily="34" charset="-122"/>
              <a:sym typeface="Arial" panose="020B0604020202020204" pitchFamily="34" charset="0"/>
            </a:endParaRPr>
          </a:p>
          <a:p>
            <a:pPr lvl="1">
              <a:lnSpc>
                <a:spcPct val="110000"/>
              </a:lnSpc>
            </a:pPr>
            <a:r>
              <a:rPr lang="zh-CN" altLang="en-US" sz="2000" dirty="0">
                <a:latin typeface="Microsoft YaHei" panose="020B0503020204020204" pitchFamily="34" charset="-122"/>
                <a:ea typeface="Microsoft YaHei" panose="020B0503020204020204" pitchFamily="34" charset="-122"/>
                <a:sym typeface="Arial" panose="020B0604020202020204" pitchFamily="34" charset="0"/>
              </a:rPr>
              <a:t>扩展路由协议，使其支持在路由转发信息内携带</a:t>
            </a:r>
            <a:r>
              <a:rPr lang="en-US" altLang="zh-CN" sz="2000" dirty="0">
                <a:latin typeface="Microsoft YaHei" panose="020B0503020204020204" pitchFamily="34" charset="-122"/>
                <a:ea typeface="Microsoft YaHei" panose="020B0503020204020204" pitchFamily="34" charset="-122"/>
                <a:sym typeface="Arial" panose="020B0604020202020204" pitchFamily="34" charset="0"/>
              </a:rPr>
              <a:t>SAVA-P</a:t>
            </a:r>
            <a:r>
              <a:rPr lang="zh-CN" altLang="en-US" sz="2000" dirty="0">
                <a:latin typeface="Microsoft YaHei" panose="020B0503020204020204" pitchFamily="34" charset="-122"/>
                <a:ea typeface="Microsoft YaHei" panose="020B0503020204020204" pitchFamily="34" charset="-122"/>
                <a:sym typeface="Arial" panose="020B0604020202020204" pitchFamily="34" charset="0"/>
              </a:rPr>
              <a:t>标签</a:t>
            </a:r>
            <a:endParaRPr lang="en-US" altLang="zh-CN" sz="2000" dirty="0">
              <a:latin typeface="Microsoft YaHei" panose="020B0503020204020204" pitchFamily="34" charset="-122"/>
              <a:ea typeface="Microsoft YaHei" panose="020B0503020204020204" pitchFamily="34" charset="-122"/>
              <a:sym typeface="Arial" panose="020B0604020202020204" pitchFamily="34" charset="0"/>
            </a:endParaRPr>
          </a:p>
          <a:p>
            <a:pPr>
              <a:lnSpc>
                <a:spcPct val="110000"/>
              </a:lnSpc>
              <a:buFont typeface="Wingdings" panose="05000000000000000000" pitchFamily="2" charset="2"/>
              <a:buChar char="n"/>
            </a:pPr>
            <a:r>
              <a:rPr lang="zh-CN" altLang="en-US" sz="2000" b="1" dirty="0">
                <a:latin typeface="Microsoft YaHei" panose="020B0503020204020204" pitchFamily="34" charset="-122"/>
                <a:ea typeface="Microsoft YaHei" panose="020B0503020204020204" pitchFamily="34" charset="-122"/>
                <a:sym typeface="Arial" panose="020B0604020202020204" pitchFamily="34" charset="0"/>
              </a:rPr>
              <a:t>边界设备本地生成低层地址域入接口的过滤表</a:t>
            </a:r>
            <a:r>
              <a:rPr lang="en-US" altLang="zh-CN" sz="2000" b="1" dirty="0">
                <a:latin typeface="Microsoft YaHei" panose="020B0503020204020204" pitchFamily="34" charset="-122"/>
                <a:ea typeface="Microsoft YaHei" panose="020B0503020204020204" pitchFamily="34" charset="-122"/>
                <a:sym typeface="Arial" panose="020B0604020202020204" pitchFamily="34" charset="0"/>
              </a:rPr>
              <a:t>(</a:t>
            </a:r>
            <a:r>
              <a:rPr lang="zh-CN" altLang="en-US" sz="2000" b="1" dirty="0">
                <a:latin typeface="Microsoft YaHei" panose="020B0503020204020204" pitchFamily="34" charset="-122"/>
                <a:ea typeface="Microsoft YaHei" panose="020B0503020204020204" pitchFamily="34" charset="-122"/>
                <a:sym typeface="Arial" panose="020B0604020202020204" pitchFamily="34" charset="0"/>
              </a:rPr>
              <a:t>允许的源地址前缀列表）</a:t>
            </a:r>
            <a:endParaRPr lang="en-US" altLang="zh-CN" sz="2000" b="1" dirty="0">
              <a:latin typeface="Microsoft YaHei" panose="020B0503020204020204" pitchFamily="34" charset="-122"/>
              <a:ea typeface="Microsoft YaHei" panose="020B0503020204020204" pitchFamily="34" charset="-122"/>
              <a:sym typeface="Arial" panose="020B0604020202020204" pitchFamily="34" charset="0"/>
            </a:endParaRPr>
          </a:p>
          <a:p>
            <a:pPr lvl="1">
              <a:lnSpc>
                <a:spcPct val="110000"/>
              </a:lnSpc>
            </a:pPr>
            <a:r>
              <a:rPr lang="zh-CN" altLang="en-US" sz="2000" dirty="0">
                <a:latin typeface="Microsoft YaHei" panose="020B0503020204020204" pitchFamily="34" charset="-122"/>
                <a:ea typeface="Microsoft YaHei" panose="020B0503020204020204" pitchFamily="34" charset="-122"/>
                <a:sym typeface="Arial" panose="020B0604020202020204" pitchFamily="34" charset="0"/>
              </a:rPr>
              <a:t>综合本地路由和远端同步路由，不存在误过滤和漏过滤</a:t>
            </a:r>
            <a:endParaRPr lang="en-US" altLang="zh-CN" sz="2000" dirty="0">
              <a:latin typeface="Microsoft YaHei" panose="020B0503020204020204" pitchFamily="34" charset="-122"/>
              <a:ea typeface="Microsoft YaHei" panose="020B0503020204020204" pitchFamily="34" charset="-122"/>
              <a:sym typeface="Arial" panose="020B0604020202020204" pitchFamily="34" charset="0"/>
            </a:endParaRPr>
          </a:p>
          <a:p>
            <a:pPr>
              <a:lnSpc>
                <a:spcPct val="110000"/>
              </a:lnSpc>
              <a:buFont typeface="Wingdings" panose="05000000000000000000" pitchFamily="2" charset="2"/>
              <a:buChar char="n"/>
            </a:pPr>
            <a:r>
              <a:rPr lang="zh-CN" altLang="en-US" sz="2000" b="1" dirty="0">
                <a:latin typeface="Microsoft YaHei" panose="020B0503020204020204" pitchFamily="34" charset="-122"/>
                <a:ea typeface="Microsoft YaHei" panose="020B0503020204020204" pitchFamily="34" charset="-122"/>
                <a:sym typeface="Arial" panose="020B0604020202020204" pitchFamily="34" charset="0"/>
              </a:rPr>
              <a:t>实现了可扩展、低时延、高准确率的地址域内前缀粒度真实源地址验证</a:t>
            </a:r>
          </a:p>
          <a:p>
            <a:pPr marL="0" indent="0">
              <a:lnSpc>
                <a:spcPct val="110000"/>
              </a:lnSpc>
              <a:buClr>
                <a:schemeClr val="tx1"/>
              </a:buClr>
              <a:buNone/>
            </a:pPr>
            <a:endParaRPr lang="en-US" altLang="zh-CN" sz="3200" b="1"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EF20F85E-5B1E-478B-B4CF-E3CDB17C4861}"/>
              </a:ext>
            </a:extLst>
          </p:cNvPr>
          <p:cNvPicPr>
            <a:picLocks noChangeAspect="1"/>
          </p:cNvPicPr>
          <p:nvPr/>
        </p:nvPicPr>
        <p:blipFill>
          <a:blip r:embed="rId4"/>
          <a:stretch>
            <a:fillRect/>
          </a:stretch>
        </p:blipFill>
        <p:spPr>
          <a:xfrm>
            <a:off x="6976456" y="4324503"/>
            <a:ext cx="2389808" cy="1686777"/>
          </a:xfrm>
          <a:prstGeom prst="rect">
            <a:avLst/>
          </a:prstGeom>
        </p:spPr>
      </p:pic>
      <p:pic>
        <p:nvPicPr>
          <p:cNvPr id="8" name="图片 7">
            <a:extLst>
              <a:ext uri="{FF2B5EF4-FFF2-40B4-BE49-F238E27FC236}">
                <a16:creationId xmlns:a16="http://schemas.microsoft.com/office/drawing/2014/main" id="{A312FEC7-6196-41E7-9363-03D468C5D4BC}"/>
              </a:ext>
            </a:extLst>
          </p:cNvPr>
          <p:cNvPicPr>
            <a:picLocks noChangeAspect="1"/>
          </p:cNvPicPr>
          <p:nvPr/>
        </p:nvPicPr>
        <p:blipFill>
          <a:blip r:embed="rId5"/>
          <a:stretch>
            <a:fillRect/>
          </a:stretch>
        </p:blipFill>
        <p:spPr>
          <a:xfrm>
            <a:off x="9419618" y="4339356"/>
            <a:ext cx="2393328" cy="1671924"/>
          </a:xfrm>
          <a:prstGeom prst="rect">
            <a:avLst/>
          </a:prstGeom>
        </p:spPr>
      </p:pic>
    </p:spTree>
    <p:extLst>
      <p:ext uri="{BB962C8B-B14F-4D97-AF65-F5344CB8AC3E}">
        <p14:creationId xmlns:p14="http://schemas.microsoft.com/office/powerpoint/2010/main" val="2125062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12.4.3 </a:t>
            </a:r>
            <a:r>
              <a:rPr kumimoji="1" lang="zh-CN" altLang="en-US" sz="3200" dirty="0"/>
              <a:t>域内真实源地址验证技术产品化</a:t>
            </a:r>
          </a:p>
        </p:txBody>
      </p:sp>
      <p:sp>
        <p:nvSpPr>
          <p:cNvPr id="4" name="矩形 3">
            <a:extLst>
              <a:ext uri="{FF2B5EF4-FFF2-40B4-BE49-F238E27FC236}">
                <a16:creationId xmlns:a16="http://schemas.microsoft.com/office/drawing/2014/main" id="{D0EDC3FD-A79E-4E88-86E6-DA476A57B700}"/>
              </a:ext>
            </a:extLst>
          </p:cNvPr>
          <p:cNvSpPr/>
          <p:nvPr/>
        </p:nvSpPr>
        <p:spPr>
          <a:xfrm>
            <a:off x="2121586" y="5704367"/>
            <a:ext cx="8142981" cy="461665"/>
          </a:xfrm>
          <a:prstGeom prst="rect">
            <a:avLst/>
          </a:prstGeom>
        </p:spPr>
        <p:txBody>
          <a:bodyPr wrap="square">
            <a:spAutoFit/>
          </a:bodyPr>
          <a:lstStyle/>
          <a:p>
            <a:pPr defTabSz="457200"/>
            <a:r>
              <a:rPr lang="zh-CN" altLang="en-US" sz="2400" b="1" kern="100" dirty="0">
                <a:solidFill>
                  <a:prstClr val="white"/>
                </a:solidFill>
                <a:latin typeface="Microsoft YaHei" panose="020B0503020204020204" pitchFamily="34" charset="-122"/>
                <a:ea typeface="Microsoft YaHei" panose="020B0503020204020204" pitchFamily="34" charset="-122"/>
              </a:rPr>
              <a:t>新华三</a:t>
            </a:r>
            <a:r>
              <a:rPr lang="zh-CN" altLang="zh-CN" sz="2400" b="1" kern="100" dirty="0">
                <a:solidFill>
                  <a:prstClr val="white"/>
                </a:solidFill>
                <a:latin typeface="Microsoft YaHei" panose="020B0503020204020204" pitchFamily="34" charset="-122"/>
                <a:ea typeface="Microsoft YaHei" panose="020B0503020204020204" pitchFamily="34" charset="-122"/>
                <a:cs typeface="Times New Roman" panose="02020603050405020304" pitchFamily="18" charset="0"/>
              </a:rPr>
              <a:t>公司为域内真实源地址验证在</a:t>
            </a:r>
            <a:r>
              <a:rPr lang="en-US" altLang="zh-CN" sz="2400" b="1" kern="100" dirty="0">
                <a:solidFill>
                  <a:prstClr val="white"/>
                </a:solidFill>
                <a:latin typeface="Microsoft YaHei" panose="020B0503020204020204" pitchFamily="34" charset="-122"/>
                <a:ea typeface="Microsoft YaHei" panose="020B0503020204020204" pitchFamily="34" charset="-122"/>
              </a:rPr>
              <a:t>3</a:t>
            </a:r>
            <a:r>
              <a:rPr lang="zh-CN" altLang="zh-CN" sz="2400" b="1" kern="100" dirty="0">
                <a:solidFill>
                  <a:prstClr val="white"/>
                </a:solidFill>
                <a:latin typeface="Microsoft YaHei" panose="020B0503020204020204" pitchFamily="34" charset="-122"/>
                <a:ea typeface="Microsoft YaHei" panose="020B0503020204020204" pitchFamily="34" charset="-122"/>
                <a:cs typeface="Times New Roman" panose="02020603050405020304" pitchFamily="18" charset="0"/>
              </a:rPr>
              <a:t>类产品上进行了开发</a:t>
            </a:r>
            <a:r>
              <a:rPr lang="zh-CN" altLang="zh-CN" sz="2400" b="1" dirty="0">
                <a:solidFill>
                  <a:prstClr val="white"/>
                </a:solidFill>
                <a:latin typeface="Microsoft YaHei" panose="020B0503020204020204" pitchFamily="34" charset="-122"/>
                <a:ea typeface="Microsoft YaHei" panose="020B0503020204020204" pitchFamily="34" charset="-122"/>
              </a:rPr>
              <a:t> </a:t>
            </a:r>
            <a:endParaRPr lang="zh-CN" altLang="en-US" sz="2400" b="1" dirty="0">
              <a:solidFill>
                <a:prstClr val="white"/>
              </a:solidFill>
              <a:latin typeface="Microsoft YaHei" panose="020B0503020204020204" pitchFamily="34" charset="-122"/>
              <a:ea typeface="Microsoft YaHei" panose="020B0503020204020204" pitchFamily="34" charset="-122"/>
            </a:endParaRPr>
          </a:p>
        </p:txBody>
      </p:sp>
      <p:pic>
        <p:nvPicPr>
          <p:cNvPr id="6" name="图片 5">
            <a:extLst>
              <a:ext uri="{FF2B5EF4-FFF2-40B4-BE49-F238E27FC236}">
                <a16:creationId xmlns:a16="http://schemas.microsoft.com/office/drawing/2014/main" id="{4C833B36-2FC8-44FD-BB23-2247A93A791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89825" y="4634214"/>
            <a:ext cx="4918797" cy="1433853"/>
          </a:xfrm>
          <a:prstGeom prst="rect">
            <a:avLst/>
          </a:prstGeom>
          <a:noFill/>
          <a:ln>
            <a:noFill/>
          </a:ln>
        </p:spPr>
      </p:pic>
      <p:sp>
        <p:nvSpPr>
          <p:cNvPr id="9" name="矩形 8">
            <a:extLst>
              <a:ext uri="{FF2B5EF4-FFF2-40B4-BE49-F238E27FC236}">
                <a16:creationId xmlns:a16="http://schemas.microsoft.com/office/drawing/2014/main" id="{80FDC222-C093-4177-B92F-A36457F1283D}"/>
              </a:ext>
            </a:extLst>
          </p:cNvPr>
          <p:cNvSpPr/>
          <p:nvPr/>
        </p:nvSpPr>
        <p:spPr>
          <a:xfrm>
            <a:off x="2328194" y="6004258"/>
            <a:ext cx="4192173" cy="438133"/>
          </a:xfrm>
          <a:prstGeom prst="rect">
            <a:avLst/>
          </a:prstGeom>
        </p:spPr>
        <p:txBody>
          <a:bodyPr wrap="square">
            <a:spAutoFit/>
          </a:bodyPr>
          <a:lstStyle/>
          <a:p>
            <a:pPr lvl="1" defTabSz="457200">
              <a:lnSpc>
                <a:spcPct val="140000"/>
              </a:lnSpc>
            </a:pPr>
            <a:r>
              <a:rPr lang="en-US" altLang="zh-CN" dirty="0">
                <a:solidFill>
                  <a:prstClr val="black"/>
                </a:solidFill>
                <a:latin typeface="微软雅黑" panose="020B0503020204020204" pitchFamily="34" charset="-122"/>
                <a:ea typeface="微软雅黑" panose="020B0503020204020204" pitchFamily="34" charset="-122"/>
              </a:rPr>
              <a:t>H3C S12508X-AF</a:t>
            </a:r>
          </a:p>
        </p:txBody>
      </p:sp>
      <p:sp>
        <p:nvSpPr>
          <p:cNvPr id="11" name="圆角矩形 15">
            <a:extLst>
              <a:ext uri="{FF2B5EF4-FFF2-40B4-BE49-F238E27FC236}">
                <a16:creationId xmlns:a16="http://schemas.microsoft.com/office/drawing/2014/main" id="{116B404C-5B7F-4298-AB12-78E27AD2F77F}"/>
              </a:ext>
            </a:extLst>
          </p:cNvPr>
          <p:cNvSpPr/>
          <p:nvPr/>
        </p:nvSpPr>
        <p:spPr>
          <a:xfrm>
            <a:off x="1892997" y="4542734"/>
            <a:ext cx="9370188" cy="2011852"/>
          </a:xfrm>
          <a:prstGeom prst="roundRect">
            <a:avLst>
              <a:gd name="adj" fmla="val 0"/>
            </a:avLst>
          </a:prstGeom>
          <a:noFill/>
          <a:ln w="12700" cap="flat" cmpd="sng" algn="ctr">
            <a:solidFill>
              <a:sysClr val="window" lastClr="FFFFFF">
                <a:lumMod val="75000"/>
              </a:sysClr>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3" name="矩形 12">
            <a:extLst>
              <a:ext uri="{FF2B5EF4-FFF2-40B4-BE49-F238E27FC236}">
                <a16:creationId xmlns:a16="http://schemas.microsoft.com/office/drawing/2014/main" id="{9F33C4F3-DC2A-4A56-8F7E-AE4353BA4312}"/>
              </a:ext>
            </a:extLst>
          </p:cNvPr>
          <p:cNvSpPr/>
          <p:nvPr/>
        </p:nvSpPr>
        <p:spPr>
          <a:xfrm>
            <a:off x="6817204" y="4988790"/>
            <a:ext cx="4192173" cy="1213730"/>
          </a:xfrm>
          <a:prstGeom prst="rect">
            <a:avLst/>
          </a:prstGeom>
        </p:spPr>
        <p:txBody>
          <a:bodyPr wrap="square">
            <a:spAutoFit/>
          </a:bodyPr>
          <a:lstStyle/>
          <a:p>
            <a:pPr lvl="1" defTabSz="457200">
              <a:lnSpc>
                <a:spcPct val="140000"/>
              </a:lnSpc>
            </a:pPr>
            <a:r>
              <a:rPr lang="zh-CN" altLang="en-US" b="1" dirty="0">
                <a:latin typeface="微软雅黑" panose="020B0503020204020204" pitchFamily="34" charset="-122"/>
                <a:ea typeface="微软雅黑" panose="020B0503020204020204" pitchFamily="34" charset="-122"/>
              </a:rPr>
              <a:t>新华三公司</a:t>
            </a:r>
            <a:r>
              <a:rPr lang="zh-CN" altLang="en-US" dirty="0">
                <a:solidFill>
                  <a:prstClr val="black"/>
                </a:solidFill>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云计算数据中心核心交换机</a:t>
            </a:r>
            <a:r>
              <a:rPr lang="zh-CN" altLang="en-US" dirty="0">
                <a:solidFill>
                  <a:prstClr val="black"/>
                </a:solidFill>
                <a:latin typeface="微软雅黑" panose="020B0503020204020204" pitchFamily="34" charset="-122"/>
                <a:ea typeface="微软雅黑" panose="020B0503020204020204" pitchFamily="34" charset="-122"/>
              </a:rPr>
              <a:t>，支持域内源地址验证，允许配置标签和实现路由同步功能</a:t>
            </a:r>
            <a:endParaRPr lang="en-US" altLang="zh-CN" b="1" dirty="0">
              <a:solidFill>
                <a:srgbClr val="C00000"/>
              </a:solidFill>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F8400856-7F73-4698-AA1A-F5226461769A}"/>
              </a:ext>
            </a:extLst>
          </p:cNvPr>
          <p:cNvSpPr/>
          <p:nvPr/>
        </p:nvSpPr>
        <p:spPr>
          <a:xfrm>
            <a:off x="981679" y="1045952"/>
            <a:ext cx="3241924" cy="2807885"/>
          </a:xfrm>
          <a:prstGeom prst="rect">
            <a:avLst/>
          </a:prstGeom>
        </p:spPr>
        <p:txBody>
          <a:bodyPr wrap="square">
            <a:spAutoFit/>
          </a:bodyPr>
          <a:lstStyle/>
          <a:p>
            <a:pPr defTabSz="457200">
              <a:lnSpc>
                <a:spcPct val="150000"/>
              </a:lnSpc>
            </a:pPr>
            <a:r>
              <a:rPr lang="en-US" altLang="zh-CN" sz="2000" b="1" dirty="0">
                <a:latin typeface="微软雅黑" panose="020B0503020204020204" pitchFamily="34" charset="-122"/>
                <a:ea typeface="微软雅黑" panose="020B0503020204020204" pitchFamily="34" charset="-122"/>
              </a:rPr>
              <a:t>SAVA-P</a:t>
            </a:r>
            <a:r>
              <a:rPr lang="zh-CN" altLang="en-US" sz="2000" b="1" dirty="0">
                <a:latin typeface="微软雅黑" panose="020B0503020204020204" pitchFamily="34" charset="-122"/>
                <a:ea typeface="微软雅黑" panose="020B0503020204020204" pitchFamily="34" charset="-122"/>
              </a:rPr>
              <a:t>产品开发</a:t>
            </a:r>
            <a:endParaRPr lang="en-US" altLang="zh-CN" sz="2000" b="1" dirty="0">
              <a:latin typeface="微软雅黑" panose="020B0503020204020204" pitchFamily="34" charset="-122"/>
              <a:ea typeface="微软雅黑" panose="020B0503020204020204" pitchFamily="34" charset="-122"/>
            </a:endParaRPr>
          </a:p>
          <a:p>
            <a:pPr marL="285744" indent="-285744" defTabSz="457200">
              <a:lnSpc>
                <a:spcPct val="150000"/>
              </a:lnSpc>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华为 </a:t>
            </a:r>
            <a:r>
              <a:rPr lang="en-US" altLang="zh-CN" sz="2000" dirty="0">
                <a:solidFill>
                  <a:prstClr val="black"/>
                </a:solidFill>
                <a:latin typeface="微软雅黑" panose="020B0503020204020204" pitchFamily="34" charset="-122"/>
                <a:ea typeface="微软雅黑" panose="020B0503020204020204" pitchFamily="34" charset="-122"/>
              </a:rPr>
              <a:t>NE40EX8X16</a:t>
            </a:r>
          </a:p>
          <a:p>
            <a:pPr marL="285744" indent="-285744" defTabSz="457200">
              <a:lnSpc>
                <a:spcPct val="150000"/>
              </a:lnSpc>
              <a:buFont typeface="Arial" panose="020B0604020202020204" pitchFamily="34" charset="0"/>
              <a:buChar char="•"/>
            </a:pPr>
            <a:r>
              <a:rPr lang="zh-CN" altLang="en-US" sz="2000" dirty="0">
                <a:solidFill>
                  <a:prstClr val="black"/>
                </a:solidFill>
                <a:latin typeface="微软雅黑" panose="020B0503020204020204" pitchFamily="34" charset="-122"/>
                <a:ea typeface="微软雅黑" panose="020B0503020204020204" pitchFamily="34" charset="-122"/>
              </a:rPr>
              <a:t>华为 </a:t>
            </a:r>
            <a:r>
              <a:rPr lang="en-US" altLang="zh-CN" sz="2000" dirty="0">
                <a:solidFill>
                  <a:prstClr val="black"/>
                </a:solidFill>
                <a:latin typeface="微软雅黑" panose="020B0503020204020204" pitchFamily="34" charset="-122"/>
                <a:ea typeface="微软雅黑" panose="020B0503020204020204" pitchFamily="34" charset="-122"/>
              </a:rPr>
              <a:t>NE40EX8AX16A</a:t>
            </a:r>
            <a:endParaRPr lang="zh-CN" altLang="en-US" sz="2000" dirty="0">
              <a:solidFill>
                <a:prstClr val="black"/>
              </a:solidFill>
              <a:latin typeface="Calibri" panose="020F0502020204030204"/>
              <a:ea typeface="等线" panose="02010600030101010101" pitchFamily="2" charset="-122"/>
            </a:endParaRPr>
          </a:p>
          <a:p>
            <a:pPr marL="285744" indent="-285744" defTabSz="457200">
              <a:lnSpc>
                <a:spcPct val="150000"/>
              </a:lnSpc>
              <a:buFont typeface="Arial" panose="020B0604020202020204" pitchFamily="34" charset="0"/>
              <a:buChar char="•"/>
            </a:pPr>
            <a:r>
              <a:rPr lang="en-US" altLang="zh-CN" sz="2000" dirty="0">
                <a:solidFill>
                  <a:prstClr val="black"/>
                </a:solidFill>
                <a:latin typeface="微软雅黑" panose="020B0503020204020204" pitchFamily="34" charset="-122"/>
                <a:ea typeface="微软雅黑" panose="020B0503020204020204" pitchFamily="34" charset="-122"/>
              </a:rPr>
              <a:t>H3C</a:t>
            </a:r>
            <a:r>
              <a:rPr lang="zh-CN" altLang="en-US" sz="2000" dirty="0">
                <a:solidFill>
                  <a:prstClr val="black"/>
                </a:solidFill>
                <a:latin typeface="微软雅黑" panose="020B0503020204020204" pitchFamily="34" charset="-122"/>
                <a:ea typeface="微软雅黑" panose="020B0503020204020204" pitchFamily="34" charset="-122"/>
              </a:rPr>
              <a:t> </a:t>
            </a:r>
            <a:r>
              <a:rPr lang="en-US" altLang="zh-CN" sz="2000" dirty="0">
                <a:solidFill>
                  <a:prstClr val="black"/>
                </a:solidFill>
                <a:latin typeface="微软雅黑" panose="020B0503020204020204" pitchFamily="34" charset="-122"/>
                <a:ea typeface="微软雅黑" panose="020B0503020204020204" pitchFamily="34" charset="-122"/>
              </a:rPr>
              <a:t>CR16010-F</a:t>
            </a:r>
          </a:p>
          <a:p>
            <a:pPr marL="285744" indent="-285744" defTabSz="457200">
              <a:lnSpc>
                <a:spcPct val="150000"/>
              </a:lnSpc>
              <a:buFont typeface="Arial" panose="020B0604020202020204" pitchFamily="34" charset="0"/>
              <a:buChar char="•"/>
            </a:pPr>
            <a:r>
              <a:rPr lang="en-US" altLang="zh-CN" sz="2000" dirty="0">
                <a:solidFill>
                  <a:prstClr val="black"/>
                </a:solidFill>
                <a:latin typeface="微软雅黑" panose="020B0503020204020204" pitchFamily="34" charset="-122"/>
                <a:ea typeface="微软雅黑" panose="020B0503020204020204" pitchFamily="34" charset="-122"/>
              </a:rPr>
              <a:t>H3C</a:t>
            </a:r>
            <a:r>
              <a:rPr lang="zh-CN" altLang="en-US" sz="2000" dirty="0">
                <a:solidFill>
                  <a:prstClr val="black"/>
                </a:solidFill>
                <a:latin typeface="微软雅黑" panose="020B0503020204020204" pitchFamily="34" charset="-122"/>
                <a:ea typeface="微软雅黑" panose="020B0503020204020204" pitchFamily="34" charset="-122"/>
              </a:rPr>
              <a:t> </a:t>
            </a:r>
            <a:r>
              <a:rPr lang="en-US" altLang="zh-CN" sz="2000" dirty="0">
                <a:solidFill>
                  <a:prstClr val="black"/>
                </a:solidFill>
                <a:latin typeface="微软雅黑" panose="020B0503020204020204" pitchFamily="34" charset="-122"/>
                <a:ea typeface="微软雅黑" panose="020B0503020204020204" pitchFamily="34" charset="-122"/>
              </a:rPr>
              <a:t>S12508X-AF</a:t>
            </a:r>
          </a:p>
          <a:p>
            <a:pPr marL="285744" indent="-285744" defTabSz="457200">
              <a:lnSpc>
                <a:spcPct val="150000"/>
              </a:lnSpc>
              <a:buFont typeface="Arial" panose="020B0604020202020204" pitchFamily="34" charset="0"/>
              <a:buChar char="•"/>
            </a:pPr>
            <a:r>
              <a:rPr lang="en-US" altLang="zh-CN" sz="2000" dirty="0">
                <a:solidFill>
                  <a:prstClr val="black"/>
                </a:solidFill>
                <a:latin typeface="微软雅黑" panose="020B0503020204020204" pitchFamily="34" charset="-122"/>
                <a:ea typeface="微软雅黑" panose="020B0503020204020204" pitchFamily="34" charset="-122"/>
              </a:rPr>
              <a:t>H3C</a:t>
            </a:r>
            <a:r>
              <a:rPr lang="zh-CN" altLang="en-US" sz="2000" dirty="0">
                <a:solidFill>
                  <a:prstClr val="black"/>
                </a:solidFill>
                <a:latin typeface="微软雅黑" panose="020B0503020204020204" pitchFamily="34" charset="-122"/>
                <a:ea typeface="微软雅黑" panose="020B0503020204020204" pitchFamily="34" charset="-122"/>
              </a:rPr>
              <a:t> </a:t>
            </a:r>
            <a:r>
              <a:rPr lang="en-US" altLang="zh-CN" sz="2000" dirty="0">
                <a:solidFill>
                  <a:prstClr val="black"/>
                </a:solidFill>
                <a:latin typeface="微软雅黑" panose="020B0503020204020204" pitchFamily="34" charset="-122"/>
                <a:ea typeface="微软雅黑" panose="020B0503020204020204" pitchFamily="34" charset="-122"/>
              </a:rPr>
              <a:t>CR16008-X</a:t>
            </a:r>
          </a:p>
        </p:txBody>
      </p:sp>
      <p:grpSp>
        <p:nvGrpSpPr>
          <p:cNvPr id="21" name="组合 20">
            <a:extLst>
              <a:ext uri="{FF2B5EF4-FFF2-40B4-BE49-F238E27FC236}">
                <a16:creationId xmlns:a16="http://schemas.microsoft.com/office/drawing/2014/main" id="{807CFBC2-9312-414D-A5DF-5C90DA2BAC9C}"/>
              </a:ext>
            </a:extLst>
          </p:cNvPr>
          <p:cNvGrpSpPr/>
          <p:nvPr/>
        </p:nvGrpSpPr>
        <p:grpSpPr>
          <a:xfrm>
            <a:off x="4803991" y="1159006"/>
            <a:ext cx="6684630" cy="3242587"/>
            <a:chOff x="1448183" y="1155800"/>
            <a:chExt cx="6684630" cy="3242587"/>
          </a:xfrm>
        </p:grpSpPr>
        <p:sp>
          <p:nvSpPr>
            <p:cNvPr id="16" name="矩形 15">
              <a:extLst>
                <a:ext uri="{FF2B5EF4-FFF2-40B4-BE49-F238E27FC236}">
                  <a16:creationId xmlns:a16="http://schemas.microsoft.com/office/drawing/2014/main" id="{A8520257-FC63-4925-A300-AB374EB46574}"/>
                </a:ext>
              </a:extLst>
            </p:cNvPr>
            <p:cNvSpPr/>
            <p:nvPr/>
          </p:nvSpPr>
          <p:spPr>
            <a:xfrm>
              <a:off x="1448183" y="3144586"/>
              <a:ext cx="3556075" cy="1213730"/>
            </a:xfrm>
            <a:prstGeom prst="rect">
              <a:avLst/>
            </a:prstGeom>
          </p:spPr>
          <p:txBody>
            <a:bodyPr wrap="square">
              <a:spAutoFit/>
            </a:bodyPr>
            <a:lstStyle/>
            <a:p>
              <a:pPr lvl="1" defTabSz="457200">
                <a:lnSpc>
                  <a:spcPct val="140000"/>
                </a:lnSpc>
              </a:pPr>
              <a:r>
                <a:rPr lang="zh-CN" altLang="en-US" b="1" dirty="0">
                  <a:latin typeface="微软雅黑" panose="020B0503020204020204" pitchFamily="34" charset="-122"/>
                  <a:ea typeface="微软雅黑" panose="020B0503020204020204" pitchFamily="34" charset="-122"/>
                </a:rPr>
                <a:t>华为公司</a:t>
              </a:r>
              <a:r>
                <a:rPr lang="zh-CN" altLang="en-US" dirty="0">
                  <a:solidFill>
                    <a:prstClr val="black"/>
                  </a:solidFill>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高端全业务路由器</a:t>
              </a:r>
              <a:r>
                <a:rPr lang="zh-CN" altLang="en-US" dirty="0">
                  <a:solidFill>
                    <a:prstClr val="black"/>
                  </a:solidFill>
                  <a:latin typeface="微软雅黑" panose="020B0503020204020204" pitchFamily="34" charset="-122"/>
                  <a:ea typeface="微软雅黑" panose="020B0503020204020204" pitchFamily="34" charset="-122"/>
                </a:rPr>
                <a:t>，支持</a:t>
              </a:r>
              <a:r>
                <a:rPr lang="en-US" altLang="zh-CN" dirty="0">
                  <a:solidFill>
                    <a:prstClr val="black"/>
                  </a:solidFill>
                  <a:latin typeface="微软雅黑" panose="020B0503020204020204" pitchFamily="34" charset="-122"/>
                  <a:ea typeface="微软雅黑" panose="020B0503020204020204" pitchFamily="34" charset="-122"/>
                </a:rPr>
                <a:t>SAVA-P</a:t>
              </a:r>
              <a:r>
                <a:rPr lang="zh-CN" altLang="en-US" dirty="0">
                  <a:solidFill>
                    <a:prstClr val="black"/>
                  </a:solidFill>
                  <a:latin typeface="微软雅黑" panose="020B0503020204020204" pitchFamily="34" charset="-122"/>
                  <a:ea typeface="微软雅黑" panose="020B0503020204020204" pitchFamily="34" charset="-122"/>
                </a:rPr>
                <a:t>软件升级，支持使用扩展的</a:t>
              </a:r>
              <a:r>
                <a:rPr lang="en-US" altLang="zh-CN" dirty="0">
                  <a:solidFill>
                    <a:prstClr val="black"/>
                  </a:solidFill>
                  <a:latin typeface="微软雅黑" panose="020B0503020204020204" pitchFamily="34" charset="-122"/>
                  <a:ea typeface="微软雅黑" panose="020B0503020204020204" pitchFamily="34" charset="-122"/>
                </a:rPr>
                <a:t>sub-TLV</a:t>
              </a:r>
              <a:endParaRPr lang="en-US" altLang="zh-CN" b="1" dirty="0">
                <a:solidFill>
                  <a:srgbClr val="C0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BFDD4012-6614-4551-9E3A-AE109D478050}"/>
                </a:ext>
              </a:extLst>
            </p:cNvPr>
            <p:cNvGrpSpPr/>
            <p:nvPr/>
          </p:nvGrpSpPr>
          <p:grpSpPr>
            <a:xfrm>
              <a:off x="1892997" y="1155800"/>
              <a:ext cx="6239816" cy="3242587"/>
              <a:chOff x="1892997" y="1155800"/>
              <a:chExt cx="6239816" cy="3242587"/>
            </a:xfrm>
          </p:grpSpPr>
          <p:pic>
            <p:nvPicPr>
              <p:cNvPr id="5" name="图片 4">
                <a:extLst>
                  <a:ext uri="{FF2B5EF4-FFF2-40B4-BE49-F238E27FC236}">
                    <a16:creationId xmlns:a16="http://schemas.microsoft.com/office/drawing/2014/main" id="{0824D32B-2E10-4159-BE3C-66376BA73EBA}"/>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38291" y="1232924"/>
                <a:ext cx="2032970" cy="1753087"/>
              </a:xfrm>
              <a:prstGeom prst="rect">
                <a:avLst/>
              </a:prstGeom>
              <a:noFill/>
              <a:ln>
                <a:noFill/>
              </a:ln>
            </p:spPr>
          </p:pic>
          <p:sp>
            <p:nvSpPr>
              <p:cNvPr id="7" name="圆角矩形 15">
                <a:extLst>
                  <a:ext uri="{FF2B5EF4-FFF2-40B4-BE49-F238E27FC236}">
                    <a16:creationId xmlns:a16="http://schemas.microsoft.com/office/drawing/2014/main" id="{8105F0F4-51BC-4B33-B465-2C692050D6EA}"/>
                  </a:ext>
                </a:extLst>
              </p:cNvPr>
              <p:cNvSpPr/>
              <p:nvPr/>
            </p:nvSpPr>
            <p:spPr>
              <a:xfrm>
                <a:off x="5094084" y="1178634"/>
                <a:ext cx="2847478" cy="3219753"/>
              </a:xfrm>
              <a:prstGeom prst="roundRect">
                <a:avLst>
                  <a:gd name="adj" fmla="val 0"/>
                </a:avLst>
              </a:prstGeom>
              <a:noFill/>
              <a:ln w="12700" cap="flat" cmpd="sng" algn="ctr">
                <a:solidFill>
                  <a:sysClr val="window" lastClr="FFFFFF">
                    <a:lumMod val="75000"/>
                  </a:sysClr>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8" name="矩形 7">
                <a:extLst>
                  <a:ext uri="{FF2B5EF4-FFF2-40B4-BE49-F238E27FC236}">
                    <a16:creationId xmlns:a16="http://schemas.microsoft.com/office/drawing/2014/main" id="{E1BAE5EF-6D25-4F8E-9ACF-784A71E24841}"/>
                  </a:ext>
                </a:extLst>
              </p:cNvPr>
              <p:cNvSpPr/>
              <p:nvPr/>
            </p:nvSpPr>
            <p:spPr>
              <a:xfrm>
                <a:off x="2267363" y="2808009"/>
                <a:ext cx="1887055" cy="438133"/>
              </a:xfrm>
              <a:prstGeom prst="rect">
                <a:avLst/>
              </a:prstGeom>
            </p:spPr>
            <p:txBody>
              <a:bodyPr wrap="none">
                <a:spAutoFit/>
              </a:bodyPr>
              <a:lstStyle/>
              <a:p>
                <a:pPr lvl="1" defTabSz="457200">
                  <a:lnSpc>
                    <a:spcPct val="140000"/>
                  </a:lnSpc>
                </a:pPr>
                <a:r>
                  <a:rPr lang="zh-CN" altLang="en-US" dirty="0">
                    <a:solidFill>
                      <a:prstClr val="black"/>
                    </a:solidFill>
                    <a:latin typeface="微软雅黑" panose="020B0503020204020204" pitchFamily="34" charset="-122"/>
                    <a:ea typeface="微软雅黑" panose="020B0503020204020204" pitchFamily="34" charset="-122"/>
                  </a:rPr>
                  <a:t>华为</a:t>
                </a:r>
                <a:r>
                  <a:rPr lang="en-US" altLang="zh-CN" dirty="0">
                    <a:solidFill>
                      <a:prstClr val="black"/>
                    </a:solidFill>
                    <a:latin typeface="微软雅黑" panose="020B0503020204020204" pitchFamily="34" charset="-122"/>
                    <a:ea typeface="微软雅黑" panose="020B0503020204020204" pitchFamily="34" charset="-122"/>
                  </a:rPr>
                  <a:t> NE40E</a:t>
                </a:r>
              </a:p>
            </p:txBody>
          </p:sp>
          <p:sp>
            <p:nvSpPr>
              <p:cNvPr id="10" name="圆角矩形 15">
                <a:extLst>
                  <a:ext uri="{FF2B5EF4-FFF2-40B4-BE49-F238E27FC236}">
                    <a16:creationId xmlns:a16="http://schemas.microsoft.com/office/drawing/2014/main" id="{42C84121-E175-4B7E-9942-241DEE825EA8}"/>
                  </a:ext>
                </a:extLst>
              </p:cNvPr>
              <p:cNvSpPr/>
              <p:nvPr/>
            </p:nvSpPr>
            <p:spPr>
              <a:xfrm>
                <a:off x="1892997" y="1155800"/>
                <a:ext cx="3026195" cy="3219752"/>
              </a:xfrm>
              <a:prstGeom prst="roundRect">
                <a:avLst>
                  <a:gd name="adj" fmla="val 0"/>
                </a:avLst>
              </a:prstGeom>
              <a:noFill/>
              <a:ln w="12700" cap="flat" cmpd="sng" algn="ctr">
                <a:solidFill>
                  <a:sysClr val="window" lastClr="FFFFFF">
                    <a:lumMod val="75000"/>
                  </a:sysClr>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12" name="矩形 11">
                <a:extLst>
                  <a:ext uri="{FF2B5EF4-FFF2-40B4-BE49-F238E27FC236}">
                    <a16:creationId xmlns:a16="http://schemas.microsoft.com/office/drawing/2014/main" id="{1962012E-F315-4F81-A7D1-08AE189A505A}"/>
                  </a:ext>
                </a:extLst>
              </p:cNvPr>
              <p:cNvSpPr/>
              <p:nvPr/>
            </p:nvSpPr>
            <p:spPr>
              <a:xfrm>
                <a:off x="5281931" y="2854286"/>
                <a:ext cx="1901483" cy="438133"/>
              </a:xfrm>
              <a:prstGeom prst="rect">
                <a:avLst/>
              </a:prstGeom>
            </p:spPr>
            <p:txBody>
              <a:bodyPr wrap="none">
                <a:spAutoFit/>
              </a:bodyPr>
              <a:lstStyle/>
              <a:p>
                <a:pPr lvl="1" defTabSz="457200">
                  <a:lnSpc>
                    <a:spcPct val="140000"/>
                  </a:lnSpc>
                </a:pPr>
                <a:r>
                  <a:rPr lang="en-US" altLang="zh-CN" dirty="0">
                    <a:solidFill>
                      <a:prstClr val="black"/>
                    </a:solidFill>
                    <a:latin typeface="微软雅黑" panose="020B0503020204020204" pitchFamily="34" charset="-122"/>
                    <a:ea typeface="微软雅黑" panose="020B0503020204020204" pitchFamily="34" charset="-122"/>
                  </a:rPr>
                  <a:t>H3C CR16K</a:t>
                </a:r>
              </a:p>
            </p:txBody>
          </p:sp>
          <p:sp>
            <p:nvSpPr>
              <p:cNvPr id="15" name="矩形 14">
                <a:extLst>
                  <a:ext uri="{FF2B5EF4-FFF2-40B4-BE49-F238E27FC236}">
                    <a16:creationId xmlns:a16="http://schemas.microsoft.com/office/drawing/2014/main" id="{C4F782F3-10FD-4530-8BDA-DA0D16167123}"/>
                  </a:ext>
                </a:extLst>
              </p:cNvPr>
              <p:cNvSpPr/>
              <p:nvPr/>
            </p:nvSpPr>
            <p:spPr>
              <a:xfrm>
                <a:off x="4576738" y="3164704"/>
                <a:ext cx="3556075" cy="1213730"/>
              </a:xfrm>
              <a:prstGeom prst="rect">
                <a:avLst/>
              </a:prstGeom>
            </p:spPr>
            <p:txBody>
              <a:bodyPr wrap="square">
                <a:spAutoFit/>
              </a:bodyPr>
              <a:lstStyle/>
              <a:p>
                <a:pPr lvl="1" defTabSz="457200">
                  <a:lnSpc>
                    <a:spcPct val="140000"/>
                  </a:lnSpc>
                </a:pPr>
                <a:r>
                  <a:rPr lang="zh-CN" altLang="en-US" b="1" dirty="0">
                    <a:latin typeface="微软雅黑" panose="020B0503020204020204" pitchFamily="34" charset="-122"/>
                    <a:ea typeface="微软雅黑" panose="020B0503020204020204" pitchFamily="34" charset="-122"/>
                  </a:rPr>
                  <a:t>新华三公司</a:t>
                </a:r>
                <a:r>
                  <a:rPr lang="zh-CN" altLang="en-US" dirty="0">
                    <a:solidFill>
                      <a:prstClr val="black"/>
                    </a:solidFill>
                    <a:latin typeface="微软雅黑" panose="020B0503020204020204" pitchFamily="34" charset="-122"/>
                    <a:ea typeface="微软雅黑" panose="020B0503020204020204" pitchFamily="34" charset="-122"/>
                  </a:rPr>
                  <a:t>的</a:t>
                </a:r>
                <a:r>
                  <a:rPr lang="zh-CN" altLang="en-US" b="1" dirty="0">
                    <a:latin typeface="微软雅黑" panose="020B0503020204020204" pitchFamily="34" charset="-122"/>
                    <a:ea typeface="微软雅黑" panose="020B0503020204020204" pitchFamily="34" charset="-122"/>
                  </a:rPr>
                  <a:t>高端核心路由器</a:t>
                </a:r>
                <a:r>
                  <a:rPr lang="zh-CN" altLang="en-US" dirty="0">
                    <a:solidFill>
                      <a:prstClr val="black"/>
                    </a:solidFill>
                    <a:latin typeface="微软雅黑" panose="020B0503020204020204" pitchFamily="34" charset="-122"/>
                    <a:ea typeface="微软雅黑" panose="020B0503020204020204" pitchFamily="34" charset="-122"/>
                  </a:rPr>
                  <a:t>，配置支持域内源地址验证板卡</a:t>
                </a:r>
                <a:endParaRPr lang="en-US" altLang="zh-CN" b="1" dirty="0">
                  <a:solidFill>
                    <a:srgbClr val="C00000"/>
                  </a:solidFill>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94F1D115-69EB-4F81-BA23-EE1B48F7797D}"/>
                  </a:ext>
                </a:extLst>
              </p:cNvPr>
              <p:cNvPicPr>
                <a:picLocks noChangeAspect="1"/>
              </p:cNvPicPr>
              <p:nvPr/>
            </p:nvPicPr>
            <p:blipFill>
              <a:blip r:embed="rId4"/>
              <a:stretch>
                <a:fillRect/>
              </a:stretch>
            </p:blipFill>
            <p:spPr>
              <a:xfrm>
                <a:off x="2267362" y="1161695"/>
                <a:ext cx="2388068" cy="1518242"/>
              </a:xfrm>
              <a:prstGeom prst="rect">
                <a:avLst/>
              </a:prstGeom>
            </p:spPr>
          </p:pic>
        </p:grpSp>
      </p:grpSp>
    </p:spTree>
    <p:extLst>
      <p:ext uri="{BB962C8B-B14F-4D97-AF65-F5344CB8AC3E}">
        <p14:creationId xmlns:p14="http://schemas.microsoft.com/office/powerpoint/2010/main" val="18546643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fontScale="90000"/>
          </a:bodyPr>
          <a:lstStyle/>
          <a:p>
            <a:r>
              <a:rPr kumimoji="1" lang="zh-CN" altLang="en-US" dirty="0"/>
              <a:t>第</a:t>
            </a:r>
            <a:r>
              <a:rPr kumimoji="1" lang="en-US" altLang="zh-CN" dirty="0"/>
              <a:t>5</a:t>
            </a:r>
            <a:r>
              <a:rPr kumimoji="1" lang="zh-CN" altLang="en-US" dirty="0"/>
              <a:t>节 域间真实源地址验证技术</a:t>
            </a:r>
            <a:r>
              <a:rPr kumimoji="1" lang="en-US" altLang="zh-CN" dirty="0"/>
              <a:t>SAVA-</a:t>
            </a:r>
            <a:r>
              <a:rPr kumimoji="1" lang="en-US" altLang="zh-CN" dirty="0" err="1"/>
              <a:t>eXtenal</a:t>
            </a:r>
            <a:endParaRPr kumimoji="1" lang="en-US" altLang="zh-CN" dirty="0"/>
          </a:p>
        </p:txBody>
      </p:sp>
      <p:sp>
        <p:nvSpPr>
          <p:cNvPr id="5" name="文本框 4">
            <a:extLst>
              <a:ext uri="{FF2B5EF4-FFF2-40B4-BE49-F238E27FC236}">
                <a16:creationId xmlns:a16="http://schemas.microsoft.com/office/drawing/2014/main" id="{B8254F25-7B01-441A-98A7-00635C67A875}"/>
              </a:ext>
            </a:extLst>
          </p:cNvPr>
          <p:cNvSpPr txBox="1"/>
          <p:nvPr/>
        </p:nvSpPr>
        <p:spPr>
          <a:xfrm>
            <a:off x="1063690" y="1001591"/>
            <a:ext cx="9722498" cy="923330"/>
          </a:xfrm>
          <a:prstGeom prst="rect">
            <a:avLst/>
          </a:prstGeom>
          <a:noFill/>
        </p:spPr>
        <p:txBody>
          <a:bodyPr wrap="square">
            <a:spAutoFit/>
          </a:bodyPr>
          <a:lstStyle/>
          <a:p>
            <a:pPr marL="152400" algn="just"/>
            <a:r>
              <a:rPr lang="en-US" altLang="zh-CN" sz="1800" b="1" kern="100" dirty="0">
                <a:effectLst/>
                <a:latin typeface="Songti SC"/>
              </a:rPr>
              <a:t>12.5.1  </a:t>
            </a:r>
            <a:r>
              <a:rPr lang="zh-CN" altLang="zh-CN" sz="1800" b="1" kern="100" dirty="0">
                <a:effectLst/>
                <a:highlight>
                  <a:srgbClr val="FFFF00"/>
                </a:highlight>
                <a:latin typeface="Songti SC"/>
              </a:rPr>
              <a:t>设计目标和技术难点</a:t>
            </a:r>
          </a:p>
          <a:p>
            <a:pPr marL="152400" algn="just"/>
            <a:r>
              <a:rPr lang="en-US" altLang="zh-CN" sz="1800" b="1" kern="100" dirty="0">
                <a:effectLst/>
                <a:latin typeface="Songti SC"/>
              </a:rPr>
              <a:t>12.5.2  </a:t>
            </a:r>
            <a:r>
              <a:rPr lang="zh-CN" altLang="zh-CN" sz="1800" b="1" kern="100" dirty="0">
                <a:effectLst/>
                <a:highlight>
                  <a:srgbClr val="FFFF00"/>
                </a:highlight>
                <a:latin typeface="Songti SC"/>
              </a:rPr>
              <a:t>多域同步、协作信任的真实源地址域间验证方法</a:t>
            </a:r>
            <a:r>
              <a:rPr lang="zh-CN" altLang="zh-CN" sz="1800" b="1" kern="100" dirty="0">
                <a:effectLst/>
                <a:latin typeface="Songti SC"/>
              </a:rPr>
              <a:t>（</a:t>
            </a:r>
            <a:r>
              <a:rPr lang="en-US" altLang="zh-CN" sz="1800" b="1" kern="100" dirty="0">
                <a:effectLst/>
                <a:latin typeface="Songti SC"/>
              </a:rPr>
              <a:t>SMA</a:t>
            </a:r>
            <a:r>
              <a:rPr lang="zh-CN" altLang="zh-CN" sz="1800" b="1" kern="100" dirty="0">
                <a:effectLst/>
                <a:latin typeface="Songti SC"/>
              </a:rPr>
              <a:t>在这里面进行介绍）</a:t>
            </a:r>
          </a:p>
          <a:p>
            <a:pPr indent="152400" algn="just"/>
            <a:r>
              <a:rPr lang="en-US" altLang="zh-CN" sz="1800" kern="100" dirty="0">
                <a:effectLst/>
                <a:latin typeface="Songti SC"/>
                <a:cs typeface="Times New Roman" panose="02020603050405020304" pitchFamily="18" charset="0"/>
              </a:rPr>
              <a:t>12.5.3 </a:t>
            </a:r>
            <a:r>
              <a:rPr lang="zh-CN" altLang="zh-CN" sz="1800" kern="100" dirty="0">
                <a:effectLst/>
                <a:latin typeface="Songti SC"/>
                <a:cs typeface="Times New Roman" panose="02020603050405020304" pitchFamily="18" charset="0"/>
              </a:rPr>
              <a:t>域间真实源地址验证技术产品化</a:t>
            </a:r>
          </a:p>
        </p:txBody>
      </p:sp>
      <p:sp>
        <p:nvSpPr>
          <p:cNvPr id="7" name="文本框 6">
            <a:extLst>
              <a:ext uri="{FF2B5EF4-FFF2-40B4-BE49-F238E27FC236}">
                <a16:creationId xmlns:a16="http://schemas.microsoft.com/office/drawing/2014/main" id="{B824CD40-9B52-4D1C-B081-B23BA9EB20B7}"/>
              </a:ext>
            </a:extLst>
          </p:cNvPr>
          <p:cNvSpPr txBox="1"/>
          <p:nvPr/>
        </p:nvSpPr>
        <p:spPr>
          <a:xfrm>
            <a:off x="1063690" y="2279885"/>
            <a:ext cx="9722498" cy="1200329"/>
          </a:xfrm>
          <a:prstGeom prst="rect">
            <a:avLst/>
          </a:prstGeom>
          <a:noFill/>
        </p:spPr>
        <p:txBody>
          <a:bodyPr wrap="square">
            <a:spAutoFit/>
          </a:bodyPr>
          <a:lstStyle/>
          <a:p>
            <a:pPr marL="152400" algn="just"/>
            <a:r>
              <a:rPr lang="en-US" altLang="zh-CN" sz="1800" b="1" kern="100" dirty="0">
                <a:effectLst/>
                <a:latin typeface="Songti SC"/>
              </a:rPr>
              <a:t>12.5.1  </a:t>
            </a:r>
            <a:r>
              <a:rPr lang="zh-CN" altLang="zh-CN" sz="1800" b="1" kern="100" dirty="0">
                <a:effectLst/>
                <a:highlight>
                  <a:srgbClr val="FFFF00"/>
                </a:highlight>
                <a:latin typeface="Songti SC"/>
              </a:rPr>
              <a:t>设计目标和技术难点</a:t>
            </a:r>
            <a:endParaRPr lang="en-US" altLang="zh-CN" sz="1800" b="1" i="1" kern="100" dirty="0">
              <a:effectLst/>
              <a:latin typeface="Songti SC"/>
            </a:endParaRPr>
          </a:p>
          <a:p>
            <a:pPr marL="152400" algn="just"/>
            <a:r>
              <a:rPr lang="en-US" altLang="zh-CN" sz="1800" b="1" i="1" kern="100" dirty="0">
                <a:effectLst/>
                <a:latin typeface="Songti SC"/>
              </a:rPr>
              <a:t>12.5.2  SMA</a:t>
            </a:r>
            <a:r>
              <a:rPr lang="zh-CN" altLang="en-US" b="1" i="1" kern="100" dirty="0">
                <a:latin typeface="Songti SC"/>
              </a:rPr>
              <a:t>简介</a:t>
            </a:r>
            <a:endParaRPr lang="en-US" altLang="zh-CN" b="1" i="1" kern="100" dirty="0">
              <a:latin typeface="Songti SC"/>
            </a:endParaRPr>
          </a:p>
          <a:p>
            <a:pPr marL="152400" algn="just"/>
            <a:r>
              <a:rPr lang="en-US" altLang="zh-CN" sz="1800" b="1" i="1" kern="100" dirty="0">
                <a:effectLst/>
                <a:latin typeface="Songti SC"/>
              </a:rPr>
              <a:t>12.5.3  </a:t>
            </a:r>
            <a:r>
              <a:rPr lang="zh-CN" altLang="zh-CN" sz="1800" b="1" i="1" kern="100" dirty="0">
                <a:effectLst/>
                <a:highlight>
                  <a:srgbClr val="FFFF00"/>
                </a:highlight>
                <a:latin typeface="Songti SC"/>
              </a:rPr>
              <a:t>多域同步、协作信任的真实源地址域间验证方法</a:t>
            </a:r>
            <a:endParaRPr lang="en-US" altLang="zh-CN" b="1" i="1" kern="100" dirty="0">
              <a:highlight>
                <a:srgbClr val="FFFF00"/>
              </a:highlight>
              <a:latin typeface="Songti SC"/>
            </a:endParaRPr>
          </a:p>
          <a:p>
            <a:pPr marL="152400" algn="just"/>
            <a:r>
              <a:rPr lang="en-US" altLang="zh-CN" sz="1800" i="1" kern="100" dirty="0">
                <a:effectLst/>
                <a:latin typeface="Songti SC"/>
                <a:cs typeface="Times New Roman" panose="02020603050405020304" pitchFamily="18" charset="0"/>
              </a:rPr>
              <a:t>12.5.4 </a:t>
            </a:r>
            <a:r>
              <a:rPr lang="zh-CN" altLang="zh-CN" sz="1800" i="1" kern="100" dirty="0">
                <a:effectLst/>
                <a:latin typeface="Songti SC"/>
                <a:cs typeface="Times New Roman" panose="02020603050405020304" pitchFamily="18" charset="0"/>
              </a:rPr>
              <a:t>域间真实源地址验证技术产品化</a:t>
            </a:r>
          </a:p>
        </p:txBody>
      </p:sp>
    </p:spTree>
    <p:extLst>
      <p:ext uri="{BB962C8B-B14F-4D97-AF65-F5344CB8AC3E}">
        <p14:creationId xmlns:p14="http://schemas.microsoft.com/office/powerpoint/2010/main" val="3987754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600" dirty="0"/>
              <a:t>12.5.1 </a:t>
            </a:r>
            <a:r>
              <a:rPr kumimoji="1" lang="zh-CN" altLang="en-US" sz="3600" dirty="0"/>
              <a:t>设计目标和技术难点</a:t>
            </a:r>
          </a:p>
        </p:txBody>
      </p:sp>
      <p:sp>
        <p:nvSpPr>
          <p:cNvPr id="4" name="矩形 3">
            <a:extLst>
              <a:ext uri="{FF2B5EF4-FFF2-40B4-BE49-F238E27FC236}">
                <a16:creationId xmlns:a16="http://schemas.microsoft.com/office/drawing/2014/main" id="{C29E9776-FD87-4A49-8927-0134A79C024E}"/>
              </a:ext>
            </a:extLst>
          </p:cNvPr>
          <p:cNvSpPr/>
          <p:nvPr/>
        </p:nvSpPr>
        <p:spPr>
          <a:xfrm>
            <a:off x="962350" y="1042738"/>
            <a:ext cx="10456554" cy="3905043"/>
          </a:xfrm>
          <a:prstGeom prst="rect">
            <a:avLst/>
          </a:prstGeom>
          <a:noFill/>
          <a:ln>
            <a:noFill/>
          </a:ln>
        </p:spPr>
        <p:txBody>
          <a:bodyPr wrap="square">
            <a:spAutoFit/>
          </a:bodyPr>
          <a:lstStyle/>
          <a:p>
            <a:pPr marL="342900" indent="-342900">
              <a:lnSpc>
                <a:spcPct val="150000"/>
              </a:lnSpc>
              <a:buFont typeface="Wingdings" panose="05000000000000000000" pitchFamily="2" charset="2"/>
              <a:buChar char="n"/>
            </a:pPr>
            <a:r>
              <a:rPr lang="zh-CN" altLang="en-US" sz="2400" kern="100" dirty="0">
                <a:latin typeface="Microsoft YaHei" panose="020B0503020204020204" pitchFamily="34" charset="-122"/>
                <a:ea typeface="Microsoft YaHei" panose="020B0503020204020204" pitchFamily="34" charset="-122"/>
              </a:rPr>
              <a:t>设计目标</a:t>
            </a:r>
            <a:endParaRPr lang="en-US" altLang="zh-CN" sz="2400" kern="1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sz="2400" kern="100" dirty="0">
                <a:latin typeface="Microsoft YaHei" panose="020B0503020204020204" pitchFamily="34" charset="-122"/>
                <a:ea typeface="Microsoft YaHei" panose="020B0503020204020204" pitchFamily="34" charset="-122"/>
              </a:rPr>
              <a:t>对自治域之间的伪造流量进行识别和过滤，实现对自治域的保护</a:t>
            </a:r>
          </a:p>
          <a:p>
            <a:pPr marL="342900" indent="-342900">
              <a:lnSpc>
                <a:spcPct val="150000"/>
              </a:lnSpc>
              <a:buFont typeface="Wingdings" panose="05000000000000000000" pitchFamily="2" charset="2"/>
              <a:buChar char="n"/>
            </a:pPr>
            <a:r>
              <a:rPr lang="zh-CN" altLang="en-US" sz="2400" dirty="0">
                <a:latin typeface="Microsoft YaHei" panose="020B0503020204020204" pitchFamily="34" charset="-122"/>
                <a:ea typeface="Microsoft YaHei" panose="020B0503020204020204" pitchFamily="34" charset="-122"/>
              </a:rPr>
              <a:t>技术难点</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如何有效防止源地址伪造</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如何降低运行与管理开销</a:t>
            </a:r>
            <a:endParaRPr lang="en-US" altLang="zh-CN" sz="2400" dirty="0">
              <a:latin typeface="Microsoft YaHei" panose="020B0503020204020204" pitchFamily="34" charset="-122"/>
              <a:ea typeface="Microsoft YaHei" panose="020B0503020204020204" pitchFamily="34" charset="-122"/>
            </a:endParaRPr>
          </a:p>
          <a:p>
            <a:pPr marL="800100" lvl="1" indent="-342900">
              <a:lnSpc>
                <a:spcPct val="150000"/>
              </a:lnSpc>
              <a:buFont typeface="Arial" panose="020B0604020202020204" pitchFamily="34" charset="0"/>
              <a:buChar char="•"/>
            </a:pPr>
            <a:r>
              <a:rPr lang="zh-CN" altLang="en-US" sz="2400" dirty="0">
                <a:latin typeface="Microsoft YaHei" panose="020B0503020204020204" pitchFamily="34" charset="-122"/>
                <a:ea typeface="Microsoft YaHei" panose="020B0503020204020204" pitchFamily="34" charset="-122"/>
              </a:rPr>
              <a:t>如何制定有效的部署激励机制 </a:t>
            </a:r>
          </a:p>
          <a:p>
            <a:pPr marL="800100" lvl="1" indent="-342900">
              <a:lnSpc>
                <a:spcPct val="150000"/>
              </a:lnSpc>
              <a:buFont typeface="Arial" panose="020B0604020202020204" pitchFamily="34" charset="0"/>
              <a:buChar char="•"/>
            </a:pPr>
            <a:endParaRPr lang="zh-CN" altLang="en-US" sz="2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47786721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12.5.2 </a:t>
            </a:r>
            <a:r>
              <a:rPr kumimoji="1" lang="zh-CN" altLang="en-US" sz="3200" dirty="0"/>
              <a:t>多域同步、协作信任的真实源地址域间验证方法</a:t>
            </a:r>
          </a:p>
        </p:txBody>
      </p:sp>
      <p:sp>
        <p:nvSpPr>
          <p:cNvPr id="24" name="文本框 23">
            <a:extLst>
              <a:ext uri="{FF2B5EF4-FFF2-40B4-BE49-F238E27FC236}">
                <a16:creationId xmlns:a16="http://schemas.microsoft.com/office/drawing/2014/main" id="{3E75D691-80AA-4B9B-990E-DC61F4B9DDDE}"/>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effectLst/>
                <a:uLnTx/>
                <a:uFillTx/>
                <a:latin typeface="Calibri "/>
                <a:ea typeface="微软雅黑"/>
                <a:cs typeface="+mj-cs"/>
              </a:rPr>
              <a:t>域间真实源地址验证技术</a:t>
            </a:r>
            <a:r>
              <a:rPr kumimoji="1" lang="en-US" altLang="zh-CN" sz="2000" b="1" i="0" u="none" strike="noStrike" kern="1200" cap="none" spc="0" normalizeH="0" baseline="0" noProof="0" dirty="0">
                <a:ln>
                  <a:noFill/>
                </a:ln>
                <a:effectLst/>
                <a:uLnTx/>
                <a:uFillTx/>
                <a:latin typeface="Calibri "/>
                <a:ea typeface="微软雅黑"/>
                <a:cs typeface="+mj-cs"/>
              </a:rPr>
              <a:t>SMA</a:t>
            </a:r>
            <a:r>
              <a:rPr kumimoji="1" lang="zh-CN" altLang="en-US" sz="2000" b="1" dirty="0">
                <a:latin typeface="Calibri "/>
                <a:ea typeface="微软雅黑"/>
                <a:cs typeface="+mj-cs"/>
              </a:rPr>
              <a:t>（ </a:t>
            </a:r>
            <a:r>
              <a:rPr kumimoji="1" lang="en-US" altLang="zh-CN" sz="2000" b="1" dirty="0">
                <a:latin typeface="Calibri "/>
                <a:ea typeface="微软雅黑"/>
                <a:cs typeface="+mj-cs"/>
              </a:rPr>
              <a:t>State Machine based Anti-spoofing</a:t>
            </a:r>
            <a:r>
              <a:rPr kumimoji="1" lang="zh-CN" altLang="en-US" sz="2000" b="1" dirty="0">
                <a:latin typeface="Calibri "/>
                <a:ea typeface="微软雅黑"/>
                <a:cs typeface="+mj-cs"/>
              </a:rPr>
              <a:t>）</a:t>
            </a:r>
          </a:p>
        </p:txBody>
      </p:sp>
      <p:sp>
        <p:nvSpPr>
          <p:cNvPr id="32" name="椭圆 31">
            <a:extLst>
              <a:ext uri="{FF2B5EF4-FFF2-40B4-BE49-F238E27FC236}">
                <a16:creationId xmlns:a16="http://schemas.microsoft.com/office/drawing/2014/main" id="{4E51F358-BF54-4B2C-B92D-7E96BC15D034}"/>
              </a:ext>
            </a:extLst>
          </p:cNvPr>
          <p:cNvSpPr/>
          <p:nvPr/>
        </p:nvSpPr>
        <p:spPr>
          <a:xfrm>
            <a:off x="7789097" y="3387180"/>
            <a:ext cx="2441119" cy="2421929"/>
          </a:xfrm>
          <a:prstGeom prst="ellipse">
            <a:avLst/>
          </a:prstGeom>
          <a:solidFill>
            <a:sysClr val="window" lastClr="FFFFFF">
              <a:lumMod val="85000"/>
            </a:sysClr>
          </a:solidFill>
          <a:ln w="12700" cap="flat" cmpd="sng" algn="ctr">
            <a:solidFill>
              <a:srgbClr val="44546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prstClr val="white"/>
              </a:solidFill>
              <a:effectLst/>
              <a:uLnTx/>
              <a:uFillTx/>
              <a:latin typeface="Calibri"/>
              <a:ea typeface="微软雅黑"/>
              <a:cs typeface="+mn-cs"/>
            </a:endParaRPr>
          </a:p>
        </p:txBody>
      </p:sp>
      <p:sp>
        <p:nvSpPr>
          <p:cNvPr id="42" name="矩形 14">
            <a:extLst>
              <a:ext uri="{FF2B5EF4-FFF2-40B4-BE49-F238E27FC236}">
                <a16:creationId xmlns:a16="http://schemas.microsoft.com/office/drawing/2014/main" id="{09F034F6-0EE8-45F8-BB48-4B3324F73EDA}"/>
              </a:ext>
            </a:extLst>
          </p:cNvPr>
          <p:cNvSpPr>
            <a:spLocks noChangeArrowheads="1"/>
          </p:cNvSpPr>
          <p:nvPr/>
        </p:nvSpPr>
        <p:spPr bwMode="auto">
          <a:xfrm>
            <a:off x="1199717" y="1340936"/>
            <a:ext cx="6079102" cy="37312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a:lnSpc>
                <a:spcPct val="150000"/>
              </a:lnSpc>
              <a:spcBef>
                <a:spcPct val="0"/>
              </a:spcBef>
              <a:buClr>
                <a:schemeClr val="tx1"/>
              </a:buClr>
              <a:buSzPct val="80000"/>
              <a:buFont typeface="Wingdings" pitchFamily="2" charset="2"/>
              <a:buChar char="n"/>
            </a:pPr>
            <a:r>
              <a:rPr lang="zh-CN" altLang="en-US" sz="2000" dirty="0">
                <a:latin typeface="微软雅黑" panose="020B0503020204020204" pitchFamily="34" charset="-122"/>
                <a:ea typeface="微软雅黑" panose="020B0503020204020204" pitchFamily="34" charset="-122"/>
              </a:rPr>
              <a:t>通过在</a:t>
            </a:r>
            <a:r>
              <a:rPr lang="en-US" altLang="zh-CN" sz="2000" dirty="0">
                <a:latin typeface="微软雅黑" panose="020B0503020204020204" pitchFamily="34" charset="-122"/>
                <a:ea typeface="微软雅黑" panose="020B0503020204020204" pitchFamily="34" charset="-122"/>
              </a:rPr>
              <a:t>AS</a:t>
            </a:r>
            <a:r>
              <a:rPr lang="zh-CN" altLang="en-US" sz="2000" dirty="0">
                <a:latin typeface="微软雅黑" panose="020B0503020204020204" pitchFamily="34" charset="-122"/>
                <a:ea typeface="微软雅黑" panose="020B0503020204020204" pitchFamily="34" charset="-122"/>
              </a:rPr>
              <a:t>之间建立信任联盟实现源地址验证，部署在联盟成员的边界路由器上</a:t>
            </a:r>
            <a:endParaRPr lang="en-US" altLang="zh-CN" sz="2000" dirty="0">
              <a:latin typeface="微软雅黑" panose="020B0503020204020204" pitchFamily="34" charset="-122"/>
              <a:ea typeface="微软雅黑" panose="020B0503020204020204" pitchFamily="34" charset="-122"/>
            </a:endParaRPr>
          </a:p>
          <a:p>
            <a:pPr algn="just">
              <a:lnSpc>
                <a:spcPct val="150000"/>
              </a:lnSpc>
              <a:spcBef>
                <a:spcPct val="0"/>
              </a:spcBef>
              <a:buClr>
                <a:schemeClr val="tx1"/>
              </a:buClr>
              <a:buSzPct val="80000"/>
              <a:buFont typeface="Wingdings" pitchFamily="2" charset="2"/>
              <a:buChar char="n"/>
            </a:pPr>
            <a:r>
              <a:rPr lang="zh-CN" altLang="en-US" sz="2000" dirty="0">
                <a:latin typeface="微软雅黑" panose="020B0503020204020204" pitchFamily="34" charset="-122"/>
                <a:ea typeface="微软雅黑" panose="020B0503020204020204" pitchFamily="34" charset="-122"/>
              </a:rPr>
              <a:t>边界路由器为本域内发往其它联盟成员的报文进行 </a:t>
            </a:r>
            <a:r>
              <a:rPr lang="zh-CN" altLang="zh-CN" sz="2000" dirty="0">
                <a:latin typeface="微软雅黑" panose="020B0503020204020204" pitchFamily="34" charset="-122"/>
                <a:ea typeface="微软雅黑" panose="020B0503020204020204" pitchFamily="34" charset="-122"/>
              </a:rPr>
              <a:t>AS </a:t>
            </a:r>
            <a:r>
              <a:rPr lang="zh-CN" altLang="en-US" sz="2000" dirty="0">
                <a:latin typeface="微软雅黑" panose="020B0503020204020204" pitchFamily="34" charset="-122"/>
                <a:ea typeface="微软雅黑" panose="020B0503020204020204" pitchFamily="34" charset="-122"/>
              </a:rPr>
              <a:t>级别的源地址前缀检查，保证源自本 </a:t>
            </a:r>
            <a:r>
              <a:rPr lang="zh-CN" altLang="zh-CN" sz="2000" dirty="0">
                <a:latin typeface="微软雅黑" panose="020B0503020204020204" pitchFamily="34" charset="-122"/>
                <a:ea typeface="微软雅黑" panose="020B0503020204020204" pitchFamily="34" charset="-122"/>
              </a:rPr>
              <a:t>AS </a:t>
            </a:r>
            <a:r>
              <a:rPr lang="zh-CN" altLang="en-US" sz="2000" dirty="0">
                <a:latin typeface="微软雅黑" panose="020B0503020204020204" pitchFamily="34" charset="-122"/>
                <a:ea typeface="微软雅黑" panose="020B0503020204020204" pitchFamily="34" charset="-122"/>
              </a:rPr>
              <a:t>的报文携带的源地址确实属于本 </a:t>
            </a:r>
            <a:r>
              <a:rPr lang="zh-CN" altLang="zh-CN" sz="2000" dirty="0">
                <a:latin typeface="微软雅黑" panose="020B0503020204020204" pitchFamily="34" charset="-122"/>
                <a:ea typeface="微软雅黑" panose="020B0503020204020204" pitchFamily="34" charset="-122"/>
              </a:rPr>
              <a:t>AS</a:t>
            </a:r>
            <a:r>
              <a:rPr lang="zh-CN" altLang="en-US" sz="2000" dirty="0">
                <a:latin typeface="微软雅黑" panose="020B0503020204020204" pitchFamily="34" charset="-122"/>
                <a:ea typeface="微软雅黑" panose="020B0503020204020204" pitchFamily="34" charset="-122"/>
              </a:rPr>
              <a:t> </a:t>
            </a:r>
            <a:endParaRPr lang="en-US" altLang="zh-CN" sz="2000" dirty="0">
              <a:latin typeface="微软雅黑" panose="020B0503020204020204" pitchFamily="34" charset="-122"/>
              <a:ea typeface="微软雅黑" panose="020B0503020204020204" pitchFamily="34" charset="-122"/>
            </a:endParaRPr>
          </a:p>
          <a:p>
            <a:pPr algn="just">
              <a:lnSpc>
                <a:spcPct val="150000"/>
              </a:lnSpc>
              <a:spcBef>
                <a:spcPct val="0"/>
              </a:spcBef>
              <a:buClr>
                <a:schemeClr val="tx1"/>
              </a:buClr>
              <a:buSzPct val="80000"/>
              <a:buFont typeface="Wingdings" pitchFamily="2" charset="2"/>
              <a:buChar char="n"/>
            </a:pPr>
            <a:r>
              <a:rPr lang="zh-CN" altLang="en-US" sz="2000" dirty="0">
                <a:latin typeface="微软雅黑" panose="020B0503020204020204" pitchFamily="34" charset="-122"/>
                <a:ea typeface="微软雅黑" panose="020B0503020204020204" pitchFamily="34" charset="-122"/>
              </a:rPr>
              <a:t>边界路由器为源自本 </a:t>
            </a:r>
            <a:r>
              <a:rPr lang="zh-CN" altLang="zh-CN" sz="2000" dirty="0">
                <a:latin typeface="微软雅黑" panose="020B0503020204020204" pitchFamily="34" charset="-122"/>
                <a:ea typeface="微软雅黑" panose="020B0503020204020204" pitchFamily="34" charset="-122"/>
              </a:rPr>
              <a:t>AS、</a:t>
            </a:r>
            <a:r>
              <a:rPr lang="zh-CN" altLang="en-US" sz="2000" dirty="0">
                <a:latin typeface="微软雅黑" panose="020B0503020204020204" pitchFamily="34" charset="-122"/>
                <a:ea typeface="微软雅黑" panose="020B0503020204020204" pitchFamily="34" charset="-122"/>
              </a:rPr>
              <a:t>宿于其它成员 </a:t>
            </a:r>
            <a:r>
              <a:rPr lang="zh-CN" altLang="zh-CN" sz="2000" dirty="0">
                <a:latin typeface="微软雅黑" panose="020B0503020204020204" pitchFamily="34" charset="-122"/>
                <a:ea typeface="微软雅黑" panose="020B0503020204020204" pitchFamily="34" charset="-122"/>
              </a:rPr>
              <a:t>AS </a:t>
            </a:r>
            <a:r>
              <a:rPr lang="zh-CN" altLang="en-US" sz="2000" dirty="0">
                <a:latin typeface="微软雅黑" panose="020B0503020204020204" pitchFamily="34" charset="-122"/>
                <a:ea typeface="微软雅黑" panose="020B0503020204020204" pitchFamily="34" charset="-122"/>
              </a:rPr>
              <a:t>的报文添加用以标识本 </a:t>
            </a:r>
            <a:r>
              <a:rPr lang="zh-CN" altLang="zh-CN" sz="2000" dirty="0">
                <a:latin typeface="微软雅黑" panose="020B0503020204020204" pitchFamily="34" charset="-122"/>
                <a:ea typeface="微软雅黑" panose="020B0503020204020204" pitchFamily="34" charset="-122"/>
              </a:rPr>
              <a:t>AS </a:t>
            </a:r>
            <a:r>
              <a:rPr lang="zh-CN" altLang="en-US" sz="2000" dirty="0">
                <a:latin typeface="微软雅黑" panose="020B0503020204020204" pitchFamily="34" charset="-122"/>
                <a:ea typeface="微软雅黑" panose="020B0503020204020204" pitchFamily="34" charset="-122"/>
              </a:rPr>
              <a:t>身份的“标签”，该标签可验证，确保</a:t>
            </a:r>
            <a:r>
              <a:rPr lang="en-US" altLang="zh-CN" sz="2000" dirty="0">
                <a:latin typeface="微软雅黑" panose="020B0503020204020204" pitchFamily="34" charset="-122"/>
                <a:ea typeface="微软雅黑" panose="020B0503020204020204" pitchFamily="34" charset="-122"/>
              </a:rPr>
              <a:t>AS</a:t>
            </a:r>
            <a:r>
              <a:rPr lang="zh-CN" altLang="en-US" sz="2000" dirty="0">
                <a:latin typeface="微软雅黑" panose="020B0503020204020204" pitchFamily="34" charset="-122"/>
                <a:ea typeface="微软雅黑" panose="020B0503020204020204" pitchFamily="34" charset="-122"/>
              </a:rPr>
              <a:t>地址前缀不被冒用</a:t>
            </a:r>
          </a:p>
        </p:txBody>
      </p:sp>
      <p:pic>
        <p:nvPicPr>
          <p:cNvPr id="43" name="Picture 45" descr="Service Router">
            <a:extLst>
              <a:ext uri="{FF2B5EF4-FFF2-40B4-BE49-F238E27FC236}">
                <a16:creationId xmlns:a16="http://schemas.microsoft.com/office/drawing/2014/main" id="{5FFA5523-5141-45BF-A7EC-454FF3D27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29" y="4407161"/>
            <a:ext cx="524093" cy="31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5" descr="Service Router">
            <a:extLst>
              <a:ext uri="{FF2B5EF4-FFF2-40B4-BE49-F238E27FC236}">
                <a16:creationId xmlns:a16="http://schemas.microsoft.com/office/drawing/2014/main" id="{346AE9C1-3F7A-4F42-94BD-ACD58C284B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43245" y="4598145"/>
            <a:ext cx="431800" cy="256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5" descr="Service Router">
            <a:extLst>
              <a:ext uri="{FF2B5EF4-FFF2-40B4-BE49-F238E27FC236}">
                <a16:creationId xmlns:a16="http://schemas.microsoft.com/office/drawing/2014/main" id="{5EE62CA0-AA5A-4177-89B1-B413627F00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97098" y="3287150"/>
            <a:ext cx="524093" cy="31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45" descr="Service Router">
            <a:extLst>
              <a:ext uri="{FF2B5EF4-FFF2-40B4-BE49-F238E27FC236}">
                <a16:creationId xmlns:a16="http://schemas.microsoft.com/office/drawing/2014/main" id="{9A1DFC94-738E-4F8E-8B89-78E5CA75DB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0601" y="5597247"/>
            <a:ext cx="524093" cy="31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 name="Picture 45" descr="Service Router">
            <a:extLst>
              <a:ext uri="{FF2B5EF4-FFF2-40B4-BE49-F238E27FC236}">
                <a16:creationId xmlns:a16="http://schemas.microsoft.com/office/drawing/2014/main" id="{C0D494E5-6623-4A54-9423-2BC7DE012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73352" y="4332384"/>
            <a:ext cx="524093" cy="311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21" descr="CA服务器">
            <a:extLst>
              <a:ext uri="{FF2B5EF4-FFF2-40B4-BE49-F238E27FC236}">
                <a16:creationId xmlns:a16="http://schemas.microsoft.com/office/drawing/2014/main" id="{FE61EE51-C216-43B7-8F45-5D92A6D2BDFD}"/>
              </a:ext>
            </a:extLst>
          </p:cNvPr>
          <p:cNvPicPr>
            <a:picLocks noChangeAspect="1" noChangeArrowheads="1"/>
          </p:cNvPicPr>
          <p:nvPr/>
        </p:nvPicPr>
        <p:blipFill>
          <a:blip r:embed="rId3">
            <a:duotone>
              <a:prstClr val="black"/>
              <a:srgbClr val="00436D">
                <a:tint val="45000"/>
                <a:satMod val="400000"/>
              </a:srgbClr>
            </a:duotone>
          </a:blip>
          <a:srcRect/>
          <a:stretch>
            <a:fillRect/>
          </a:stretch>
        </p:blipFill>
        <p:spPr bwMode="auto">
          <a:xfrm>
            <a:off x="10651716" y="2596189"/>
            <a:ext cx="566806" cy="844627"/>
          </a:xfrm>
          <a:prstGeom prst="rect">
            <a:avLst/>
          </a:prstGeom>
          <a:noFill/>
        </p:spPr>
      </p:pic>
      <p:cxnSp>
        <p:nvCxnSpPr>
          <p:cNvPr id="49" name="直线箭头连接符 25">
            <a:extLst>
              <a:ext uri="{FF2B5EF4-FFF2-40B4-BE49-F238E27FC236}">
                <a16:creationId xmlns:a16="http://schemas.microsoft.com/office/drawing/2014/main" id="{303F0A7A-3DE2-4A9E-B051-4F3CC3143F3E}"/>
              </a:ext>
            </a:extLst>
          </p:cNvPr>
          <p:cNvCxnSpPr/>
          <p:nvPr/>
        </p:nvCxnSpPr>
        <p:spPr>
          <a:xfrm flipH="1">
            <a:off x="10332409" y="3387180"/>
            <a:ext cx="390722" cy="945204"/>
          </a:xfrm>
          <a:prstGeom prst="straightConnector1">
            <a:avLst/>
          </a:prstGeom>
          <a:noFill/>
          <a:ln w="38100" cap="flat" cmpd="sng" algn="ctr">
            <a:solidFill>
              <a:srgbClr val="00436D">
                <a:lumMod val="60000"/>
                <a:lumOff val="40000"/>
              </a:srgbClr>
            </a:solidFill>
            <a:prstDash val="solid"/>
            <a:miter lim="800000"/>
            <a:tailEnd type="triangle"/>
          </a:ln>
          <a:effectLst/>
        </p:spPr>
      </p:cxnSp>
      <p:cxnSp>
        <p:nvCxnSpPr>
          <p:cNvPr id="50" name="直线箭头连接符 27">
            <a:extLst>
              <a:ext uri="{FF2B5EF4-FFF2-40B4-BE49-F238E27FC236}">
                <a16:creationId xmlns:a16="http://schemas.microsoft.com/office/drawing/2014/main" id="{B6E98647-1018-4136-BA31-F9A9E8A5A9AB}"/>
              </a:ext>
            </a:extLst>
          </p:cNvPr>
          <p:cNvCxnSpPr>
            <a:endCxn id="47" idx="1"/>
          </p:cNvCxnSpPr>
          <p:nvPr/>
        </p:nvCxnSpPr>
        <p:spPr>
          <a:xfrm flipV="1">
            <a:off x="9175045" y="4488330"/>
            <a:ext cx="698307" cy="238299"/>
          </a:xfrm>
          <a:prstGeom prst="straightConnector1">
            <a:avLst/>
          </a:prstGeom>
          <a:noFill/>
          <a:ln w="38100" cap="flat" cmpd="sng" algn="ctr">
            <a:solidFill>
              <a:srgbClr val="002060"/>
            </a:solidFill>
            <a:prstDash val="solid"/>
            <a:miter lim="800000"/>
            <a:tailEnd type="triangle"/>
          </a:ln>
          <a:effectLst/>
        </p:spPr>
      </p:cxnSp>
      <p:cxnSp>
        <p:nvCxnSpPr>
          <p:cNvPr id="51" name="直线箭头连接符 29">
            <a:extLst>
              <a:ext uri="{FF2B5EF4-FFF2-40B4-BE49-F238E27FC236}">
                <a16:creationId xmlns:a16="http://schemas.microsoft.com/office/drawing/2014/main" id="{346FEE46-91C6-4E24-858D-557F125E4B9A}"/>
              </a:ext>
            </a:extLst>
          </p:cNvPr>
          <p:cNvCxnSpPr>
            <a:cxnSpLocks/>
          </p:cNvCxnSpPr>
          <p:nvPr/>
        </p:nvCxnSpPr>
        <p:spPr>
          <a:xfrm flipH="1">
            <a:off x="10426669" y="4488330"/>
            <a:ext cx="703964" cy="8920"/>
          </a:xfrm>
          <a:prstGeom prst="straightConnector1">
            <a:avLst/>
          </a:prstGeom>
          <a:noFill/>
          <a:ln w="38100" cap="flat" cmpd="sng" algn="ctr">
            <a:solidFill>
              <a:srgbClr val="C00000"/>
            </a:solidFill>
            <a:prstDash val="solid"/>
            <a:miter lim="800000"/>
            <a:tailEnd type="triangle"/>
          </a:ln>
          <a:effectLst/>
        </p:spPr>
      </p:cxnSp>
      <p:sp>
        <p:nvSpPr>
          <p:cNvPr id="52" name="文本框 51">
            <a:extLst>
              <a:ext uri="{FF2B5EF4-FFF2-40B4-BE49-F238E27FC236}">
                <a16:creationId xmlns:a16="http://schemas.microsoft.com/office/drawing/2014/main" id="{5E2E2856-39A4-42FF-879B-A93DA3690838}"/>
              </a:ext>
            </a:extLst>
          </p:cNvPr>
          <p:cNvSpPr txBox="1"/>
          <p:nvPr/>
        </p:nvSpPr>
        <p:spPr>
          <a:xfrm>
            <a:off x="10484053" y="3715333"/>
            <a:ext cx="646331" cy="369332"/>
          </a:xfrm>
          <a:prstGeom prst="rect">
            <a:avLst/>
          </a:prstGeom>
          <a:noFill/>
        </p:spPr>
        <p:txBody>
          <a:bodyPr wrap="none" rtlCol="0">
            <a:spAutoFit/>
          </a:bodyPr>
          <a:lstStyle/>
          <a:p>
            <a:r>
              <a:rPr kumimoji="1" lang="zh-CN" altLang="en-US" dirty="0">
                <a:solidFill>
                  <a:prstClr val="black"/>
                </a:solidFill>
                <a:latin typeface="Calibri"/>
                <a:ea typeface="微软雅黑"/>
              </a:rPr>
              <a:t>部署</a:t>
            </a:r>
          </a:p>
        </p:txBody>
      </p:sp>
      <p:sp>
        <p:nvSpPr>
          <p:cNvPr id="53" name="文本框 52">
            <a:extLst>
              <a:ext uri="{FF2B5EF4-FFF2-40B4-BE49-F238E27FC236}">
                <a16:creationId xmlns:a16="http://schemas.microsoft.com/office/drawing/2014/main" id="{A3679021-F94A-463B-A2D2-63E1F1967C62}"/>
              </a:ext>
            </a:extLst>
          </p:cNvPr>
          <p:cNvSpPr txBox="1"/>
          <p:nvPr/>
        </p:nvSpPr>
        <p:spPr>
          <a:xfrm>
            <a:off x="10193513" y="4620127"/>
            <a:ext cx="1338828" cy="369332"/>
          </a:xfrm>
          <a:prstGeom prst="rect">
            <a:avLst/>
          </a:prstGeom>
          <a:noFill/>
        </p:spPr>
        <p:txBody>
          <a:bodyPr wrap="none" rtlCol="0">
            <a:spAutoFit/>
          </a:bodyPr>
          <a:lstStyle/>
          <a:p>
            <a:r>
              <a:rPr kumimoji="1" lang="zh-CN" altLang="en-US" dirty="0">
                <a:solidFill>
                  <a:prstClr val="black"/>
                </a:solidFill>
                <a:latin typeface="Calibri"/>
                <a:ea typeface="微软雅黑"/>
              </a:rPr>
              <a:t>进来的报文</a:t>
            </a:r>
          </a:p>
        </p:txBody>
      </p:sp>
      <p:sp>
        <p:nvSpPr>
          <p:cNvPr id="54" name="文本框 53">
            <a:extLst>
              <a:ext uri="{FF2B5EF4-FFF2-40B4-BE49-F238E27FC236}">
                <a16:creationId xmlns:a16="http://schemas.microsoft.com/office/drawing/2014/main" id="{07A17D91-EF55-4E56-8A41-EECC990924BD}"/>
              </a:ext>
            </a:extLst>
          </p:cNvPr>
          <p:cNvSpPr txBox="1"/>
          <p:nvPr/>
        </p:nvSpPr>
        <p:spPr>
          <a:xfrm>
            <a:off x="9175045" y="4666293"/>
            <a:ext cx="877163" cy="646331"/>
          </a:xfrm>
          <a:prstGeom prst="rect">
            <a:avLst/>
          </a:prstGeom>
          <a:noFill/>
        </p:spPr>
        <p:txBody>
          <a:bodyPr wrap="none" rtlCol="0">
            <a:spAutoFit/>
          </a:bodyPr>
          <a:lstStyle/>
          <a:p>
            <a:pPr algn="ctr"/>
            <a:r>
              <a:rPr kumimoji="1" lang="zh-CN" altLang="en-US" dirty="0">
                <a:solidFill>
                  <a:prstClr val="black"/>
                </a:solidFill>
                <a:latin typeface="Calibri"/>
                <a:ea typeface="微软雅黑"/>
              </a:rPr>
              <a:t>出去的</a:t>
            </a:r>
            <a:endParaRPr kumimoji="1" lang="en-US" altLang="zh-CN" dirty="0">
              <a:solidFill>
                <a:prstClr val="black"/>
              </a:solidFill>
              <a:latin typeface="Calibri"/>
              <a:ea typeface="微软雅黑"/>
            </a:endParaRPr>
          </a:p>
          <a:p>
            <a:pPr algn="ctr"/>
            <a:r>
              <a:rPr kumimoji="1" lang="zh-CN" altLang="en-US" dirty="0">
                <a:solidFill>
                  <a:prstClr val="black"/>
                </a:solidFill>
                <a:latin typeface="Calibri"/>
                <a:ea typeface="微软雅黑"/>
              </a:rPr>
              <a:t>报文</a:t>
            </a:r>
          </a:p>
        </p:txBody>
      </p:sp>
      <p:sp>
        <p:nvSpPr>
          <p:cNvPr id="55" name="文本框 54">
            <a:extLst>
              <a:ext uri="{FF2B5EF4-FFF2-40B4-BE49-F238E27FC236}">
                <a16:creationId xmlns:a16="http://schemas.microsoft.com/office/drawing/2014/main" id="{220600C7-6BA0-4D26-9661-BFC31BA12F42}"/>
              </a:ext>
            </a:extLst>
          </p:cNvPr>
          <p:cNvSpPr txBox="1"/>
          <p:nvPr/>
        </p:nvSpPr>
        <p:spPr>
          <a:xfrm>
            <a:off x="8691019" y="2931044"/>
            <a:ext cx="598241" cy="400110"/>
          </a:xfrm>
          <a:prstGeom prst="rect">
            <a:avLst/>
          </a:prstGeom>
          <a:noFill/>
        </p:spPr>
        <p:txBody>
          <a:bodyPr wrap="none" rtlCol="0">
            <a:spAutoFit/>
          </a:bodyPr>
          <a:lstStyle/>
          <a:p>
            <a:r>
              <a:rPr kumimoji="1" lang="en-US" altLang="zh-CN" sz="2000" dirty="0">
                <a:solidFill>
                  <a:prstClr val="black"/>
                </a:solidFill>
                <a:latin typeface="Calibri"/>
                <a:ea typeface="微软雅黑"/>
              </a:rPr>
              <a:t>AER</a:t>
            </a:r>
            <a:endParaRPr kumimoji="1" lang="zh-CN" altLang="en-US" sz="2000" dirty="0">
              <a:solidFill>
                <a:prstClr val="black"/>
              </a:solidFill>
              <a:latin typeface="Calibri"/>
              <a:ea typeface="微软雅黑"/>
            </a:endParaRPr>
          </a:p>
        </p:txBody>
      </p:sp>
      <p:sp>
        <p:nvSpPr>
          <p:cNvPr id="56" name="文本框 55">
            <a:extLst>
              <a:ext uri="{FF2B5EF4-FFF2-40B4-BE49-F238E27FC236}">
                <a16:creationId xmlns:a16="http://schemas.microsoft.com/office/drawing/2014/main" id="{842CE0F0-6322-492A-ACC4-3FE175DA74CC}"/>
              </a:ext>
            </a:extLst>
          </p:cNvPr>
          <p:cNvSpPr txBox="1"/>
          <p:nvPr/>
        </p:nvSpPr>
        <p:spPr>
          <a:xfrm>
            <a:off x="10028144" y="2840457"/>
            <a:ext cx="608052" cy="400110"/>
          </a:xfrm>
          <a:prstGeom prst="rect">
            <a:avLst/>
          </a:prstGeom>
          <a:noFill/>
        </p:spPr>
        <p:txBody>
          <a:bodyPr wrap="none" rtlCol="0">
            <a:spAutoFit/>
          </a:bodyPr>
          <a:lstStyle/>
          <a:p>
            <a:r>
              <a:rPr kumimoji="1" lang="en-US" altLang="zh-CN" sz="2000" dirty="0">
                <a:solidFill>
                  <a:prstClr val="black"/>
                </a:solidFill>
                <a:latin typeface="Calibri"/>
                <a:ea typeface="微软雅黑"/>
              </a:rPr>
              <a:t>REG</a:t>
            </a:r>
            <a:endParaRPr kumimoji="1" lang="zh-CN" altLang="en-US" sz="2000" dirty="0">
              <a:solidFill>
                <a:prstClr val="black"/>
              </a:solidFill>
              <a:latin typeface="Calibri"/>
              <a:ea typeface="微软雅黑"/>
            </a:endParaRPr>
          </a:p>
        </p:txBody>
      </p:sp>
      <p:sp>
        <p:nvSpPr>
          <p:cNvPr id="57" name="文本框 56">
            <a:extLst>
              <a:ext uri="{FF2B5EF4-FFF2-40B4-BE49-F238E27FC236}">
                <a16:creationId xmlns:a16="http://schemas.microsoft.com/office/drawing/2014/main" id="{B53B9561-E432-4100-B173-0CC91D93B827}"/>
              </a:ext>
            </a:extLst>
          </p:cNvPr>
          <p:cNvSpPr txBox="1"/>
          <p:nvPr/>
        </p:nvSpPr>
        <p:spPr>
          <a:xfrm>
            <a:off x="7876383" y="4097140"/>
            <a:ext cx="598241" cy="400110"/>
          </a:xfrm>
          <a:prstGeom prst="rect">
            <a:avLst/>
          </a:prstGeom>
          <a:noFill/>
        </p:spPr>
        <p:txBody>
          <a:bodyPr wrap="none" rtlCol="0">
            <a:spAutoFit/>
          </a:bodyPr>
          <a:lstStyle/>
          <a:p>
            <a:r>
              <a:rPr kumimoji="1" lang="en-US" altLang="zh-CN" sz="2000" dirty="0">
                <a:solidFill>
                  <a:prstClr val="black"/>
                </a:solidFill>
                <a:latin typeface="Calibri"/>
                <a:ea typeface="微软雅黑"/>
              </a:rPr>
              <a:t>AER</a:t>
            </a:r>
            <a:endParaRPr kumimoji="1" lang="zh-CN" altLang="en-US" sz="2000" dirty="0">
              <a:solidFill>
                <a:prstClr val="black"/>
              </a:solidFill>
              <a:latin typeface="Calibri"/>
              <a:ea typeface="微软雅黑"/>
            </a:endParaRPr>
          </a:p>
        </p:txBody>
      </p:sp>
      <p:sp>
        <p:nvSpPr>
          <p:cNvPr id="58" name="文本框 57">
            <a:extLst>
              <a:ext uri="{FF2B5EF4-FFF2-40B4-BE49-F238E27FC236}">
                <a16:creationId xmlns:a16="http://schemas.microsoft.com/office/drawing/2014/main" id="{5A909A2C-C354-4280-B543-D42F51D94207}"/>
              </a:ext>
            </a:extLst>
          </p:cNvPr>
          <p:cNvSpPr txBox="1"/>
          <p:nvPr/>
        </p:nvSpPr>
        <p:spPr>
          <a:xfrm>
            <a:off x="8839263" y="5876867"/>
            <a:ext cx="598241" cy="400110"/>
          </a:xfrm>
          <a:prstGeom prst="rect">
            <a:avLst/>
          </a:prstGeom>
          <a:noFill/>
        </p:spPr>
        <p:txBody>
          <a:bodyPr wrap="none" rtlCol="0">
            <a:spAutoFit/>
          </a:bodyPr>
          <a:lstStyle/>
          <a:p>
            <a:r>
              <a:rPr kumimoji="1" lang="en-US" altLang="zh-CN" sz="2000" dirty="0">
                <a:solidFill>
                  <a:prstClr val="black"/>
                </a:solidFill>
                <a:latin typeface="Calibri"/>
                <a:ea typeface="微软雅黑"/>
              </a:rPr>
              <a:t>AER</a:t>
            </a:r>
            <a:endParaRPr kumimoji="1" lang="zh-CN" altLang="en-US" sz="2000" dirty="0">
              <a:solidFill>
                <a:prstClr val="black"/>
              </a:solidFill>
              <a:latin typeface="Calibri"/>
              <a:ea typeface="微软雅黑"/>
            </a:endParaRPr>
          </a:p>
        </p:txBody>
      </p:sp>
      <p:sp>
        <p:nvSpPr>
          <p:cNvPr id="59" name="文本框 58">
            <a:extLst>
              <a:ext uri="{FF2B5EF4-FFF2-40B4-BE49-F238E27FC236}">
                <a16:creationId xmlns:a16="http://schemas.microsoft.com/office/drawing/2014/main" id="{57CA8637-5827-45FB-822C-8F07FA4BC41A}"/>
              </a:ext>
            </a:extLst>
          </p:cNvPr>
          <p:cNvSpPr txBox="1"/>
          <p:nvPr/>
        </p:nvSpPr>
        <p:spPr>
          <a:xfrm>
            <a:off x="9516939" y="3999239"/>
            <a:ext cx="598241" cy="400110"/>
          </a:xfrm>
          <a:prstGeom prst="rect">
            <a:avLst/>
          </a:prstGeom>
          <a:noFill/>
        </p:spPr>
        <p:txBody>
          <a:bodyPr wrap="none" rtlCol="0">
            <a:spAutoFit/>
          </a:bodyPr>
          <a:lstStyle/>
          <a:p>
            <a:r>
              <a:rPr kumimoji="1" lang="en-US" altLang="zh-CN" sz="2000" dirty="0">
                <a:solidFill>
                  <a:prstClr val="black"/>
                </a:solidFill>
                <a:latin typeface="Calibri"/>
                <a:ea typeface="微软雅黑"/>
              </a:rPr>
              <a:t>AER</a:t>
            </a:r>
            <a:endParaRPr kumimoji="1" lang="zh-CN" altLang="en-US" sz="2000" dirty="0">
              <a:solidFill>
                <a:prstClr val="black"/>
              </a:solidFill>
              <a:latin typeface="Calibri"/>
              <a:ea typeface="微软雅黑"/>
            </a:endParaRPr>
          </a:p>
        </p:txBody>
      </p:sp>
    </p:spTree>
    <p:extLst>
      <p:ext uri="{BB962C8B-B14F-4D97-AF65-F5344CB8AC3E}">
        <p14:creationId xmlns:p14="http://schemas.microsoft.com/office/powerpoint/2010/main" val="347390334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12.5.2 </a:t>
            </a:r>
            <a:r>
              <a:rPr kumimoji="1" lang="zh-CN" altLang="en-US" sz="3200" dirty="0"/>
              <a:t>多域同步、协作信任的真实源地址域间验证方法</a:t>
            </a:r>
          </a:p>
        </p:txBody>
      </p:sp>
      <p:sp>
        <p:nvSpPr>
          <p:cNvPr id="24" name="文本框 23">
            <a:extLst>
              <a:ext uri="{FF2B5EF4-FFF2-40B4-BE49-F238E27FC236}">
                <a16:creationId xmlns:a16="http://schemas.microsoft.com/office/drawing/2014/main" id="{3E75D691-80AA-4B9B-990E-DC61F4B9DDDE}"/>
              </a:ext>
            </a:extLst>
          </p:cNvPr>
          <p:cNvSpPr txBox="1"/>
          <p:nvPr/>
        </p:nvSpPr>
        <p:spPr>
          <a:xfrm>
            <a:off x="873568" y="852898"/>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en-US" altLang="zh-CN" sz="2000" b="1" i="0" u="none" strike="noStrike" kern="1200" cap="none" spc="0" normalizeH="0" baseline="0" noProof="0" dirty="0">
                <a:ln>
                  <a:noFill/>
                </a:ln>
                <a:effectLst/>
                <a:uLnTx/>
                <a:uFillTx/>
                <a:latin typeface="Calibri "/>
                <a:ea typeface="微软雅黑"/>
                <a:cs typeface="+mj-cs"/>
              </a:rPr>
              <a:t>SMA</a:t>
            </a:r>
            <a:r>
              <a:rPr kumimoji="1" lang="zh-CN" altLang="en-US" sz="2000" b="1" i="0" u="none" strike="noStrike" kern="1200" cap="none" spc="0" normalizeH="0" baseline="0" noProof="0" dirty="0">
                <a:ln>
                  <a:noFill/>
                </a:ln>
                <a:effectLst/>
                <a:uLnTx/>
                <a:uFillTx/>
                <a:latin typeface="Calibri "/>
                <a:ea typeface="微软雅黑"/>
                <a:cs typeface="+mj-cs"/>
              </a:rPr>
              <a:t>原理介绍</a:t>
            </a:r>
            <a:r>
              <a:rPr kumimoji="1" lang="en-US" altLang="zh-CN" sz="2000" b="1" i="0" u="none" strike="noStrike" kern="1200" cap="none" spc="0" normalizeH="0" baseline="0" noProof="0" dirty="0">
                <a:ln>
                  <a:noFill/>
                </a:ln>
                <a:effectLst/>
                <a:uLnTx/>
                <a:uFillTx/>
                <a:latin typeface="Calibri "/>
                <a:ea typeface="微软雅黑"/>
                <a:cs typeface="+mj-cs"/>
              </a:rPr>
              <a:t>-</a:t>
            </a:r>
            <a:r>
              <a:rPr kumimoji="1" lang="zh-CN" altLang="en-US" sz="2000" b="1" i="0" u="none" strike="noStrike" kern="1200" cap="none" spc="0" normalizeH="0" baseline="0" noProof="0" dirty="0">
                <a:ln>
                  <a:noFill/>
                </a:ln>
                <a:effectLst/>
                <a:uLnTx/>
                <a:uFillTx/>
                <a:latin typeface="Calibri "/>
                <a:ea typeface="微软雅黑"/>
                <a:cs typeface="+mj-cs"/>
              </a:rPr>
              <a:t>控制层</a:t>
            </a:r>
          </a:p>
        </p:txBody>
      </p:sp>
      <p:pic>
        <p:nvPicPr>
          <p:cNvPr id="60" name="Picture 14">
            <a:extLst>
              <a:ext uri="{FF2B5EF4-FFF2-40B4-BE49-F238E27FC236}">
                <a16:creationId xmlns:a16="http://schemas.microsoft.com/office/drawing/2014/main" id="{FCC45154-6F8A-4EC9-AB15-4A8F9FD0BD31}"/>
              </a:ext>
            </a:extLst>
          </p:cNvPr>
          <p:cNvPicPr>
            <a:picLocks noChangeArrowheads="1"/>
          </p:cNvPicPr>
          <p:nvPr/>
        </p:nvPicPr>
        <p:blipFill>
          <a:blip r:embed="rId3">
            <a:duotone>
              <a:prstClr val="black"/>
              <a:srgbClr val="349EEB">
                <a:tint val="45000"/>
                <a:satMod val="400000"/>
              </a:srgbClr>
            </a:duotone>
          </a:blip>
          <a:srcRect/>
          <a:stretch>
            <a:fillRect/>
          </a:stretch>
        </p:blipFill>
        <p:spPr bwMode="auto">
          <a:xfrm>
            <a:off x="2005806" y="2981171"/>
            <a:ext cx="2466975" cy="1790700"/>
          </a:xfrm>
          <a:prstGeom prst="rect">
            <a:avLst/>
          </a:prstGeom>
          <a:noFill/>
          <a:ln>
            <a:noFill/>
          </a:ln>
        </p:spPr>
      </p:pic>
      <p:pic>
        <p:nvPicPr>
          <p:cNvPr id="61" name="Picture 45" descr="Service Router">
            <a:extLst>
              <a:ext uri="{FF2B5EF4-FFF2-40B4-BE49-F238E27FC236}">
                <a16:creationId xmlns:a16="http://schemas.microsoft.com/office/drawing/2014/main" id="{44CE08C8-04E8-43E2-A57A-33C8813B06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8593" y="4237038"/>
            <a:ext cx="584200"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Picture 20">
            <a:extLst>
              <a:ext uri="{FF2B5EF4-FFF2-40B4-BE49-F238E27FC236}">
                <a16:creationId xmlns:a16="http://schemas.microsoft.com/office/drawing/2014/main" id="{03427633-58AB-4C74-AE72-11C32842A2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5814" y="3148594"/>
            <a:ext cx="477838"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Picture 21" descr="CA服务器">
            <a:extLst>
              <a:ext uri="{FF2B5EF4-FFF2-40B4-BE49-F238E27FC236}">
                <a16:creationId xmlns:a16="http://schemas.microsoft.com/office/drawing/2014/main" id="{268B1D43-EB01-43B5-849E-6B38906CA611}"/>
              </a:ext>
            </a:extLst>
          </p:cNvPr>
          <p:cNvPicPr>
            <a:picLocks noChangeAspect="1" noChangeArrowheads="1"/>
          </p:cNvPicPr>
          <p:nvPr/>
        </p:nvPicPr>
        <p:blipFill>
          <a:blip r:embed="rId6">
            <a:duotone>
              <a:prstClr val="black"/>
              <a:srgbClr val="00436D">
                <a:tint val="45000"/>
                <a:satMod val="400000"/>
              </a:srgbClr>
            </a:duotone>
          </a:blip>
          <a:srcRect/>
          <a:stretch>
            <a:fillRect/>
          </a:stretch>
        </p:blipFill>
        <p:spPr bwMode="auto">
          <a:xfrm>
            <a:off x="1542054" y="1586812"/>
            <a:ext cx="566806" cy="844627"/>
          </a:xfrm>
          <a:prstGeom prst="rect">
            <a:avLst/>
          </a:prstGeom>
          <a:noFill/>
        </p:spPr>
      </p:pic>
      <p:pic>
        <p:nvPicPr>
          <p:cNvPr id="64" name="Picture 14">
            <a:extLst>
              <a:ext uri="{FF2B5EF4-FFF2-40B4-BE49-F238E27FC236}">
                <a16:creationId xmlns:a16="http://schemas.microsoft.com/office/drawing/2014/main" id="{A6A829F3-E74C-4FCD-BC54-B4CC51C949FA}"/>
              </a:ext>
            </a:extLst>
          </p:cNvPr>
          <p:cNvPicPr>
            <a:picLocks noChangeArrowheads="1"/>
          </p:cNvPicPr>
          <p:nvPr/>
        </p:nvPicPr>
        <p:blipFill>
          <a:blip r:embed="rId3">
            <a:duotone>
              <a:prstClr val="black"/>
              <a:srgbClr val="349EEB">
                <a:tint val="45000"/>
                <a:satMod val="400000"/>
              </a:srgbClr>
            </a:duotone>
          </a:blip>
          <a:srcRect/>
          <a:stretch>
            <a:fillRect/>
          </a:stretch>
        </p:blipFill>
        <p:spPr bwMode="auto">
          <a:xfrm>
            <a:off x="8528457" y="2866232"/>
            <a:ext cx="2508250" cy="1725613"/>
          </a:xfrm>
          <a:prstGeom prst="rect">
            <a:avLst/>
          </a:prstGeom>
          <a:solidFill>
            <a:sysClr val="window" lastClr="FFFFFF"/>
          </a:solidFill>
          <a:ln>
            <a:noFill/>
          </a:ln>
        </p:spPr>
      </p:pic>
      <p:pic>
        <p:nvPicPr>
          <p:cNvPr id="65" name="Picture 45" descr="Service Router">
            <a:extLst>
              <a:ext uri="{FF2B5EF4-FFF2-40B4-BE49-F238E27FC236}">
                <a16:creationId xmlns:a16="http://schemas.microsoft.com/office/drawing/2014/main" id="{0B2DADF8-553D-4FCC-9DBB-30336318CB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7786" y="4185446"/>
            <a:ext cx="585788"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
            <a:extLst>
              <a:ext uri="{FF2B5EF4-FFF2-40B4-BE49-F238E27FC236}">
                <a16:creationId xmlns:a16="http://schemas.microsoft.com/office/drawing/2014/main" id="{D6922C0E-6D67-4903-9317-F7DFE8323D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66946" y="3244850"/>
            <a:ext cx="47783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7" name="直线连接符 8">
            <a:extLst>
              <a:ext uri="{FF2B5EF4-FFF2-40B4-BE49-F238E27FC236}">
                <a16:creationId xmlns:a16="http://schemas.microsoft.com/office/drawing/2014/main" id="{860D9FAC-BEB0-4CF7-9256-7A4600D4F952}"/>
              </a:ext>
            </a:extLst>
          </p:cNvPr>
          <p:cNvCxnSpPr>
            <a:cxnSpLocks/>
          </p:cNvCxnSpPr>
          <p:nvPr/>
        </p:nvCxnSpPr>
        <p:spPr>
          <a:xfrm flipH="1" flipV="1">
            <a:off x="2079974" y="2307080"/>
            <a:ext cx="1124411" cy="876078"/>
          </a:xfrm>
          <a:prstGeom prst="line">
            <a:avLst/>
          </a:prstGeom>
          <a:noFill/>
          <a:ln w="6350" cap="flat" cmpd="sng" algn="ctr">
            <a:solidFill>
              <a:srgbClr val="00436D"/>
            </a:solidFill>
            <a:prstDash val="solid"/>
            <a:miter lim="800000"/>
          </a:ln>
          <a:effectLst/>
        </p:spPr>
      </p:cxnSp>
      <p:sp>
        <p:nvSpPr>
          <p:cNvPr id="68" name="文本框 9">
            <a:extLst>
              <a:ext uri="{FF2B5EF4-FFF2-40B4-BE49-F238E27FC236}">
                <a16:creationId xmlns:a16="http://schemas.microsoft.com/office/drawing/2014/main" id="{FEB9C6B4-E8F4-46B3-9787-0619FA117B8A}"/>
              </a:ext>
            </a:extLst>
          </p:cNvPr>
          <p:cNvSpPr txBox="1">
            <a:spLocks noChangeArrowheads="1"/>
          </p:cNvSpPr>
          <p:nvPr/>
        </p:nvSpPr>
        <p:spPr bwMode="auto">
          <a:xfrm>
            <a:off x="4354344" y="4930775"/>
            <a:ext cx="1082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en-US" altLang="zh-CN" sz="1400" dirty="0">
                <a:solidFill>
                  <a:srgbClr val="000000"/>
                </a:solidFill>
                <a:latin typeface="微软雅黑" panose="020B0503020204020204" pitchFamily="34" charset="-122"/>
                <a:ea typeface="微软雅黑" panose="020B0503020204020204" pitchFamily="34" charset="-122"/>
              </a:rPr>
              <a:t>AER</a:t>
            </a:r>
          </a:p>
          <a:p>
            <a:pPr>
              <a:lnSpc>
                <a:spcPct val="100000"/>
              </a:lnSpc>
              <a:spcBef>
                <a:spcPct val="0"/>
              </a:spcBef>
              <a:buFontTx/>
              <a:buNone/>
            </a:pPr>
            <a:r>
              <a:rPr kumimoji="1" lang="zh-CN" altLang="en-US" sz="1400" dirty="0">
                <a:solidFill>
                  <a:srgbClr val="000000"/>
                </a:solidFill>
                <a:latin typeface="微软雅黑" panose="020B0503020204020204" pitchFamily="34" charset="-122"/>
                <a:ea typeface="微软雅黑" panose="020B0503020204020204" pitchFamily="34" charset="-122"/>
              </a:rPr>
              <a:t>边界路由器</a:t>
            </a:r>
          </a:p>
        </p:txBody>
      </p:sp>
      <p:sp>
        <p:nvSpPr>
          <p:cNvPr id="69" name="文本框 11">
            <a:extLst>
              <a:ext uri="{FF2B5EF4-FFF2-40B4-BE49-F238E27FC236}">
                <a16:creationId xmlns:a16="http://schemas.microsoft.com/office/drawing/2014/main" id="{59668921-D4BC-49F6-ACA1-2A85114F46B0}"/>
              </a:ext>
            </a:extLst>
          </p:cNvPr>
          <p:cNvSpPr txBox="1">
            <a:spLocks noChangeArrowheads="1"/>
          </p:cNvSpPr>
          <p:nvPr/>
        </p:nvSpPr>
        <p:spPr bwMode="auto">
          <a:xfrm>
            <a:off x="2609682" y="3692745"/>
            <a:ext cx="10826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kumimoji="1" lang="en-US" altLang="zh-CN" sz="1400" dirty="0">
                <a:solidFill>
                  <a:srgbClr val="000000"/>
                </a:solidFill>
                <a:latin typeface="微软雅黑" panose="020B0503020204020204" pitchFamily="34" charset="-122"/>
                <a:ea typeface="微软雅黑" panose="020B0503020204020204" pitchFamily="34" charset="-122"/>
              </a:rPr>
              <a:t>ACS</a:t>
            </a:r>
          </a:p>
          <a:p>
            <a:pPr algn="ctr">
              <a:lnSpc>
                <a:spcPct val="100000"/>
              </a:lnSpc>
              <a:spcBef>
                <a:spcPct val="0"/>
              </a:spcBef>
              <a:buFontTx/>
              <a:buNone/>
            </a:pPr>
            <a:r>
              <a:rPr kumimoji="1" lang="zh-CN" altLang="en-US" sz="1400" dirty="0">
                <a:solidFill>
                  <a:srgbClr val="000000"/>
                </a:solidFill>
                <a:latin typeface="微软雅黑" panose="020B0503020204020204" pitchFamily="34" charset="-122"/>
                <a:ea typeface="微软雅黑" panose="020B0503020204020204" pitchFamily="34" charset="-122"/>
              </a:rPr>
              <a:t>控制服务器</a:t>
            </a:r>
          </a:p>
        </p:txBody>
      </p:sp>
      <p:sp>
        <p:nvSpPr>
          <p:cNvPr id="70" name="文本框 15">
            <a:extLst>
              <a:ext uri="{FF2B5EF4-FFF2-40B4-BE49-F238E27FC236}">
                <a16:creationId xmlns:a16="http://schemas.microsoft.com/office/drawing/2014/main" id="{EE6031C6-9646-4309-A885-ACBAC4164558}"/>
              </a:ext>
            </a:extLst>
          </p:cNvPr>
          <p:cNvSpPr txBox="1">
            <a:spLocks noChangeArrowheads="1"/>
          </p:cNvSpPr>
          <p:nvPr/>
        </p:nvSpPr>
        <p:spPr bwMode="auto">
          <a:xfrm>
            <a:off x="881871" y="2456150"/>
            <a:ext cx="12620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zh-CN" altLang="en-US" sz="1400" dirty="0">
                <a:solidFill>
                  <a:srgbClr val="000000"/>
                </a:solidFill>
                <a:latin typeface="微软雅黑" panose="020B0503020204020204" pitchFamily="34" charset="-122"/>
                <a:ea typeface="微软雅黑" panose="020B0503020204020204" pitchFamily="34" charset="-122"/>
              </a:rPr>
              <a:t>联盟注册中心</a:t>
            </a:r>
          </a:p>
        </p:txBody>
      </p:sp>
      <p:sp>
        <p:nvSpPr>
          <p:cNvPr id="71" name="文本框 50">
            <a:extLst>
              <a:ext uri="{FF2B5EF4-FFF2-40B4-BE49-F238E27FC236}">
                <a16:creationId xmlns:a16="http://schemas.microsoft.com/office/drawing/2014/main" id="{20F41F64-783D-465E-9317-B7C19BB5FF51}"/>
              </a:ext>
            </a:extLst>
          </p:cNvPr>
          <p:cNvSpPr txBox="1">
            <a:spLocks noChangeArrowheads="1"/>
          </p:cNvSpPr>
          <p:nvPr/>
        </p:nvSpPr>
        <p:spPr bwMode="auto">
          <a:xfrm>
            <a:off x="8895448" y="4560093"/>
            <a:ext cx="10826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en-US" altLang="zh-CN" sz="1400" dirty="0">
                <a:solidFill>
                  <a:srgbClr val="000000"/>
                </a:solidFill>
                <a:latin typeface="微软雅黑" panose="020B0503020204020204" pitchFamily="34" charset="-122"/>
                <a:ea typeface="微软雅黑" panose="020B0503020204020204" pitchFamily="34" charset="-122"/>
              </a:rPr>
              <a:t>AER</a:t>
            </a:r>
          </a:p>
          <a:p>
            <a:pPr>
              <a:lnSpc>
                <a:spcPct val="100000"/>
              </a:lnSpc>
              <a:spcBef>
                <a:spcPct val="0"/>
              </a:spcBef>
              <a:buFontTx/>
              <a:buNone/>
            </a:pPr>
            <a:r>
              <a:rPr kumimoji="1" lang="zh-CN" altLang="en-US" sz="1400" dirty="0">
                <a:solidFill>
                  <a:srgbClr val="000000"/>
                </a:solidFill>
                <a:latin typeface="微软雅黑" panose="020B0503020204020204" pitchFamily="34" charset="-122"/>
                <a:ea typeface="微软雅黑" panose="020B0503020204020204" pitchFamily="34" charset="-122"/>
              </a:rPr>
              <a:t>边界路由器</a:t>
            </a:r>
          </a:p>
        </p:txBody>
      </p:sp>
      <p:sp>
        <p:nvSpPr>
          <p:cNvPr id="72" name="文本框 51">
            <a:extLst>
              <a:ext uri="{FF2B5EF4-FFF2-40B4-BE49-F238E27FC236}">
                <a16:creationId xmlns:a16="http://schemas.microsoft.com/office/drawing/2014/main" id="{BFB3B573-DC21-4806-AF11-BAE384462660}"/>
              </a:ext>
            </a:extLst>
          </p:cNvPr>
          <p:cNvSpPr txBox="1">
            <a:spLocks noChangeArrowheads="1"/>
          </p:cNvSpPr>
          <p:nvPr/>
        </p:nvSpPr>
        <p:spPr bwMode="auto">
          <a:xfrm>
            <a:off x="8722521" y="3509964"/>
            <a:ext cx="108267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kumimoji="1" lang="en-US" altLang="zh-CN" sz="1400">
                <a:solidFill>
                  <a:srgbClr val="000000"/>
                </a:solidFill>
                <a:latin typeface="微软雅黑" panose="020B0503020204020204" pitchFamily="34" charset="-122"/>
                <a:ea typeface="微软雅黑" panose="020B0503020204020204" pitchFamily="34" charset="-122"/>
              </a:rPr>
              <a:t>ACS</a:t>
            </a:r>
          </a:p>
          <a:p>
            <a:pPr algn="ctr">
              <a:lnSpc>
                <a:spcPct val="100000"/>
              </a:lnSpc>
              <a:spcBef>
                <a:spcPct val="0"/>
              </a:spcBef>
              <a:buFontTx/>
              <a:buNone/>
            </a:pPr>
            <a:r>
              <a:rPr kumimoji="1" lang="zh-CN" altLang="en-US" sz="1400">
                <a:solidFill>
                  <a:srgbClr val="000000"/>
                </a:solidFill>
                <a:latin typeface="微软雅黑" panose="020B0503020204020204" pitchFamily="34" charset="-122"/>
                <a:ea typeface="微软雅黑" panose="020B0503020204020204" pitchFamily="34" charset="-122"/>
              </a:rPr>
              <a:t>控制服务器</a:t>
            </a:r>
          </a:p>
        </p:txBody>
      </p:sp>
      <p:sp>
        <p:nvSpPr>
          <p:cNvPr id="73" name="文本框 62">
            <a:extLst>
              <a:ext uri="{FF2B5EF4-FFF2-40B4-BE49-F238E27FC236}">
                <a16:creationId xmlns:a16="http://schemas.microsoft.com/office/drawing/2014/main" id="{4AEEFE66-01B2-45F9-BF63-ED862B5D89C1}"/>
              </a:ext>
            </a:extLst>
          </p:cNvPr>
          <p:cNvSpPr txBox="1">
            <a:spLocks noChangeArrowheads="1"/>
          </p:cNvSpPr>
          <p:nvPr/>
        </p:nvSpPr>
        <p:spPr bwMode="auto">
          <a:xfrm>
            <a:off x="2042795" y="3658693"/>
            <a:ext cx="539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0" marR="0" lvl="0" indent="0" defTabSz="457200" eaLnBrk="1" fontAlgn="auto" latinLnBrk="0" hangingPunct="1">
              <a:lnSpc>
                <a:spcPct val="100000"/>
              </a:lnSpc>
              <a:spcBef>
                <a:spcPct val="0"/>
              </a:spcBef>
              <a:spcAft>
                <a:spcPts val="0"/>
              </a:spcAft>
              <a:buClrTx/>
              <a:buSzTx/>
              <a:buFontTx/>
              <a:buNone/>
              <a:tabLst/>
              <a:defRPr/>
            </a:pPr>
            <a:r>
              <a:rPr kumimoji="1"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rPr>
              <a:t>AS1</a:t>
            </a:r>
            <a:endParaRPr kumimoji="1" lang="zh-CN" altLang="en-US" sz="1800" b="0" i="0" u="none" strike="noStrike" kern="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endParaRPr>
          </a:p>
        </p:txBody>
      </p:sp>
      <p:sp>
        <p:nvSpPr>
          <p:cNvPr id="74" name="文本框 64">
            <a:extLst>
              <a:ext uri="{FF2B5EF4-FFF2-40B4-BE49-F238E27FC236}">
                <a16:creationId xmlns:a16="http://schemas.microsoft.com/office/drawing/2014/main" id="{7277EC39-46A6-4013-B362-B08748E813F2}"/>
              </a:ext>
            </a:extLst>
          </p:cNvPr>
          <p:cNvSpPr txBox="1">
            <a:spLocks noChangeArrowheads="1"/>
          </p:cNvSpPr>
          <p:nvPr/>
        </p:nvSpPr>
        <p:spPr bwMode="auto">
          <a:xfrm>
            <a:off x="10033796" y="3281364"/>
            <a:ext cx="5413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0" marR="0" lvl="0" indent="0" defTabSz="457200" eaLnBrk="1" fontAlgn="auto" latinLnBrk="0" hangingPunct="1">
              <a:lnSpc>
                <a:spcPct val="100000"/>
              </a:lnSpc>
              <a:spcBef>
                <a:spcPct val="0"/>
              </a:spcBef>
              <a:spcAft>
                <a:spcPts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Calibri" panose="020F0502020204030204" pitchFamily="34" charset="0"/>
                <a:ea typeface="等线" panose="02010600030101010101" pitchFamily="2" charset="-122"/>
              </a:rPr>
              <a:t>AS2</a:t>
            </a:r>
            <a:endParaRPr kumimoji="1" lang="zh-CN" altLang="en-US" sz="1800" b="0" i="0" u="none" strike="noStrike" kern="0" cap="none" spc="0" normalizeH="0" baseline="0" noProof="0">
              <a:ln>
                <a:noFill/>
              </a:ln>
              <a:solidFill>
                <a:srgbClr val="000000"/>
              </a:solidFill>
              <a:effectLst/>
              <a:uLnTx/>
              <a:uFillTx/>
              <a:latin typeface="Calibri" panose="020F0502020204030204" pitchFamily="34" charset="0"/>
              <a:ea typeface="等线" panose="02010600030101010101" pitchFamily="2" charset="-122"/>
            </a:endParaRPr>
          </a:p>
        </p:txBody>
      </p:sp>
      <p:cxnSp>
        <p:nvCxnSpPr>
          <p:cNvPr id="75" name="直线连接符 45">
            <a:extLst>
              <a:ext uri="{FF2B5EF4-FFF2-40B4-BE49-F238E27FC236}">
                <a16:creationId xmlns:a16="http://schemas.microsoft.com/office/drawing/2014/main" id="{3743C946-9F93-49B4-B859-D1775D833114}"/>
              </a:ext>
            </a:extLst>
          </p:cNvPr>
          <p:cNvCxnSpPr>
            <a:cxnSpLocks/>
          </p:cNvCxnSpPr>
          <p:nvPr/>
        </p:nvCxnSpPr>
        <p:spPr>
          <a:xfrm>
            <a:off x="3925081" y="3409157"/>
            <a:ext cx="4586301" cy="16668"/>
          </a:xfrm>
          <a:prstGeom prst="line">
            <a:avLst/>
          </a:prstGeom>
          <a:noFill/>
          <a:ln w="6350" cap="flat" cmpd="sng" algn="ctr">
            <a:solidFill>
              <a:srgbClr val="00436D"/>
            </a:solidFill>
            <a:prstDash val="solid"/>
            <a:miter lim="800000"/>
          </a:ln>
          <a:effectLst/>
        </p:spPr>
      </p:cxnSp>
      <p:cxnSp>
        <p:nvCxnSpPr>
          <p:cNvPr id="76" name="直线连接符 68">
            <a:extLst>
              <a:ext uri="{FF2B5EF4-FFF2-40B4-BE49-F238E27FC236}">
                <a16:creationId xmlns:a16="http://schemas.microsoft.com/office/drawing/2014/main" id="{E6EB1408-16F6-499A-9CAA-9779B787B4C3}"/>
              </a:ext>
            </a:extLst>
          </p:cNvPr>
          <p:cNvCxnSpPr>
            <a:cxnSpLocks/>
          </p:cNvCxnSpPr>
          <p:nvPr/>
        </p:nvCxnSpPr>
        <p:spPr>
          <a:xfrm flipH="1" flipV="1">
            <a:off x="3810796" y="3515519"/>
            <a:ext cx="363537" cy="784225"/>
          </a:xfrm>
          <a:prstGeom prst="line">
            <a:avLst/>
          </a:prstGeom>
          <a:noFill/>
          <a:ln w="6350" cap="flat" cmpd="sng" algn="ctr">
            <a:solidFill>
              <a:srgbClr val="00436D"/>
            </a:solidFill>
            <a:prstDash val="solid"/>
            <a:miter lim="800000"/>
          </a:ln>
          <a:effectLst/>
        </p:spPr>
      </p:cxnSp>
      <p:sp>
        <p:nvSpPr>
          <p:cNvPr id="77" name="文本框 89">
            <a:extLst>
              <a:ext uri="{FF2B5EF4-FFF2-40B4-BE49-F238E27FC236}">
                <a16:creationId xmlns:a16="http://schemas.microsoft.com/office/drawing/2014/main" id="{A975BB95-E8DF-4A5C-8578-467E144F9863}"/>
              </a:ext>
            </a:extLst>
          </p:cNvPr>
          <p:cNvSpPr txBox="1">
            <a:spLocks noChangeArrowheads="1"/>
          </p:cNvSpPr>
          <p:nvPr/>
        </p:nvSpPr>
        <p:spPr bwMode="auto">
          <a:xfrm>
            <a:off x="4815683" y="3729039"/>
            <a:ext cx="1916113" cy="923925"/>
          </a:xfrm>
          <a:prstGeom prst="rect">
            <a:avLst/>
          </a:prstGeom>
          <a:solidFill>
            <a:sysClr val="window" lastClr="FFFFFF"/>
          </a:solidFill>
          <a:ln w="9525">
            <a:solidFill>
              <a:srgbClr val="000000"/>
            </a:solidFill>
            <a:prstDash val="dash"/>
            <a:miter lim="800000"/>
            <a:headEnd/>
            <a:tailEnd/>
          </a:ln>
        </p:spPr>
        <p:txBody>
          <a:bodyPr wrap="none">
            <a:spAutoFit/>
          </a:bodyPr>
          <a:lstStyle>
            <a:lvl1pPr marL="342900" indent="-342900"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342900" marR="0" lvl="0" indent="-342900" defTabSz="457200" eaLnBrk="1" fontAlgn="auto" latinLnBrk="0" hangingPunct="1">
              <a:lnSpc>
                <a:spcPct val="100000"/>
              </a:lnSpc>
              <a:spcBef>
                <a:spcPct val="0"/>
              </a:spcBef>
              <a:spcAft>
                <a:spcPts val="0"/>
              </a:spcAft>
              <a:buSzPct val="80000"/>
              <a:buFont typeface="Wingdings" pitchFamily="2" charset="2"/>
              <a:buChar char="n"/>
              <a:tabLst/>
              <a:defRPr/>
            </a:pPr>
            <a:r>
              <a:rPr kumimoji="1"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状态机部署</a:t>
            </a:r>
            <a:endParaRPr kumimoji="1"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defTabSz="457200" eaLnBrk="1" fontAlgn="auto" latinLnBrk="0" hangingPunct="1">
              <a:lnSpc>
                <a:spcPct val="100000"/>
              </a:lnSpc>
              <a:spcBef>
                <a:spcPct val="0"/>
              </a:spcBef>
              <a:spcAft>
                <a:spcPts val="0"/>
              </a:spcAft>
              <a:buSzPct val="80000"/>
              <a:buFont typeface="Wingdings" pitchFamily="2" charset="2"/>
              <a:buChar char="n"/>
              <a:tabLst/>
              <a:defRPr/>
            </a:pPr>
            <a:r>
              <a:rPr kumimoji="1"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标签策略部署</a:t>
            </a:r>
            <a:endParaRPr kumimoji="1"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defTabSz="457200" eaLnBrk="1" fontAlgn="auto" latinLnBrk="0" hangingPunct="1">
              <a:lnSpc>
                <a:spcPct val="100000"/>
              </a:lnSpc>
              <a:spcBef>
                <a:spcPct val="0"/>
              </a:spcBef>
              <a:spcAft>
                <a:spcPts val="0"/>
              </a:spcAft>
              <a:buSzPct val="80000"/>
              <a:buFont typeface="Wingdings" pitchFamily="2" charset="2"/>
              <a:buChar char="n"/>
              <a:tabLst/>
              <a:defRPr/>
            </a:pPr>
            <a:r>
              <a:rPr kumimoji="1"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时钟同步</a:t>
            </a:r>
            <a:endParaRPr kumimoji="1"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8" name="文本框 90">
            <a:extLst>
              <a:ext uri="{FF2B5EF4-FFF2-40B4-BE49-F238E27FC236}">
                <a16:creationId xmlns:a16="http://schemas.microsoft.com/office/drawing/2014/main" id="{A3F3D962-ECED-4036-879C-EEDD292FB4CE}"/>
              </a:ext>
            </a:extLst>
          </p:cNvPr>
          <p:cNvSpPr txBox="1">
            <a:spLocks noChangeArrowheads="1"/>
          </p:cNvSpPr>
          <p:nvPr/>
        </p:nvSpPr>
        <p:spPr bwMode="auto">
          <a:xfrm>
            <a:off x="5049045" y="2709069"/>
            <a:ext cx="2528888" cy="646113"/>
          </a:xfrm>
          <a:prstGeom prst="rect">
            <a:avLst/>
          </a:prstGeom>
          <a:solidFill>
            <a:sysClr val="window" lastClr="FFFFFF"/>
          </a:solidFill>
          <a:ln w="9525">
            <a:solidFill>
              <a:srgbClr val="000000"/>
            </a:solidFill>
            <a:prstDash val="dash"/>
            <a:miter lim="800000"/>
            <a:headEnd/>
            <a:tailEnd/>
          </a:ln>
        </p:spPr>
        <p:txBody>
          <a:bodyPr>
            <a:spAutoFit/>
          </a:bodyPr>
          <a:lstStyle>
            <a:lvl1pPr marL="342900" indent="-342900"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342900" marR="0" lvl="0" indent="-342900" defTabSz="457200" eaLnBrk="1" fontAlgn="auto" latinLnBrk="0" hangingPunct="1">
              <a:lnSpc>
                <a:spcPct val="100000"/>
              </a:lnSpc>
              <a:spcBef>
                <a:spcPct val="0"/>
              </a:spcBef>
              <a:spcAft>
                <a:spcPts val="0"/>
              </a:spcAft>
              <a:buSzPct val="80000"/>
              <a:buFont typeface="Wingdings" pitchFamily="2" charset="2"/>
              <a:buChar char="n"/>
              <a:tabLst/>
              <a:defRPr/>
            </a:pPr>
            <a:r>
              <a:rPr kumimoji="1"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地址前缀信息宣告</a:t>
            </a:r>
            <a:endParaRPr kumimoji="1"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defTabSz="457200" eaLnBrk="1" fontAlgn="auto" latinLnBrk="0" hangingPunct="1">
              <a:lnSpc>
                <a:spcPct val="100000"/>
              </a:lnSpc>
              <a:spcBef>
                <a:spcPct val="0"/>
              </a:spcBef>
              <a:spcAft>
                <a:spcPts val="0"/>
              </a:spcAft>
              <a:buSzPct val="80000"/>
              <a:buFont typeface="Wingdings" pitchFamily="2" charset="2"/>
              <a:buChar char="n"/>
              <a:tabLst/>
              <a:defRPr/>
            </a:pPr>
            <a:r>
              <a:rPr kumimoji="1" lang="zh-CN" altLang="en-US"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状态机信息宣告</a:t>
            </a:r>
            <a:endParaRPr kumimoji="1" lang="en-US" altLang="zh-CN" sz="1800" b="0" i="0" u="none" strike="noStrike" kern="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p:txBody>
      </p:sp>
      <p:sp>
        <p:nvSpPr>
          <p:cNvPr id="79" name="矩形 91">
            <a:extLst>
              <a:ext uri="{FF2B5EF4-FFF2-40B4-BE49-F238E27FC236}">
                <a16:creationId xmlns:a16="http://schemas.microsoft.com/office/drawing/2014/main" id="{4580DF33-1C43-461B-B813-05F22CCA5A26}"/>
              </a:ext>
            </a:extLst>
          </p:cNvPr>
          <p:cNvSpPr>
            <a:spLocks noChangeArrowheads="1"/>
          </p:cNvSpPr>
          <p:nvPr/>
        </p:nvSpPr>
        <p:spPr bwMode="auto">
          <a:xfrm>
            <a:off x="2428707" y="1725260"/>
            <a:ext cx="2441575" cy="646113"/>
          </a:xfrm>
          <a:prstGeom prst="rect">
            <a:avLst/>
          </a:prstGeom>
          <a:noFill/>
          <a:ln w="9525">
            <a:solidFill>
              <a:srgbClr val="000000"/>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marL="342900" indent="-342900"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Clr>
                <a:schemeClr val="tx1"/>
              </a:buClr>
              <a:buSzPct val="80000"/>
              <a:buFont typeface="Wingdings" pitchFamily="2" charset="2"/>
              <a:buChar char="n"/>
            </a:pPr>
            <a:r>
              <a:rPr kumimoji="1" lang="en-US" altLang="zh-CN" sz="1800" dirty="0">
                <a:solidFill>
                  <a:srgbClr val="000000"/>
                </a:solidFill>
                <a:latin typeface="微软雅黑" panose="020B0503020204020204" pitchFamily="34" charset="-122"/>
                <a:ea typeface="微软雅黑" panose="020B0503020204020204" pitchFamily="34" charset="-122"/>
              </a:rPr>
              <a:t>AS</a:t>
            </a:r>
            <a:r>
              <a:rPr kumimoji="1" lang="zh-CN" altLang="en-US" sz="1800" dirty="0">
                <a:solidFill>
                  <a:srgbClr val="000000"/>
                </a:solidFill>
                <a:latin typeface="微软雅黑" panose="020B0503020204020204" pitchFamily="34" charset="-122"/>
                <a:ea typeface="微软雅黑" panose="020B0503020204020204" pitchFamily="34" charset="-122"/>
              </a:rPr>
              <a:t>注册及信息维护</a:t>
            </a:r>
            <a:endParaRPr kumimoji="1" lang="en-US" altLang="zh-CN" sz="1800" dirty="0">
              <a:solidFill>
                <a:srgbClr val="000000"/>
              </a:solidFill>
              <a:latin typeface="微软雅黑" panose="020B0503020204020204" pitchFamily="34" charset="-122"/>
              <a:ea typeface="微软雅黑" panose="020B0503020204020204" pitchFamily="34" charset="-122"/>
            </a:endParaRPr>
          </a:p>
          <a:p>
            <a:pPr>
              <a:lnSpc>
                <a:spcPct val="100000"/>
              </a:lnSpc>
              <a:spcBef>
                <a:spcPct val="0"/>
              </a:spcBef>
              <a:buSzPct val="80000"/>
              <a:buFont typeface="Wingdings" pitchFamily="2" charset="2"/>
              <a:buChar char="n"/>
            </a:pPr>
            <a:r>
              <a:rPr kumimoji="1" lang="zh-CN" altLang="en-US" sz="1800" dirty="0">
                <a:solidFill>
                  <a:srgbClr val="000000"/>
                </a:solidFill>
                <a:latin typeface="微软雅黑" panose="020B0503020204020204" pitchFamily="34" charset="-122"/>
                <a:ea typeface="微软雅黑" panose="020B0503020204020204" pitchFamily="34" charset="-122"/>
              </a:rPr>
              <a:t>时钟同步</a:t>
            </a:r>
            <a:endParaRPr kumimoji="1" lang="en-US" altLang="zh-CN" sz="1800" dirty="0">
              <a:solidFill>
                <a:srgbClr val="000000"/>
              </a:solidFill>
              <a:latin typeface="微软雅黑" panose="020B0503020204020204" pitchFamily="34" charset="-122"/>
              <a:ea typeface="微软雅黑" panose="020B0503020204020204" pitchFamily="34" charset="-122"/>
            </a:endParaRPr>
          </a:p>
        </p:txBody>
      </p:sp>
      <p:grpSp>
        <p:nvGrpSpPr>
          <p:cNvPr id="80" name="组合 79">
            <a:extLst>
              <a:ext uri="{FF2B5EF4-FFF2-40B4-BE49-F238E27FC236}">
                <a16:creationId xmlns:a16="http://schemas.microsoft.com/office/drawing/2014/main" id="{E2458C04-119E-4E2D-83F1-4A4D0D8C07BA}"/>
              </a:ext>
            </a:extLst>
          </p:cNvPr>
          <p:cNvGrpSpPr/>
          <p:nvPr/>
        </p:nvGrpSpPr>
        <p:grpSpPr>
          <a:xfrm>
            <a:off x="1050652" y="5692776"/>
            <a:ext cx="10568066" cy="809624"/>
            <a:chOff x="1893888" y="5486401"/>
            <a:chExt cx="8483600" cy="809624"/>
          </a:xfrm>
          <a:solidFill>
            <a:schemeClr val="tx1"/>
          </a:solidFill>
        </p:grpSpPr>
        <p:sp>
          <p:nvSpPr>
            <p:cNvPr id="81" name="椭圆 80">
              <a:extLst>
                <a:ext uri="{FF2B5EF4-FFF2-40B4-BE49-F238E27FC236}">
                  <a16:creationId xmlns:a16="http://schemas.microsoft.com/office/drawing/2014/main" id="{C605A1BF-A9E1-4C72-A5F0-F9E00C8BBEDF}"/>
                </a:ext>
              </a:extLst>
            </p:cNvPr>
            <p:cNvSpPr/>
            <p:nvPr/>
          </p:nvSpPr>
          <p:spPr>
            <a:xfrm>
              <a:off x="3252789" y="5949950"/>
              <a:ext cx="301625" cy="336550"/>
            </a:xfrm>
            <a:prstGeom prst="ellipse">
              <a:avLst/>
            </a:prstGeom>
            <a:grpFill/>
            <a:ln w="635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white"/>
                  </a:solidFill>
                  <a:effectLst/>
                  <a:uLnTx/>
                  <a:uFillTx/>
                  <a:latin typeface="Calibri"/>
                  <a:ea typeface="微软雅黑"/>
                  <a:cs typeface="+mn-cs"/>
                </a:rPr>
                <a:t>1</a:t>
              </a:r>
              <a:endParaRPr kumimoji="0" lang="zh-CN" altLang="en-US" sz="2000" b="0" i="0" u="none" strike="noStrike" kern="0" cap="none" spc="0" normalizeH="0" baseline="0" noProof="0" dirty="0">
                <a:ln>
                  <a:noFill/>
                </a:ln>
                <a:solidFill>
                  <a:prstClr val="white"/>
                </a:solidFill>
                <a:effectLst/>
                <a:uLnTx/>
                <a:uFillTx/>
                <a:latin typeface="Calibri"/>
                <a:ea typeface="微软雅黑"/>
                <a:cs typeface="+mn-cs"/>
              </a:endParaRPr>
            </a:p>
          </p:txBody>
        </p:sp>
        <p:sp>
          <p:nvSpPr>
            <p:cNvPr id="82" name="椭圆 81">
              <a:extLst>
                <a:ext uri="{FF2B5EF4-FFF2-40B4-BE49-F238E27FC236}">
                  <a16:creationId xmlns:a16="http://schemas.microsoft.com/office/drawing/2014/main" id="{EA7FC644-BE29-48F0-8384-32B32D3DAFBE}"/>
                </a:ext>
              </a:extLst>
            </p:cNvPr>
            <p:cNvSpPr/>
            <p:nvPr/>
          </p:nvSpPr>
          <p:spPr>
            <a:xfrm>
              <a:off x="5948364" y="5949950"/>
              <a:ext cx="301625" cy="336550"/>
            </a:xfrm>
            <a:prstGeom prst="ellipse">
              <a:avLst/>
            </a:prstGeom>
            <a:grpFill/>
            <a:ln w="635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white"/>
                  </a:solidFill>
                  <a:effectLst/>
                  <a:uLnTx/>
                  <a:uFillTx/>
                  <a:latin typeface="Calibri"/>
                  <a:ea typeface="微软雅黑"/>
                  <a:cs typeface="+mn-cs"/>
                </a:rPr>
                <a:t>2</a:t>
              </a:r>
              <a:endParaRPr kumimoji="0" lang="zh-CN" altLang="en-US" sz="2000" b="0" i="0" u="none" strike="noStrike" kern="0" cap="none" spc="0" normalizeH="0" baseline="0" noProof="0" dirty="0">
                <a:ln>
                  <a:noFill/>
                </a:ln>
                <a:solidFill>
                  <a:prstClr val="white"/>
                </a:solidFill>
                <a:effectLst/>
                <a:uLnTx/>
                <a:uFillTx/>
                <a:latin typeface="Calibri"/>
                <a:ea typeface="微软雅黑"/>
                <a:cs typeface="+mn-cs"/>
              </a:endParaRPr>
            </a:p>
          </p:txBody>
        </p:sp>
        <p:sp>
          <p:nvSpPr>
            <p:cNvPr id="83" name="椭圆 82">
              <a:extLst>
                <a:ext uri="{FF2B5EF4-FFF2-40B4-BE49-F238E27FC236}">
                  <a16:creationId xmlns:a16="http://schemas.microsoft.com/office/drawing/2014/main" id="{3AEFAA84-509E-4D97-A4A6-5562F4ECB159}"/>
                </a:ext>
              </a:extLst>
            </p:cNvPr>
            <p:cNvSpPr/>
            <p:nvPr/>
          </p:nvSpPr>
          <p:spPr>
            <a:xfrm>
              <a:off x="8777289" y="5961063"/>
              <a:ext cx="301625" cy="334962"/>
            </a:xfrm>
            <a:prstGeom prst="ellipse">
              <a:avLst/>
            </a:prstGeom>
            <a:grpFill/>
            <a:ln w="635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2000" b="0" i="0" u="none" strike="noStrike" kern="0" cap="none" spc="0" normalizeH="0" baseline="0" noProof="0" dirty="0">
                  <a:ln>
                    <a:noFill/>
                  </a:ln>
                  <a:solidFill>
                    <a:prstClr val="white"/>
                  </a:solidFill>
                  <a:effectLst/>
                  <a:uLnTx/>
                  <a:uFillTx/>
                  <a:latin typeface="Calibri"/>
                  <a:ea typeface="微软雅黑"/>
                  <a:cs typeface="+mn-cs"/>
                </a:rPr>
                <a:t>3</a:t>
              </a:r>
              <a:endParaRPr kumimoji="0" lang="zh-CN" altLang="en-US" sz="2000" b="0" i="0" u="none" strike="noStrike" kern="0" cap="none" spc="0" normalizeH="0" baseline="0" noProof="0" dirty="0">
                <a:ln>
                  <a:noFill/>
                </a:ln>
                <a:solidFill>
                  <a:prstClr val="white"/>
                </a:solidFill>
                <a:effectLst/>
                <a:uLnTx/>
                <a:uFillTx/>
                <a:latin typeface="Calibri"/>
                <a:ea typeface="微软雅黑"/>
                <a:cs typeface="+mn-cs"/>
              </a:endParaRPr>
            </a:p>
          </p:txBody>
        </p:sp>
        <p:grpSp>
          <p:nvGrpSpPr>
            <p:cNvPr id="84" name="Group 3">
              <a:extLst>
                <a:ext uri="{FF2B5EF4-FFF2-40B4-BE49-F238E27FC236}">
                  <a16:creationId xmlns:a16="http://schemas.microsoft.com/office/drawing/2014/main" id="{56A99FA0-5FE9-485D-AAC8-B48C5B8E4963}"/>
                </a:ext>
              </a:extLst>
            </p:cNvPr>
            <p:cNvGrpSpPr>
              <a:grpSpLocks/>
            </p:cNvGrpSpPr>
            <p:nvPr/>
          </p:nvGrpSpPr>
          <p:grpSpPr bwMode="auto">
            <a:xfrm>
              <a:off x="1893888" y="5486401"/>
              <a:ext cx="8483600" cy="423863"/>
              <a:chOff x="4653474" y="4730750"/>
              <a:chExt cx="4614662" cy="317646"/>
            </a:xfrm>
            <a:grpFill/>
          </p:grpSpPr>
          <p:grpSp>
            <p:nvGrpSpPr>
              <p:cNvPr id="85" name="Group 4">
                <a:extLst>
                  <a:ext uri="{FF2B5EF4-FFF2-40B4-BE49-F238E27FC236}">
                    <a16:creationId xmlns:a16="http://schemas.microsoft.com/office/drawing/2014/main" id="{0FE7EF7B-AFFB-4C25-8147-C16AC9E8523C}"/>
                  </a:ext>
                </a:extLst>
              </p:cNvPr>
              <p:cNvGrpSpPr>
                <a:grpSpLocks/>
              </p:cNvGrpSpPr>
              <p:nvPr/>
            </p:nvGrpSpPr>
            <p:grpSpPr bwMode="auto">
              <a:xfrm>
                <a:off x="4653474" y="4730750"/>
                <a:ext cx="3117890" cy="317646"/>
                <a:chOff x="5013397" y="3943350"/>
                <a:chExt cx="3117890" cy="317646"/>
              </a:xfrm>
              <a:grpFill/>
            </p:grpSpPr>
            <p:sp>
              <p:nvSpPr>
                <p:cNvPr id="87" name="Chevron 111">
                  <a:extLst>
                    <a:ext uri="{FF2B5EF4-FFF2-40B4-BE49-F238E27FC236}">
                      <a16:creationId xmlns:a16="http://schemas.microsoft.com/office/drawing/2014/main" id="{2938BFB3-30A3-4E58-B4FD-9205046683AC}"/>
                    </a:ext>
                  </a:extLst>
                </p:cNvPr>
                <p:cNvSpPr/>
                <p:nvPr/>
              </p:nvSpPr>
              <p:spPr>
                <a:xfrm>
                  <a:off x="5013397" y="3943350"/>
                  <a:ext cx="1548295" cy="317646"/>
                </a:xfrm>
                <a:prstGeom prst="chevron">
                  <a:avLst/>
                </a:prstGeom>
                <a:grpFill/>
                <a:ln w="12700" cap="flat" cmpd="sng" algn="ctr">
                  <a:noFill/>
                  <a:prstDash val="solid"/>
                  <a:miter lim="800000"/>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Helvetica Neue" charset="0"/>
                    </a:rPr>
                    <a:t>联盟成员注册与管理</a:t>
                  </a: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Helvetica Neue" charset="0"/>
                  </a:endParaRPr>
                </a:p>
              </p:txBody>
            </p:sp>
            <p:sp>
              <p:nvSpPr>
                <p:cNvPr id="88" name="Chevron 111">
                  <a:extLst>
                    <a:ext uri="{FF2B5EF4-FFF2-40B4-BE49-F238E27FC236}">
                      <a16:creationId xmlns:a16="http://schemas.microsoft.com/office/drawing/2014/main" id="{F54E8CCE-C75F-4147-ABD5-C4B6515E47A8}"/>
                    </a:ext>
                  </a:extLst>
                </p:cNvPr>
                <p:cNvSpPr/>
                <p:nvPr/>
              </p:nvSpPr>
              <p:spPr>
                <a:xfrm>
                  <a:off x="6471022" y="3943350"/>
                  <a:ext cx="1660553" cy="317646"/>
                </a:xfrm>
                <a:prstGeom prst="chevron">
                  <a:avLst/>
                </a:prstGeom>
                <a:grpFill/>
                <a:ln w="12700" cap="flat" cmpd="sng" algn="ctr">
                  <a:noFill/>
                  <a:prstDash val="solid"/>
                  <a:miter lim="800000"/>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Helvetica Neue" charset="0"/>
                    </a:rPr>
                    <a:t>状态机协商与同步</a:t>
                  </a: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Helvetica Neue" charset="0"/>
                  </a:endParaRPr>
                </a:p>
              </p:txBody>
            </p:sp>
          </p:grpSp>
          <p:sp>
            <p:nvSpPr>
              <p:cNvPr id="86" name="Chevron 111">
                <a:extLst>
                  <a:ext uri="{FF2B5EF4-FFF2-40B4-BE49-F238E27FC236}">
                    <a16:creationId xmlns:a16="http://schemas.microsoft.com/office/drawing/2014/main" id="{26D6D499-B084-42A4-B793-8C9B707F0DA8}"/>
                  </a:ext>
                </a:extLst>
              </p:cNvPr>
              <p:cNvSpPr/>
              <p:nvPr/>
            </p:nvSpPr>
            <p:spPr>
              <a:xfrm>
                <a:off x="7680119" y="4730750"/>
                <a:ext cx="1588017" cy="317646"/>
              </a:xfrm>
              <a:prstGeom prst="chevron">
                <a:avLst/>
              </a:prstGeom>
              <a:grpFill/>
              <a:ln w="12700" cap="flat" cmpd="sng" algn="ctr">
                <a:noFill/>
                <a:prstDash val="solid"/>
                <a:miter lim="800000"/>
              </a:ln>
              <a:effectLst/>
            </p:spPr>
            <p:txBody>
              <a:bodyPr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Helvetica Neue" charset="0"/>
                  </a:rPr>
                  <a:t>边界路由器配置</a:t>
                </a:r>
                <a:endParaRPr kumimoji="0" lang="en-US" sz="2000" b="0" i="0" u="none" strike="noStrike" kern="120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Helvetica Neue" charset="0"/>
                </a:endParaRPr>
              </a:p>
            </p:txBody>
          </p:sp>
        </p:grpSp>
      </p:grpSp>
      <p:sp>
        <p:nvSpPr>
          <p:cNvPr id="89" name="椭圆 88">
            <a:extLst>
              <a:ext uri="{FF2B5EF4-FFF2-40B4-BE49-F238E27FC236}">
                <a16:creationId xmlns:a16="http://schemas.microsoft.com/office/drawing/2014/main" id="{B08B581A-8344-4176-B549-948E1553579D}"/>
              </a:ext>
            </a:extLst>
          </p:cNvPr>
          <p:cNvSpPr/>
          <p:nvPr/>
        </p:nvSpPr>
        <p:spPr>
          <a:xfrm>
            <a:off x="2308057" y="1518885"/>
            <a:ext cx="301625" cy="334963"/>
          </a:xfrm>
          <a:prstGeom prst="ellipse">
            <a:avLst/>
          </a:prstGeom>
          <a:solidFill>
            <a:schemeClr val="tx1"/>
          </a:solidFill>
          <a:ln w="635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Calibri"/>
                <a:ea typeface="微软雅黑"/>
                <a:cs typeface="+mn-cs"/>
              </a:rPr>
              <a:t>1</a:t>
            </a:r>
            <a:endParaRPr kumimoji="0" lang="zh-CN" altLang="en-US" sz="1800" b="0" i="0" u="none" strike="noStrike" kern="0" cap="none" spc="0" normalizeH="0" baseline="0" noProof="0" dirty="0">
              <a:ln>
                <a:noFill/>
              </a:ln>
              <a:solidFill>
                <a:prstClr val="white"/>
              </a:solidFill>
              <a:effectLst/>
              <a:uLnTx/>
              <a:uFillTx/>
              <a:latin typeface="Calibri"/>
              <a:ea typeface="微软雅黑"/>
              <a:cs typeface="+mn-cs"/>
            </a:endParaRPr>
          </a:p>
        </p:txBody>
      </p:sp>
      <p:sp>
        <p:nvSpPr>
          <p:cNvPr id="90" name="椭圆 89">
            <a:extLst>
              <a:ext uri="{FF2B5EF4-FFF2-40B4-BE49-F238E27FC236}">
                <a16:creationId xmlns:a16="http://schemas.microsoft.com/office/drawing/2014/main" id="{B2A3C5E8-F4FA-470E-90D7-84CF831781E3}"/>
              </a:ext>
            </a:extLst>
          </p:cNvPr>
          <p:cNvSpPr/>
          <p:nvPr/>
        </p:nvSpPr>
        <p:spPr>
          <a:xfrm>
            <a:off x="4918871" y="2454074"/>
            <a:ext cx="301625" cy="362944"/>
          </a:xfrm>
          <a:prstGeom prst="ellipse">
            <a:avLst/>
          </a:prstGeom>
          <a:solidFill>
            <a:schemeClr val="tx1"/>
          </a:solidFill>
          <a:ln w="635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Calibri"/>
                <a:ea typeface="微软雅黑"/>
                <a:cs typeface="+mn-cs"/>
              </a:rPr>
              <a:t>2</a:t>
            </a:r>
            <a:endParaRPr kumimoji="0" lang="zh-CN" altLang="en-US" sz="1800" b="0" i="0" u="none" strike="noStrike" kern="0" cap="none" spc="0" normalizeH="0" baseline="0" noProof="0" dirty="0">
              <a:ln>
                <a:noFill/>
              </a:ln>
              <a:solidFill>
                <a:prstClr val="white"/>
              </a:solidFill>
              <a:effectLst/>
              <a:uLnTx/>
              <a:uFillTx/>
              <a:latin typeface="Calibri"/>
              <a:ea typeface="微软雅黑"/>
              <a:cs typeface="+mn-cs"/>
            </a:endParaRPr>
          </a:p>
        </p:txBody>
      </p:sp>
      <p:sp>
        <p:nvSpPr>
          <p:cNvPr id="91" name="椭圆 90">
            <a:extLst>
              <a:ext uri="{FF2B5EF4-FFF2-40B4-BE49-F238E27FC236}">
                <a16:creationId xmlns:a16="http://schemas.microsoft.com/office/drawing/2014/main" id="{D210BD09-C88D-4CAB-B757-F3D5D870B1AE}"/>
              </a:ext>
            </a:extLst>
          </p:cNvPr>
          <p:cNvSpPr/>
          <p:nvPr/>
        </p:nvSpPr>
        <p:spPr>
          <a:xfrm>
            <a:off x="4715671" y="3563938"/>
            <a:ext cx="300037" cy="334962"/>
          </a:xfrm>
          <a:prstGeom prst="ellipse">
            <a:avLst/>
          </a:prstGeom>
          <a:solidFill>
            <a:schemeClr val="tx1"/>
          </a:solidFill>
          <a:ln w="6350" cap="flat" cmpd="sng" algn="ctr">
            <a:no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prstClr val="white"/>
                </a:solidFill>
                <a:effectLst/>
                <a:uLnTx/>
                <a:uFillTx/>
                <a:latin typeface="Calibri"/>
                <a:ea typeface="微软雅黑"/>
                <a:cs typeface="+mn-cs"/>
              </a:rPr>
              <a:t>3</a:t>
            </a:r>
            <a:endParaRPr kumimoji="0" lang="zh-CN" altLang="en-US" sz="1800" b="0" i="0" u="none" strike="noStrike" kern="0" cap="none" spc="0" normalizeH="0" baseline="0" noProof="0" dirty="0">
              <a:ln>
                <a:noFill/>
              </a:ln>
              <a:solidFill>
                <a:prstClr val="white"/>
              </a:solidFill>
              <a:effectLst/>
              <a:uLnTx/>
              <a:uFillTx/>
              <a:latin typeface="Calibri"/>
              <a:ea typeface="微软雅黑"/>
              <a:cs typeface="+mn-cs"/>
            </a:endParaRPr>
          </a:p>
        </p:txBody>
      </p:sp>
    </p:spTree>
    <p:extLst>
      <p:ext uri="{BB962C8B-B14F-4D97-AF65-F5344CB8AC3E}">
        <p14:creationId xmlns:p14="http://schemas.microsoft.com/office/powerpoint/2010/main" val="16434773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12.5.2 </a:t>
            </a:r>
            <a:r>
              <a:rPr kumimoji="1" lang="zh-CN" altLang="en-US" sz="3200" dirty="0"/>
              <a:t>多域同步、协作信任的真实源地址域间验证方法</a:t>
            </a:r>
          </a:p>
        </p:txBody>
      </p:sp>
      <p:sp>
        <p:nvSpPr>
          <p:cNvPr id="24" name="文本框 23">
            <a:extLst>
              <a:ext uri="{FF2B5EF4-FFF2-40B4-BE49-F238E27FC236}">
                <a16:creationId xmlns:a16="http://schemas.microsoft.com/office/drawing/2014/main" id="{3E75D691-80AA-4B9B-990E-DC61F4B9DDDE}"/>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en-US" altLang="zh-CN" sz="2000" b="1" i="0" u="none" strike="noStrike" kern="1200" cap="none" spc="0" normalizeH="0" baseline="0" noProof="0" dirty="0">
                <a:ln>
                  <a:noFill/>
                </a:ln>
                <a:effectLst/>
                <a:uLnTx/>
                <a:uFillTx/>
                <a:latin typeface="Calibri "/>
                <a:ea typeface="微软雅黑"/>
                <a:cs typeface="+mj-cs"/>
              </a:rPr>
              <a:t>SMA</a:t>
            </a:r>
            <a:r>
              <a:rPr kumimoji="1" lang="zh-CN" altLang="en-US" sz="2000" b="1" i="0" u="none" strike="noStrike" kern="1200" cap="none" spc="0" normalizeH="0" baseline="0" noProof="0" dirty="0">
                <a:ln>
                  <a:noFill/>
                </a:ln>
                <a:effectLst/>
                <a:uLnTx/>
                <a:uFillTx/>
                <a:latin typeface="Calibri "/>
                <a:ea typeface="微软雅黑"/>
                <a:cs typeface="+mj-cs"/>
              </a:rPr>
              <a:t>原理介绍</a:t>
            </a:r>
            <a:r>
              <a:rPr kumimoji="1" lang="en-US" altLang="zh-CN" sz="2000" b="1" i="0" u="none" strike="noStrike" kern="1200" cap="none" spc="0" normalizeH="0" baseline="0" noProof="0" dirty="0">
                <a:ln>
                  <a:noFill/>
                </a:ln>
                <a:effectLst/>
                <a:uLnTx/>
                <a:uFillTx/>
                <a:latin typeface="Calibri "/>
                <a:ea typeface="微软雅黑"/>
                <a:cs typeface="+mj-cs"/>
              </a:rPr>
              <a:t>-</a:t>
            </a:r>
            <a:r>
              <a:rPr kumimoji="1" lang="zh-CN" altLang="en-US" sz="2000" b="1" i="0" u="none" strike="noStrike" kern="1200" cap="none" spc="0" normalizeH="0" baseline="0" noProof="0" dirty="0">
                <a:ln>
                  <a:noFill/>
                </a:ln>
                <a:effectLst/>
                <a:uLnTx/>
                <a:uFillTx/>
                <a:latin typeface="Calibri "/>
                <a:ea typeface="微软雅黑"/>
                <a:cs typeface="+mj-cs"/>
              </a:rPr>
              <a:t>数据层</a:t>
            </a:r>
          </a:p>
        </p:txBody>
      </p:sp>
      <p:cxnSp>
        <p:nvCxnSpPr>
          <p:cNvPr id="37" name="直线连接符 5">
            <a:extLst>
              <a:ext uri="{FF2B5EF4-FFF2-40B4-BE49-F238E27FC236}">
                <a16:creationId xmlns:a16="http://schemas.microsoft.com/office/drawing/2014/main" id="{1E1CD00F-E1AC-4883-9ED1-DC42218FB101}"/>
              </a:ext>
            </a:extLst>
          </p:cNvPr>
          <p:cNvCxnSpPr>
            <a:stCxn id="42" idx="3"/>
          </p:cNvCxnSpPr>
          <p:nvPr/>
        </p:nvCxnSpPr>
        <p:spPr>
          <a:xfrm flipV="1">
            <a:off x="1642660" y="4558069"/>
            <a:ext cx="9004822" cy="1"/>
          </a:xfrm>
          <a:prstGeom prst="line">
            <a:avLst/>
          </a:prstGeom>
          <a:noFill/>
          <a:ln w="6350" cap="flat" cmpd="sng" algn="ctr">
            <a:solidFill>
              <a:srgbClr val="00436D"/>
            </a:solidFill>
            <a:prstDash val="solid"/>
            <a:miter lim="800000"/>
          </a:ln>
          <a:effectLst/>
        </p:spPr>
      </p:cxnSp>
      <p:sp>
        <p:nvSpPr>
          <p:cNvPr id="39" name="矩形 3">
            <a:extLst>
              <a:ext uri="{FF2B5EF4-FFF2-40B4-BE49-F238E27FC236}">
                <a16:creationId xmlns:a16="http://schemas.microsoft.com/office/drawing/2014/main" id="{CAE03D0A-0956-4495-9EBD-6EC8CC6BB5E0}"/>
              </a:ext>
            </a:extLst>
          </p:cNvPr>
          <p:cNvSpPr>
            <a:spLocks noChangeArrowheads="1"/>
          </p:cNvSpPr>
          <p:nvPr/>
        </p:nvSpPr>
        <p:spPr bwMode="auto">
          <a:xfrm>
            <a:off x="1166410" y="1230969"/>
            <a:ext cx="10394258" cy="142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a:lnSpc>
                <a:spcPct val="150000"/>
              </a:lnSpc>
              <a:spcBef>
                <a:spcPct val="0"/>
              </a:spcBef>
              <a:buSzPct val="80000"/>
              <a:buFont typeface="Wingdings"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数据层面的参与主体是成员</a:t>
            </a:r>
            <a:r>
              <a:rPr lang="zh-CN" altLang="zh-CN" sz="2000" dirty="0">
                <a:solidFill>
                  <a:prstClr val="black"/>
                </a:solidFill>
                <a:latin typeface="微软雅黑" panose="020B0503020204020204" pitchFamily="34" charset="-122"/>
                <a:ea typeface="微软雅黑" panose="020B0503020204020204" pitchFamily="34" charset="-122"/>
              </a:rPr>
              <a:t>AS</a:t>
            </a:r>
            <a:r>
              <a:rPr lang="zh-CN" altLang="en-US" sz="2000" dirty="0">
                <a:solidFill>
                  <a:prstClr val="black"/>
                </a:solidFill>
                <a:latin typeface="微软雅黑" panose="020B0503020204020204" pitchFamily="34" charset="-122"/>
                <a:ea typeface="微软雅黑" panose="020B0503020204020204" pitchFamily="34" charset="-122"/>
              </a:rPr>
              <a:t>的边界路由器，它主要负责标签的添加、验证和移除</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lnSpc>
                <a:spcPct val="150000"/>
              </a:lnSpc>
              <a:spcBef>
                <a:spcPct val="0"/>
              </a:spcBef>
              <a:buSzPct val="80000"/>
              <a:buFont typeface="Wingdings"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发送方边界核心路由器在报文中添加标签，以传递源地址前缀的真实性</a:t>
            </a:r>
            <a:endParaRPr lang="en-US" altLang="zh-CN" sz="2000" dirty="0">
              <a:solidFill>
                <a:prstClr val="black"/>
              </a:solidFill>
              <a:latin typeface="微软雅黑" panose="020B0503020204020204" pitchFamily="34" charset="-122"/>
              <a:ea typeface="微软雅黑" panose="020B0503020204020204" pitchFamily="34" charset="-122"/>
            </a:endParaRPr>
          </a:p>
          <a:p>
            <a:pPr algn="just">
              <a:lnSpc>
                <a:spcPct val="150000"/>
              </a:lnSpc>
              <a:spcBef>
                <a:spcPct val="0"/>
              </a:spcBef>
              <a:buSzPct val="80000"/>
              <a:buFont typeface="Wingdings" pitchFamily="2" charset="2"/>
              <a:buChar char="n"/>
            </a:pPr>
            <a:r>
              <a:rPr lang="zh-CN" altLang="en-US" sz="2000" dirty="0">
                <a:solidFill>
                  <a:prstClr val="black"/>
                </a:solidFill>
                <a:latin typeface="微软雅黑" panose="020B0503020204020204" pitchFamily="34" charset="-122"/>
                <a:ea typeface="微软雅黑" panose="020B0503020204020204" pitchFamily="34" charset="-122"/>
              </a:rPr>
              <a:t>目的域在边界路由器检查标签正确性，以验证所关联源地址的真实性，过滤伪造报文</a:t>
            </a:r>
          </a:p>
        </p:txBody>
      </p:sp>
      <p:pic>
        <p:nvPicPr>
          <p:cNvPr id="40" name="Picture 14">
            <a:extLst>
              <a:ext uri="{FF2B5EF4-FFF2-40B4-BE49-F238E27FC236}">
                <a16:creationId xmlns:a16="http://schemas.microsoft.com/office/drawing/2014/main" id="{492B3984-B634-452A-9B8B-FA581271EE4E}"/>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67051" y="3851202"/>
            <a:ext cx="2017582" cy="13326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5" descr="Service Router">
            <a:extLst>
              <a:ext uri="{FF2B5EF4-FFF2-40B4-BE49-F238E27FC236}">
                <a16:creationId xmlns:a16="http://schemas.microsoft.com/office/drawing/2014/main" id="{19F6A1CF-342E-4036-9E43-55CC690D11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1126" y="4383444"/>
            <a:ext cx="5857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20">
            <a:extLst>
              <a:ext uri="{FF2B5EF4-FFF2-40B4-BE49-F238E27FC236}">
                <a16:creationId xmlns:a16="http://schemas.microsoft.com/office/drawing/2014/main" id="{FA635B42-014B-416D-8923-6345C9D234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6410" y="4319945"/>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5" descr="Service Router">
            <a:extLst>
              <a:ext uri="{FF2B5EF4-FFF2-40B4-BE49-F238E27FC236}">
                <a16:creationId xmlns:a16="http://schemas.microsoft.com/office/drawing/2014/main" id="{0DC019F3-1CD1-482C-94C0-7BDB7438E2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52364" y="4383444"/>
            <a:ext cx="5857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Picture 45" descr="Service Router">
            <a:extLst>
              <a:ext uri="{FF2B5EF4-FFF2-40B4-BE49-F238E27FC236}">
                <a16:creationId xmlns:a16="http://schemas.microsoft.com/office/drawing/2014/main" id="{8AA192D9-466A-4048-A897-FD1FA07E492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02018" y="4432831"/>
            <a:ext cx="5857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45" descr="Service Router">
            <a:extLst>
              <a:ext uri="{FF2B5EF4-FFF2-40B4-BE49-F238E27FC236}">
                <a16:creationId xmlns:a16="http://schemas.microsoft.com/office/drawing/2014/main" id="{F9F97862-46DE-4298-84AC-2D85CBE25A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29056" y="4398538"/>
            <a:ext cx="5857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文本框 45">
            <a:extLst>
              <a:ext uri="{FF2B5EF4-FFF2-40B4-BE49-F238E27FC236}">
                <a16:creationId xmlns:a16="http://schemas.microsoft.com/office/drawing/2014/main" id="{1A168387-0D00-48CF-832B-7EF2F77B6645}"/>
              </a:ext>
            </a:extLst>
          </p:cNvPr>
          <p:cNvSpPr txBox="1"/>
          <p:nvPr/>
        </p:nvSpPr>
        <p:spPr>
          <a:xfrm>
            <a:off x="1642660" y="4032721"/>
            <a:ext cx="1467068" cy="400110"/>
          </a:xfrm>
          <a:prstGeom prst="rect">
            <a:avLst/>
          </a:prstGeom>
          <a:noFill/>
        </p:spPr>
        <p:txBody>
          <a:bodyPr wrap="none" rtlCol="0">
            <a:spAutoFit/>
          </a:bodyPr>
          <a:lstStyle/>
          <a:p>
            <a:r>
              <a:rPr kumimoji="1" lang="zh-CN" altLang="en-US" sz="2000" dirty="0">
                <a:solidFill>
                  <a:prstClr val="black"/>
                </a:solidFill>
                <a:latin typeface="Calibri"/>
                <a:ea typeface="微软雅黑"/>
              </a:rPr>
              <a:t>发送数据包</a:t>
            </a:r>
          </a:p>
        </p:txBody>
      </p:sp>
      <p:sp>
        <p:nvSpPr>
          <p:cNvPr id="47" name="文本框 46">
            <a:extLst>
              <a:ext uri="{FF2B5EF4-FFF2-40B4-BE49-F238E27FC236}">
                <a16:creationId xmlns:a16="http://schemas.microsoft.com/office/drawing/2014/main" id="{1C0D80CE-8776-4CC6-873C-33E4BE79E704}"/>
              </a:ext>
            </a:extLst>
          </p:cNvPr>
          <p:cNvSpPr txBox="1"/>
          <p:nvPr/>
        </p:nvSpPr>
        <p:spPr>
          <a:xfrm>
            <a:off x="2830860" y="4815917"/>
            <a:ext cx="1338828" cy="369332"/>
          </a:xfrm>
          <a:prstGeom prst="rect">
            <a:avLst/>
          </a:prstGeom>
          <a:noFill/>
        </p:spPr>
        <p:txBody>
          <a:bodyPr wrap="none" rtlCol="0">
            <a:spAutoFit/>
          </a:bodyPr>
          <a:lstStyle/>
          <a:p>
            <a:r>
              <a:rPr kumimoji="1" lang="zh-CN" altLang="en-US" dirty="0">
                <a:solidFill>
                  <a:prstClr val="black"/>
                </a:solidFill>
                <a:latin typeface="Calibri"/>
                <a:ea typeface="微软雅黑"/>
              </a:rPr>
              <a:t>接入交换机</a:t>
            </a:r>
          </a:p>
        </p:txBody>
      </p:sp>
      <p:sp>
        <p:nvSpPr>
          <p:cNvPr id="48" name="文本框 47">
            <a:extLst>
              <a:ext uri="{FF2B5EF4-FFF2-40B4-BE49-F238E27FC236}">
                <a16:creationId xmlns:a16="http://schemas.microsoft.com/office/drawing/2014/main" id="{4DEBDCE9-F78A-4650-ADF0-0FA7B1F2F6BA}"/>
              </a:ext>
            </a:extLst>
          </p:cNvPr>
          <p:cNvSpPr txBox="1"/>
          <p:nvPr/>
        </p:nvSpPr>
        <p:spPr>
          <a:xfrm>
            <a:off x="4424599" y="4815917"/>
            <a:ext cx="1082348" cy="369332"/>
          </a:xfrm>
          <a:prstGeom prst="rect">
            <a:avLst/>
          </a:prstGeom>
          <a:noFill/>
        </p:spPr>
        <p:txBody>
          <a:bodyPr wrap="none" rtlCol="0">
            <a:spAutoFit/>
          </a:bodyPr>
          <a:lstStyle/>
          <a:p>
            <a:r>
              <a:rPr kumimoji="1" lang="en-US" altLang="zh-CN" dirty="0">
                <a:solidFill>
                  <a:prstClr val="black"/>
                </a:solidFill>
                <a:latin typeface="Calibri"/>
                <a:ea typeface="微软雅黑"/>
              </a:rPr>
              <a:t>SMA</a:t>
            </a:r>
            <a:r>
              <a:rPr kumimoji="1" lang="zh-CN" altLang="en-US" dirty="0">
                <a:solidFill>
                  <a:prstClr val="black"/>
                </a:solidFill>
                <a:latin typeface="Calibri"/>
                <a:ea typeface="微软雅黑"/>
              </a:rPr>
              <a:t>设备</a:t>
            </a:r>
          </a:p>
        </p:txBody>
      </p:sp>
      <p:sp>
        <p:nvSpPr>
          <p:cNvPr id="49" name="文本框 48">
            <a:extLst>
              <a:ext uri="{FF2B5EF4-FFF2-40B4-BE49-F238E27FC236}">
                <a16:creationId xmlns:a16="http://schemas.microsoft.com/office/drawing/2014/main" id="{B5C7B464-8047-43E9-A7C1-332A6FBB4A47}"/>
              </a:ext>
            </a:extLst>
          </p:cNvPr>
          <p:cNvSpPr txBox="1"/>
          <p:nvPr/>
        </p:nvSpPr>
        <p:spPr>
          <a:xfrm>
            <a:off x="8880848" y="4814542"/>
            <a:ext cx="1082348" cy="369332"/>
          </a:xfrm>
          <a:prstGeom prst="rect">
            <a:avLst/>
          </a:prstGeom>
          <a:noFill/>
        </p:spPr>
        <p:txBody>
          <a:bodyPr wrap="none" rtlCol="0">
            <a:spAutoFit/>
          </a:bodyPr>
          <a:lstStyle/>
          <a:p>
            <a:r>
              <a:rPr kumimoji="1" lang="en-US" altLang="zh-CN" dirty="0">
                <a:solidFill>
                  <a:prstClr val="black"/>
                </a:solidFill>
                <a:latin typeface="Calibri"/>
                <a:ea typeface="微软雅黑"/>
              </a:rPr>
              <a:t>SMA</a:t>
            </a:r>
            <a:r>
              <a:rPr kumimoji="1" lang="zh-CN" altLang="en-US" dirty="0">
                <a:solidFill>
                  <a:prstClr val="black"/>
                </a:solidFill>
                <a:latin typeface="Calibri"/>
                <a:ea typeface="微软雅黑"/>
              </a:rPr>
              <a:t>设备</a:t>
            </a:r>
          </a:p>
        </p:txBody>
      </p:sp>
      <p:sp>
        <p:nvSpPr>
          <p:cNvPr id="50" name="文本框 49">
            <a:extLst>
              <a:ext uri="{FF2B5EF4-FFF2-40B4-BE49-F238E27FC236}">
                <a16:creationId xmlns:a16="http://schemas.microsoft.com/office/drawing/2014/main" id="{E52665BF-710D-4F52-AD11-34FDEA186B81}"/>
              </a:ext>
            </a:extLst>
          </p:cNvPr>
          <p:cNvSpPr txBox="1"/>
          <p:nvPr/>
        </p:nvSpPr>
        <p:spPr>
          <a:xfrm>
            <a:off x="10152535" y="4834584"/>
            <a:ext cx="1338828" cy="369332"/>
          </a:xfrm>
          <a:prstGeom prst="rect">
            <a:avLst/>
          </a:prstGeom>
          <a:noFill/>
        </p:spPr>
        <p:txBody>
          <a:bodyPr wrap="none" rtlCol="0">
            <a:spAutoFit/>
          </a:bodyPr>
          <a:lstStyle/>
          <a:p>
            <a:r>
              <a:rPr kumimoji="1" lang="zh-CN" altLang="en-US" dirty="0">
                <a:solidFill>
                  <a:prstClr val="black"/>
                </a:solidFill>
                <a:latin typeface="Calibri"/>
                <a:ea typeface="微软雅黑"/>
              </a:rPr>
              <a:t>接入交换机</a:t>
            </a:r>
          </a:p>
        </p:txBody>
      </p:sp>
      <p:sp>
        <p:nvSpPr>
          <p:cNvPr id="51" name="文本框 50">
            <a:extLst>
              <a:ext uri="{FF2B5EF4-FFF2-40B4-BE49-F238E27FC236}">
                <a16:creationId xmlns:a16="http://schemas.microsoft.com/office/drawing/2014/main" id="{3499DF58-F2E6-420D-8A00-7DF251198544}"/>
              </a:ext>
            </a:extLst>
          </p:cNvPr>
          <p:cNvSpPr txBox="1"/>
          <p:nvPr/>
        </p:nvSpPr>
        <p:spPr>
          <a:xfrm>
            <a:off x="6942830" y="4363362"/>
            <a:ext cx="646331" cy="369332"/>
          </a:xfrm>
          <a:prstGeom prst="rect">
            <a:avLst/>
          </a:prstGeom>
          <a:noFill/>
        </p:spPr>
        <p:txBody>
          <a:bodyPr wrap="none" rtlCol="0">
            <a:spAutoFit/>
          </a:bodyPr>
          <a:lstStyle/>
          <a:p>
            <a:r>
              <a:rPr kumimoji="1" lang="zh-CN" altLang="en-US" dirty="0">
                <a:solidFill>
                  <a:prstClr val="black"/>
                </a:solidFill>
                <a:latin typeface="Calibri"/>
                <a:ea typeface="微软雅黑"/>
              </a:rPr>
              <a:t>网络</a:t>
            </a:r>
          </a:p>
        </p:txBody>
      </p:sp>
      <p:sp>
        <p:nvSpPr>
          <p:cNvPr id="52" name="文本框 51">
            <a:extLst>
              <a:ext uri="{FF2B5EF4-FFF2-40B4-BE49-F238E27FC236}">
                <a16:creationId xmlns:a16="http://schemas.microsoft.com/office/drawing/2014/main" id="{C9A09E67-23B2-4F90-8967-A3F30715DBCB}"/>
              </a:ext>
            </a:extLst>
          </p:cNvPr>
          <p:cNvSpPr txBox="1"/>
          <p:nvPr/>
        </p:nvSpPr>
        <p:spPr>
          <a:xfrm>
            <a:off x="4319277" y="3824394"/>
            <a:ext cx="1107996" cy="369332"/>
          </a:xfrm>
          <a:prstGeom prst="rect">
            <a:avLst/>
          </a:prstGeom>
          <a:noFill/>
        </p:spPr>
        <p:txBody>
          <a:bodyPr wrap="none" rtlCol="0">
            <a:spAutoFit/>
          </a:bodyPr>
          <a:lstStyle/>
          <a:p>
            <a:r>
              <a:rPr kumimoji="1" lang="zh-CN" altLang="en-US" b="1" dirty="0">
                <a:latin typeface="Calibri"/>
                <a:ea typeface="微软雅黑"/>
              </a:rPr>
              <a:t>添加标签</a:t>
            </a:r>
          </a:p>
        </p:txBody>
      </p:sp>
      <p:sp>
        <p:nvSpPr>
          <p:cNvPr id="53" name="文本框 52">
            <a:extLst>
              <a:ext uri="{FF2B5EF4-FFF2-40B4-BE49-F238E27FC236}">
                <a16:creationId xmlns:a16="http://schemas.microsoft.com/office/drawing/2014/main" id="{F6CBBF68-CB3F-4568-A409-DED8907B7F9D}"/>
              </a:ext>
            </a:extLst>
          </p:cNvPr>
          <p:cNvSpPr txBox="1"/>
          <p:nvPr/>
        </p:nvSpPr>
        <p:spPr>
          <a:xfrm>
            <a:off x="8840913" y="3873781"/>
            <a:ext cx="1123769" cy="369332"/>
          </a:xfrm>
          <a:prstGeom prst="rect">
            <a:avLst/>
          </a:prstGeom>
          <a:noFill/>
        </p:spPr>
        <p:txBody>
          <a:bodyPr wrap="none" rtlCol="0">
            <a:spAutoFit/>
          </a:bodyPr>
          <a:lstStyle/>
          <a:p>
            <a:r>
              <a:rPr kumimoji="1" lang="zh-CN" altLang="en-US" b="1" dirty="0">
                <a:latin typeface="Calibri"/>
                <a:ea typeface="微软雅黑"/>
              </a:rPr>
              <a:t>验证标签</a:t>
            </a:r>
          </a:p>
        </p:txBody>
      </p:sp>
      <p:cxnSp>
        <p:nvCxnSpPr>
          <p:cNvPr id="54" name="直线箭头连接符 22">
            <a:extLst>
              <a:ext uri="{FF2B5EF4-FFF2-40B4-BE49-F238E27FC236}">
                <a16:creationId xmlns:a16="http://schemas.microsoft.com/office/drawing/2014/main" id="{FD633F2C-4041-4DD8-8AD3-1CB7B30584EA}"/>
              </a:ext>
            </a:extLst>
          </p:cNvPr>
          <p:cNvCxnSpPr/>
          <p:nvPr/>
        </p:nvCxnSpPr>
        <p:spPr>
          <a:xfrm>
            <a:off x="1889986" y="4411366"/>
            <a:ext cx="940874" cy="0"/>
          </a:xfrm>
          <a:prstGeom prst="straightConnector1">
            <a:avLst/>
          </a:prstGeom>
          <a:noFill/>
          <a:ln w="6350" cap="flat" cmpd="sng" algn="ctr">
            <a:solidFill>
              <a:srgbClr val="C00000"/>
            </a:solidFill>
            <a:prstDash val="solid"/>
            <a:miter lim="800000"/>
            <a:tailEnd type="triangle"/>
          </a:ln>
          <a:effectLst/>
        </p:spPr>
      </p:cxnSp>
    </p:spTree>
    <p:extLst>
      <p:ext uri="{BB962C8B-B14F-4D97-AF65-F5344CB8AC3E}">
        <p14:creationId xmlns:p14="http://schemas.microsoft.com/office/powerpoint/2010/main" val="35068052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12.5.2 </a:t>
            </a:r>
            <a:r>
              <a:rPr kumimoji="1" lang="zh-CN" altLang="en-US" sz="3200" dirty="0"/>
              <a:t>多域同步、协作信任的真实源地址域间验证方法</a:t>
            </a:r>
          </a:p>
        </p:txBody>
      </p:sp>
      <p:sp>
        <p:nvSpPr>
          <p:cNvPr id="24" name="文本框 23">
            <a:extLst>
              <a:ext uri="{FF2B5EF4-FFF2-40B4-BE49-F238E27FC236}">
                <a16:creationId xmlns:a16="http://schemas.microsoft.com/office/drawing/2014/main" id="{3E75D691-80AA-4B9B-990E-DC61F4B9DDDE}"/>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en-US" altLang="zh-CN" sz="2000" b="1" i="0" u="none" strike="noStrike" kern="1200" cap="none" spc="0" normalizeH="0" baseline="0" noProof="0" dirty="0">
                <a:ln>
                  <a:noFill/>
                </a:ln>
                <a:effectLst/>
                <a:uLnTx/>
                <a:uFillTx/>
                <a:latin typeface="Calibri "/>
                <a:ea typeface="微软雅黑"/>
                <a:cs typeface="+mj-cs"/>
              </a:rPr>
              <a:t>SMA</a:t>
            </a:r>
            <a:r>
              <a:rPr kumimoji="1" lang="zh-CN" altLang="en-US" sz="2000" b="1" i="0" u="none" strike="noStrike" kern="1200" cap="none" spc="0" normalizeH="0" baseline="0" noProof="0" dirty="0">
                <a:ln>
                  <a:noFill/>
                </a:ln>
                <a:effectLst/>
                <a:uLnTx/>
                <a:uFillTx/>
                <a:latin typeface="Calibri "/>
                <a:ea typeface="微软雅黑"/>
                <a:cs typeface="+mj-cs"/>
              </a:rPr>
              <a:t>原理介绍</a:t>
            </a:r>
            <a:r>
              <a:rPr kumimoji="1" lang="en-US" altLang="zh-CN" sz="2000" b="1" i="0" u="none" strike="noStrike" kern="1200" cap="none" spc="0" normalizeH="0" baseline="0" noProof="0" dirty="0">
                <a:ln>
                  <a:noFill/>
                </a:ln>
                <a:effectLst/>
                <a:uLnTx/>
                <a:uFillTx/>
                <a:latin typeface="Calibri "/>
                <a:ea typeface="微软雅黑"/>
                <a:cs typeface="+mj-cs"/>
              </a:rPr>
              <a:t>-</a:t>
            </a:r>
            <a:r>
              <a:rPr kumimoji="1" lang="zh-CN" altLang="en-US" sz="2000" b="1" i="0" u="none" strike="noStrike" kern="1200" cap="none" spc="0" normalizeH="0" baseline="0" noProof="0" dirty="0">
                <a:ln>
                  <a:noFill/>
                </a:ln>
                <a:effectLst/>
                <a:uLnTx/>
                <a:uFillTx/>
                <a:latin typeface="Calibri "/>
                <a:ea typeface="微软雅黑"/>
                <a:cs typeface="+mj-cs"/>
              </a:rPr>
              <a:t>数据层</a:t>
            </a:r>
          </a:p>
        </p:txBody>
      </p:sp>
      <p:sp>
        <p:nvSpPr>
          <p:cNvPr id="42" name="矩形 5">
            <a:extLst>
              <a:ext uri="{FF2B5EF4-FFF2-40B4-BE49-F238E27FC236}">
                <a16:creationId xmlns:a16="http://schemas.microsoft.com/office/drawing/2014/main" id="{21F7D6F4-0F53-42BA-9ABD-73D11229C319}"/>
              </a:ext>
            </a:extLst>
          </p:cNvPr>
          <p:cNvSpPr>
            <a:spLocks noChangeArrowheads="1"/>
          </p:cNvSpPr>
          <p:nvPr/>
        </p:nvSpPr>
        <p:spPr bwMode="auto">
          <a:xfrm>
            <a:off x="1148612" y="1259144"/>
            <a:ext cx="9617100" cy="14229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a:lnSpc>
                <a:spcPct val="150000"/>
              </a:lnSpc>
              <a:spcBef>
                <a:spcPct val="0"/>
              </a:spcBef>
              <a:buSzPct val="80000"/>
              <a:buFont typeface="Wingdings"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标签同步状态机模型用于生成和管理标签</a:t>
            </a:r>
            <a:endParaRPr lang="en-US" altLang="zh-CN" sz="2000" dirty="0">
              <a:solidFill>
                <a:srgbClr val="000000"/>
              </a:solidFill>
              <a:latin typeface="微软雅黑" panose="020B0503020204020204" pitchFamily="34" charset="-122"/>
              <a:ea typeface="微软雅黑" panose="020B0503020204020204" pitchFamily="34" charset="-122"/>
            </a:endParaRPr>
          </a:p>
          <a:p>
            <a:pPr algn="just">
              <a:lnSpc>
                <a:spcPct val="150000"/>
              </a:lnSpc>
              <a:spcBef>
                <a:spcPct val="0"/>
              </a:spcBef>
              <a:buSzPct val="80000"/>
              <a:buFont typeface="Wingdings"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每个</a:t>
            </a:r>
            <a:r>
              <a:rPr lang="en-US" altLang="zh-CN" sz="2000" dirty="0">
                <a:solidFill>
                  <a:srgbClr val="000000"/>
                </a:solidFill>
                <a:latin typeface="微软雅黑" panose="020B0503020204020204" pitchFamily="34" charset="-122"/>
                <a:ea typeface="微软雅黑" panose="020B0503020204020204" pitchFamily="34" charset="-122"/>
              </a:rPr>
              <a:t>AS</a:t>
            </a:r>
            <a:r>
              <a:rPr lang="zh-CN" altLang="en-US" sz="2000" dirty="0">
                <a:solidFill>
                  <a:srgbClr val="000000"/>
                </a:solidFill>
                <a:latin typeface="微软雅黑" panose="020B0503020204020204" pitchFamily="34" charset="-122"/>
                <a:ea typeface="微软雅黑" panose="020B0503020204020204" pitchFamily="34" charset="-122"/>
              </a:rPr>
              <a:t>源针对不同目的</a:t>
            </a:r>
            <a:r>
              <a:rPr lang="en-US" altLang="zh-CN" sz="2000" dirty="0">
                <a:solidFill>
                  <a:srgbClr val="000000"/>
                </a:solidFill>
                <a:latin typeface="微软雅黑" panose="020B0503020204020204" pitchFamily="34" charset="-122"/>
                <a:ea typeface="微软雅黑" panose="020B0503020204020204" pitchFamily="34" charset="-122"/>
              </a:rPr>
              <a:t>AS</a:t>
            </a:r>
            <a:r>
              <a:rPr lang="zh-CN" altLang="zh-CN" sz="2000" dirty="0">
                <a:solidFill>
                  <a:srgbClr val="000000"/>
                </a:solidFill>
                <a:latin typeface="微软雅黑" panose="020B0503020204020204" pitchFamily="34" charset="-122"/>
                <a:ea typeface="微软雅黑" panose="020B0503020204020204" pitchFamily="34" charset="-122"/>
              </a:rPr>
              <a:t>生成</a:t>
            </a:r>
            <a:r>
              <a:rPr lang="zh-CN" altLang="en-US" sz="2000" dirty="0">
                <a:solidFill>
                  <a:srgbClr val="000000"/>
                </a:solidFill>
                <a:latin typeface="微软雅黑" panose="020B0503020204020204" pitchFamily="34" charset="-122"/>
                <a:ea typeface="微软雅黑" panose="020B0503020204020204" pitchFamily="34" charset="-122"/>
              </a:rPr>
              <a:t>不同的状态机</a:t>
            </a:r>
            <a:endParaRPr lang="en-US" altLang="zh-CN" sz="2000" dirty="0">
              <a:solidFill>
                <a:srgbClr val="000000"/>
              </a:solidFill>
              <a:latin typeface="微软雅黑" panose="020B0503020204020204" pitchFamily="34" charset="-122"/>
              <a:ea typeface="微软雅黑" panose="020B0503020204020204" pitchFamily="34" charset="-122"/>
            </a:endParaRPr>
          </a:p>
          <a:p>
            <a:pPr algn="just">
              <a:lnSpc>
                <a:spcPct val="150000"/>
              </a:lnSpc>
              <a:spcBef>
                <a:spcPct val="0"/>
              </a:spcBef>
              <a:buSzPct val="80000"/>
              <a:buFont typeface="Wingdings"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标签作为一个新类型的 </a:t>
            </a:r>
            <a:r>
              <a:rPr lang="zh-CN" altLang="zh-CN" sz="2000" dirty="0">
                <a:solidFill>
                  <a:srgbClr val="000000"/>
                </a:solidFill>
                <a:latin typeface="微软雅黑" panose="020B0503020204020204" pitchFamily="34" charset="-122"/>
                <a:ea typeface="微软雅黑" panose="020B0503020204020204" pitchFamily="34" charset="-122"/>
              </a:rPr>
              <a:t>Option </a:t>
            </a:r>
            <a:r>
              <a:rPr lang="zh-CN" altLang="en-US" sz="2000" dirty="0">
                <a:solidFill>
                  <a:srgbClr val="000000"/>
                </a:solidFill>
                <a:latin typeface="微软雅黑" panose="020B0503020204020204" pitchFamily="34" charset="-122"/>
                <a:ea typeface="微软雅黑" panose="020B0503020204020204" pitchFamily="34" charset="-122"/>
              </a:rPr>
              <a:t>加入 </a:t>
            </a:r>
            <a:r>
              <a:rPr lang="zh-CN" altLang="zh-CN" sz="2000" dirty="0">
                <a:solidFill>
                  <a:srgbClr val="000000"/>
                </a:solidFill>
                <a:latin typeface="微软雅黑" panose="020B0503020204020204" pitchFamily="34" charset="-122"/>
                <a:ea typeface="微软雅黑" panose="020B0503020204020204" pitchFamily="34" charset="-122"/>
              </a:rPr>
              <a:t>IPv6 </a:t>
            </a:r>
            <a:r>
              <a:rPr lang="zh-CN" altLang="en-US" sz="2000" dirty="0">
                <a:solidFill>
                  <a:srgbClr val="000000"/>
                </a:solidFill>
                <a:latin typeface="微软雅黑" panose="020B0503020204020204" pitchFamily="34" charset="-122"/>
                <a:ea typeface="微软雅黑" panose="020B0503020204020204" pitchFamily="34" charset="-122"/>
              </a:rPr>
              <a:t>的 </a:t>
            </a:r>
            <a:r>
              <a:rPr lang="zh-CN" altLang="zh-CN" sz="2000" dirty="0">
                <a:solidFill>
                  <a:srgbClr val="000000"/>
                </a:solidFill>
                <a:latin typeface="微软雅黑" panose="020B0503020204020204" pitchFamily="34" charset="-122"/>
                <a:ea typeface="微软雅黑" panose="020B0503020204020204" pitchFamily="34" charset="-122"/>
              </a:rPr>
              <a:t>Destination Option Header </a:t>
            </a:r>
            <a:r>
              <a:rPr lang="zh-CN" altLang="en-US" sz="2000" dirty="0">
                <a:solidFill>
                  <a:srgbClr val="000000"/>
                </a:solidFill>
                <a:latin typeface="微软雅黑" panose="020B0503020204020204" pitchFamily="34" charset="-122"/>
                <a:ea typeface="微软雅黑" panose="020B0503020204020204" pitchFamily="34" charset="-122"/>
              </a:rPr>
              <a:t>中 </a:t>
            </a:r>
          </a:p>
        </p:txBody>
      </p:sp>
      <p:sp>
        <p:nvSpPr>
          <p:cNvPr id="43" name="文本框 65">
            <a:extLst>
              <a:ext uri="{FF2B5EF4-FFF2-40B4-BE49-F238E27FC236}">
                <a16:creationId xmlns:a16="http://schemas.microsoft.com/office/drawing/2014/main" id="{77695560-D626-49A2-9BD5-1D81FBA536FE}"/>
              </a:ext>
            </a:extLst>
          </p:cNvPr>
          <p:cNvSpPr txBox="1">
            <a:spLocks noChangeArrowheads="1"/>
          </p:cNvSpPr>
          <p:nvPr/>
        </p:nvSpPr>
        <p:spPr bwMode="auto">
          <a:xfrm>
            <a:off x="3234976" y="5071814"/>
            <a:ext cx="233236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zh-CN" altLang="en-US" sz="1800" dirty="0">
                <a:solidFill>
                  <a:srgbClr val="000000"/>
                </a:solidFill>
                <a:latin typeface="微软雅黑" panose="020B0503020204020204" pitchFamily="34" charset="-122"/>
                <a:ea typeface="微软雅黑" panose="020B0503020204020204" pitchFamily="34" charset="-122"/>
              </a:rPr>
              <a:t>状态机</a:t>
            </a:r>
          </a:p>
        </p:txBody>
      </p:sp>
      <p:sp>
        <p:nvSpPr>
          <p:cNvPr id="44" name="文本框 22">
            <a:extLst>
              <a:ext uri="{FF2B5EF4-FFF2-40B4-BE49-F238E27FC236}">
                <a16:creationId xmlns:a16="http://schemas.microsoft.com/office/drawing/2014/main" id="{00C553F0-8463-45FA-84EC-CB88ECBD801E}"/>
              </a:ext>
            </a:extLst>
          </p:cNvPr>
          <p:cNvSpPr txBox="1">
            <a:spLocks noChangeArrowheads="1"/>
          </p:cNvSpPr>
          <p:nvPr/>
        </p:nvSpPr>
        <p:spPr bwMode="auto">
          <a:xfrm>
            <a:off x="8207698" y="5049393"/>
            <a:ext cx="138350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zh-CN" altLang="en-US" sz="1800" dirty="0">
                <a:solidFill>
                  <a:srgbClr val="000000"/>
                </a:solidFill>
                <a:latin typeface="微软雅黑" panose="020B0503020204020204" pitchFamily="34" charset="-122"/>
                <a:ea typeface="微软雅黑" panose="020B0503020204020204" pitchFamily="34" charset="-122"/>
              </a:rPr>
              <a:t>标签格式</a:t>
            </a:r>
          </a:p>
        </p:txBody>
      </p:sp>
      <p:sp>
        <p:nvSpPr>
          <p:cNvPr id="45" name="矩形 44">
            <a:extLst>
              <a:ext uri="{FF2B5EF4-FFF2-40B4-BE49-F238E27FC236}">
                <a16:creationId xmlns:a16="http://schemas.microsoft.com/office/drawing/2014/main" id="{84C26E9F-C311-495B-8126-DC93FF37D99E}"/>
              </a:ext>
            </a:extLst>
          </p:cNvPr>
          <p:cNvSpPr/>
          <p:nvPr/>
        </p:nvSpPr>
        <p:spPr>
          <a:xfrm>
            <a:off x="6501080" y="2902719"/>
            <a:ext cx="4842062" cy="2163579"/>
          </a:xfrm>
          <a:prstGeom prst="rect">
            <a:avLst/>
          </a:prstGeom>
          <a:noFill/>
          <a:ln w="25400" cap="flat" cmpd="sng" algn="ctr">
            <a:solidFill>
              <a:srgbClr val="4F81BD"/>
            </a:solidFill>
            <a:prstDash val="sysDash"/>
          </a:ln>
          <a:effectLst/>
        </p:spPr>
        <p:txBody>
          <a:bodyPr anchor="ctr"/>
          <a:lstStyle/>
          <a:p>
            <a:pPr algn="ctr"/>
            <a:endParaRPr kumimoji="1" lang="zh-CN" altLang="en-US" sz="1600" kern="0">
              <a:solidFill>
                <a:prstClr val="black"/>
              </a:solidFill>
              <a:latin typeface="Calibri"/>
              <a:ea typeface="微软雅黑"/>
            </a:endParaRPr>
          </a:p>
        </p:txBody>
      </p:sp>
      <p:pic>
        <p:nvPicPr>
          <p:cNvPr id="46" name="Picture 18" descr="2">
            <a:extLst>
              <a:ext uri="{FF2B5EF4-FFF2-40B4-BE49-F238E27FC236}">
                <a16:creationId xmlns:a16="http://schemas.microsoft.com/office/drawing/2014/main" id="{6E2201D3-B954-4E5A-9F09-F29E454918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1022" y="3009588"/>
            <a:ext cx="4191518" cy="1977635"/>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7" name="椭圆 46">
            <a:extLst>
              <a:ext uri="{FF2B5EF4-FFF2-40B4-BE49-F238E27FC236}">
                <a16:creationId xmlns:a16="http://schemas.microsoft.com/office/drawing/2014/main" id="{FE3C7726-502A-4836-B880-35B3AB44C27A}"/>
              </a:ext>
            </a:extLst>
          </p:cNvPr>
          <p:cNvSpPr>
            <a:spLocks noChangeAspect="1"/>
          </p:cNvSpPr>
          <p:nvPr/>
        </p:nvSpPr>
        <p:spPr bwMode="auto">
          <a:xfrm>
            <a:off x="1123169" y="3071142"/>
            <a:ext cx="883453" cy="667244"/>
          </a:xfrm>
          <a:prstGeom prst="ellipse">
            <a:avLst/>
          </a:prstGeom>
          <a:gradFill rotWithShape="1">
            <a:gsLst>
              <a:gs pos="0">
                <a:srgbClr val="FFEBDB"/>
              </a:gs>
              <a:gs pos="64999">
                <a:srgbClr val="FFD0AA"/>
              </a:gs>
              <a:gs pos="100000">
                <a:srgbClr val="FFBE86"/>
              </a:gs>
            </a:gsLst>
            <a:lin ang="5400000" scaled="1"/>
          </a:gradFill>
          <a:ln w="9525">
            <a:solidFill>
              <a:srgbClr val="F69240"/>
            </a:solidFill>
            <a:round/>
            <a:headEnd/>
            <a:tailEnd/>
          </a:ln>
          <a:effectLst>
            <a:outerShdw blurRad="40000" dist="20000" dir="5400000" rotWithShape="0">
              <a:srgbClr val="808080">
                <a:alpha val="37999"/>
              </a:srgbClr>
            </a:outerShdw>
          </a:effectLst>
        </p:spPr>
        <p:txBody>
          <a:bodyPr anchor="ctr"/>
          <a:lstStyle/>
          <a:p>
            <a:pPr algn="ctr">
              <a:defRPr/>
            </a:pPr>
            <a:r>
              <a:rPr kumimoji="1" lang="en-US" altLang="zh-CN" sz="1600" kern="0">
                <a:solidFill>
                  <a:srgbClr val="000000"/>
                </a:solidFill>
                <a:latin typeface="Times New Roman" pitchFamily="18" charset="0"/>
                <a:ea typeface="微软雅黑"/>
                <a:cs typeface="Times New Roman" pitchFamily="18" charset="0"/>
              </a:rPr>
              <a:t>S</a:t>
            </a:r>
            <a:r>
              <a:rPr kumimoji="1" lang="en-US" altLang="zh-CN" sz="1600" kern="0" baseline="-25000">
                <a:solidFill>
                  <a:srgbClr val="000000"/>
                </a:solidFill>
                <a:latin typeface="Times New Roman" pitchFamily="18" charset="0"/>
                <a:ea typeface="微软雅黑"/>
                <a:cs typeface="Times New Roman" pitchFamily="18" charset="0"/>
              </a:rPr>
              <a:t>n</a:t>
            </a:r>
            <a:endParaRPr kumimoji="1" lang="zh-CN" altLang="en-US" sz="1600" kern="0" baseline="-25000">
              <a:solidFill>
                <a:srgbClr val="000000"/>
              </a:solidFill>
              <a:latin typeface="Times New Roman" pitchFamily="18" charset="0"/>
              <a:ea typeface="微软雅黑"/>
              <a:cs typeface="Times New Roman" pitchFamily="18" charset="0"/>
            </a:endParaRPr>
          </a:p>
        </p:txBody>
      </p:sp>
      <p:sp>
        <p:nvSpPr>
          <p:cNvPr id="48" name="矩形 47">
            <a:extLst>
              <a:ext uri="{FF2B5EF4-FFF2-40B4-BE49-F238E27FC236}">
                <a16:creationId xmlns:a16="http://schemas.microsoft.com/office/drawing/2014/main" id="{C866E722-1986-4AF7-A636-4961CAEB24B9}"/>
              </a:ext>
            </a:extLst>
          </p:cNvPr>
          <p:cNvSpPr>
            <a:spLocks noChangeArrowheads="1"/>
          </p:cNvSpPr>
          <p:nvPr/>
        </p:nvSpPr>
        <p:spPr bwMode="auto">
          <a:xfrm>
            <a:off x="2969413" y="3192653"/>
            <a:ext cx="1284438" cy="424221"/>
          </a:xfrm>
          <a:prstGeom prst="rect">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blurRad="40000" dist="20000" dir="5400000" rotWithShape="0">
              <a:srgbClr val="808080">
                <a:alpha val="37999"/>
              </a:srgbClr>
            </a:outerShdw>
          </a:effectLst>
        </p:spPr>
        <p:txBody>
          <a:bodyPr anchor="ctr"/>
          <a:lstStyle/>
          <a:p>
            <a:pPr algn="ctr">
              <a:defRPr/>
            </a:pPr>
            <a:r>
              <a:rPr kumimoji="1" lang="en-US" altLang="zh-CN" sz="1600" kern="0" dirty="0">
                <a:solidFill>
                  <a:srgbClr val="000000"/>
                </a:solidFill>
                <a:latin typeface="Times New Roman" pitchFamily="18" charset="0"/>
                <a:ea typeface="微软雅黑"/>
                <a:cs typeface="Times New Roman" pitchFamily="18" charset="0"/>
              </a:rPr>
              <a:t>A-Box</a:t>
            </a:r>
            <a:endParaRPr kumimoji="1" lang="zh-CN" altLang="en-US" sz="1600" kern="0" dirty="0">
              <a:solidFill>
                <a:srgbClr val="000000"/>
              </a:solidFill>
              <a:latin typeface="Times New Roman" pitchFamily="18" charset="0"/>
              <a:ea typeface="微软雅黑"/>
              <a:cs typeface="Times New Roman" pitchFamily="18" charset="0"/>
            </a:endParaRPr>
          </a:p>
        </p:txBody>
      </p:sp>
      <p:sp>
        <p:nvSpPr>
          <p:cNvPr id="49" name="椭圆 48">
            <a:extLst>
              <a:ext uri="{FF2B5EF4-FFF2-40B4-BE49-F238E27FC236}">
                <a16:creationId xmlns:a16="http://schemas.microsoft.com/office/drawing/2014/main" id="{50B8520F-966E-4046-B059-8AC58AFC2EF0}"/>
              </a:ext>
            </a:extLst>
          </p:cNvPr>
          <p:cNvSpPr>
            <a:spLocks noChangeAspect="1"/>
          </p:cNvSpPr>
          <p:nvPr/>
        </p:nvSpPr>
        <p:spPr bwMode="auto">
          <a:xfrm>
            <a:off x="5137304" y="3071142"/>
            <a:ext cx="1039986" cy="667244"/>
          </a:xfrm>
          <a:prstGeom prst="ellipse">
            <a:avLst/>
          </a:prstGeom>
          <a:gradFill rotWithShape="1">
            <a:gsLst>
              <a:gs pos="0">
                <a:srgbClr val="FFEBDB"/>
              </a:gs>
              <a:gs pos="64999">
                <a:srgbClr val="FFD0AA"/>
              </a:gs>
              <a:gs pos="100000">
                <a:srgbClr val="FFBE86"/>
              </a:gs>
            </a:gsLst>
            <a:lin ang="5400000" scaled="1"/>
          </a:gradFill>
          <a:ln w="9525">
            <a:solidFill>
              <a:srgbClr val="F69240"/>
            </a:solidFill>
            <a:round/>
            <a:headEnd/>
            <a:tailEnd/>
          </a:ln>
          <a:effectLst>
            <a:outerShdw blurRad="40000" dist="20000" dir="5400000" rotWithShape="0">
              <a:srgbClr val="808080">
                <a:alpha val="37999"/>
              </a:srgbClr>
            </a:outerShdw>
          </a:effectLst>
        </p:spPr>
        <p:txBody>
          <a:bodyPr anchor="ctr"/>
          <a:lstStyle/>
          <a:p>
            <a:pPr algn="ctr">
              <a:defRPr/>
            </a:pPr>
            <a:r>
              <a:rPr kumimoji="1" lang="en-US" altLang="zh-CN" sz="1600" kern="0" dirty="0">
                <a:solidFill>
                  <a:srgbClr val="000000"/>
                </a:solidFill>
                <a:latin typeface="Times New Roman" pitchFamily="18" charset="0"/>
                <a:ea typeface="微软雅黑"/>
                <a:cs typeface="Times New Roman" pitchFamily="18" charset="0"/>
              </a:rPr>
              <a:t>S</a:t>
            </a:r>
            <a:r>
              <a:rPr kumimoji="1" lang="en-US" altLang="zh-CN" sz="1600" kern="0" baseline="-25000" dirty="0">
                <a:solidFill>
                  <a:srgbClr val="000000"/>
                </a:solidFill>
                <a:latin typeface="Times New Roman" pitchFamily="18" charset="0"/>
                <a:ea typeface="微软雅黑"/>
                <a:cs typeface="Times New Roman" pitchFamily="18" charset="0"/>
              </a:rPr>
              <a:t>n+1</a:t>
            </a:r>
            <a:endParaRPr kumimoji="1" lang="zh-CN" altLang="en-US" sz="1600" kern="0" baseline="-25000" dirty="0">
              <a:solidFill>
                <a:srgbClr val="000000"/>
              </a:solidFill>
              <a:latin typeface="Times New Roman" pitchFamily="18" charset="0"/>
              <a:ea typeface="微软雅黑"/>
              <a:cs typeface="Times New Roman" pitchFamily="18" charset="0"/>
            </a:endParaRPr>
          </a:p>
        </p:txBody>
      </p:sp>
      <p:sp>
        <p:nvSpPr>
          <p:cNvPr id="50" name="菱形 49">
            <a:extLst>
              <a:ext uri="{FF2B5EF4-FFF2-40B4-BE49-F238E27FC236}">
                <a16:creationId xmlns:a16="http://schemas.microsoft.com/office/drawing/2014/main" id="{D662434D-7C3D-45C3-8B0D-BE758EA64A17}"/>
              </a:ext>
            </a:extLst>
          </p:cNvPr>
          <p:cNvSpPr>
            <a:spLocks noChangeArrowheads="1"/>
          </p:cNvSpPr>
          <p:nvPr/>
        </p:nvSpPr>
        <p:spPr bwMode="auto">
          <a:xfrm>
            <a:off x="2890075" y="4288382"/>
            <a:ext cx="1445260" cy="609685"/>
          </a:xfrm>
          <a:prstGeom prst="diamond">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blurRad="40000" dist="20000" dir="5400000" rotWithShape="0">
              <a:srgbClr val="808080">
                <a:alpha val="37999"/>
              </a:srgbClr>
            </a:outerShdw>
          </a:effectLst>
        </p:spPr>
        <p:txBody>
          <a:bodyPr anchor="ctr"/>
          <a:lstStyle/>
          <a:p>
            <a:pPr algn="ctr">
              <a:defRPr/>
            </a:pPr>
            <a:r>
              <a:rPr kumimoji="1" lang="en-US" altLang="zh-CN" sz="1400" kern="0" dirty="0" err="1">
                <a:solidFill>
                  <a:srgbClr val="000000"/>
                </a:solidFill>
                <a:latin typeface="Times New Roman" pitchFamily="18" charset="0"/>
                <a:ea typeface="微软雅黑"/>
                <a:cs typeface="Times New Roman" pitchFamily="18" charset="0"/>
              </a:rPr>
              <a:t>Tag</a:t>
            </a:r>
            <a:r>
              <a:rPr kumimoji="1" lang="en-US" altLang="zh-CN" sz="1400" kern="0" baseline="-25000" dirty="0" err="1">
                <a:solidFill>
                  <a:srgbClr val="000000"/>
                </a:solidFill>
                <a:latin typeface="Times New Roman" pitchFamily="18" charset="0"/>
                <a:ea typeface="微软雅黑"/>
                <a:cs typeface="Times New Roman" pitchFamily="18" charset="0"/>
              </a:rPr>
              <a:t>n</a:t>
            </a:r>
            <a:endParaRPr kumimoji="1" lang="zh-CN" altLang="en-US" sz="1400" kern="0" baseline="-25000" dirty="0">
              <a:solidFill>
                <a:srgbClr val="000000"/>
              </a:solidFill>
              <a:latin typeface="Times New Roman" pitchFamily="18" charset="0"/>
              <a:ea typeface="微软雅黑"/>
              <a:cs typeface="Times New Roman" pitchFamily="18" charset="0"/>
            </a:endParaRPr>
          </a:p>
        </p:txBody>
      </p:sp>
      <p:sp>
        <p:nvSpPr>
          <p:cNvPr id="51" name="闪电形 50">
            <a:extLst>
              <a:ext uri="{FF2B5EF4-FFF2-40B4-BE49-F238E27FC236}">
                <a16:creationId xmlns:a16="http://schemas.microsoft.com/office/drawing/2014/main" id="{11744462-AA9C-4CC8-A578-47032BAF3BED}"/>
              </a:ext>
            </a:extLst>
          </p:cNvPr>
          <p:cNvSpPr>
            <a:spLocks noChangeArrowheads="1"/>
          </p:cNvSpPr>
          <p:nvPr/>
        </p:nvSpPr>
        <p:spPr bwMode="auto">
          <a:xfrm flipH="1">
            <a:off x="2167443" y="3192653"/>
            <a:ext cx="480324" cy="483910"/>
          </a:xfrm>
          <a:prstGeom prst="lightningBolt">
            <a:avLst/>
          </a:prstGeom>
          <a:gradFill rotWithShape="1">
            <a:gsLst>
              <a:gs pos="0">
                <a:srgbClr val="FFEBDB"/>
              </a:gs>
              <a:gs pos="64999">
                <a:srgbClr val="FFD0AA"/>
              </a:gs>
              <a:gs pos="100000">
                <a:srgbClr val="FFBE86"/>
              </a:gs>
            </a:gsLst>
            <a:lin ang="5400000" scaled="1"/>
          </a:gradFill>
          <a:ln w="9525">
            <a:solidFill>
              <a:srgbClr val="F69240"/>
            </a:solidFill>
            <a:miter lim="800000"/>
            <a:headEnd/>
            <a:tailEnd/>
          </a:ln>
          <a:effectLst>
            <a:outerShdw blurRad="40000" dist="20000" dir="5400000" rotWithShape="0">
              <a:srgbClr val="808080">
                <a:alpha val="37999"/>
              </a:srgbClr>
            </a:outerShdw>
          </a:effectLst>
        </p:spPr>
        <p:txBody>
          <a:bodyPr anchor="ctr"/>
          <a:lstStyle/>
          <a:p>
            <a:pPr algn="ctr">
              <a:defRPr/>
            </a:pPr>
            <a:endParaRPr kumimoji="1" lang="zh-CN" altLang="en-US" sz="1600" kern="0">
              <a:solidFill>
                <a:prstClr val="black"/>
              </a:solidFill>
              <a:latin typeface="Times New Roman"/>
              <a:ea typeface="微软雅黑"/>
              <a:cs typeface="Times New Roman"/>
            </a:endParaRPr>
          </a:p>
        </p:txBody>
      </p:sp>
      <p:cxnSp>
        <p:nvCxnSpPr>
          <p:cNvPr id="52" name="直线箭头连接符 7">
            <a:extLst>
              <a:ext uri="{FF2B5EF4-FFF2-40B4-BE49-F238E27FC236}">
                <a16:creationId xmlns:a16="http://schemas.microsoft.com/office/drawing/2014/main" id="{5F23826D-B034-4C81-B0C4-3200E8D212C1}"/>
              </a:ext>
            </a:extLst>
          </p:cNvPr>
          <p:cNvCxnSpPr>
            <a:cxnSpLocks noChangeShapeType="1"/>
            <a:stCxn id="47" idx="6"/>
            <a:endCxn id="48" idx="1"/>
          </p:cNvCxnSpPr>
          <p:nvPr/>
        </p:nvCxnSpPr>
        <p:spPr bwMode="auto">
          <a:xfrm>
            <a:off x="2006622" y="3403697"/>
            <a:ext cx="962791" cy="0"/>
          </a:xfrm>
          <a:prstGeom prst="straightConnector1">
            <a:avLst/>
          </a:prstGeom>
          <a:noFill/>
          <a:ln w="25400">
            <a:solidFill>
              <a:srgbClr val="0000FF"/>
            </a:solidFill>
            <a:round/>
            <a:headEnd/>
            <a:tailEnd type="arrow" w="med" len="med"/>
          </a:ln>
          <a:effectLst>
            <a:outerShdw blurRad="40000" dist="20000" dir="5400000" rotWithShape="0">
              <a:srgbClr val="808080">
                <a:alpha val="37999"/>
              </a:srgbClr>
            </a:outerShdw>
          </a:effectLst>
        </p:spPr>
      </p:cxnSp>
      <p:cxnSp>
        <p:nvCxnSpPr>
          <p:cNvPr id="53" name="直线箭头连接符 13">
            <a:extLst>
              <a:ext uri="{FF2B5EF4-FFF2-40B4-BE49-F238E27FC236}">
                <a16:creationId xmlns:a16="http://schemas.microsoft.com/office/drawing/2014/main" id="{6315F793-E578-4D96-A716-658034B33024}"/>
              </a:ext>
            </a:extLst>
          </p:cNvPr>
          <p:cNvCxnSpPr>
            <a:cxnSpLocks noChangeShapeType="1"/>
            <a:stCxn id="48" idx="3"/>
            <a:endCxn id="49" idx="2"/>
          </p:cNvCxnSpPr>
          <p:nvPr/>
        </p:nvCxnSpPr>
        <p:spPr bwMode="auto">
          <a:xfrm flipV="1">
            <a:off x="4253850" y="3403697"/>
            <a:ext cx="883453" cy="0"/>
          </a:xfrm>
          <a:prstGeom prst="straightConnector1">
            <a:avLst/>
          </a:prstGeom>
          <a:noFill/>
          <a:ln w="25400">
            <a:solidFill>
              <a:srgbClr val="0000FF"/>
            </a:solidFill>
            <a:round/>
            <a:headEnd/>
            <a:tailEnd type="arrow" w="med" len="med"/>
          </a:ln>
          <a:effectLst>
            <a:outerShdw blurRad="40000" dist="20000" dir="5400000" rotWithShape="0">
              <a:srgbClr val="808080">
                <a:alpha val="37999"/>
              </a:srgbClr>
            </a:outerShdw>
          </a:effectLst>
        </p:spPr>
      </p:cxnSp>
      <p:cxnSp>
        <p:nvCxnSpPr>
          <p:cNvPr id="54" name="直线箭头连接符 18">
            <a:extLst>
              <a:ext uri="{FF2B5EF4-FFF2-40B4-BE49-F238E27FC236}">
                <a16:creationId xmlns:a16="http://schemas.microsoft.com/office/drawing/2014/main" id="{75F56AFC-829E-4B12-9294-E8418FDEAEDB}"/>
              </a:ext>
            </a:extLst>
          </p:cNvPr>
          <p:cNvCxnSpPr>
            <a:cxnSpLocks noChangeShapeType="1"/>
            <a:stCxn id="48" idx="2"/>
            <a:endCxn id="50" idx="0"/>
          </p:cNvCxnSpPr>
          <p:nvPr/>
        </p:nvCxnSpPr>
        <p:spPr bwMode="auto">
          <a:xfrm>
            <a:off x="3612703" y="3616875"/>
            <a:ext cx="0" cy="671507"/>
          </a:xfrm>
          <a:prstGeom prst="straightConnector1">
            <a:avLst/>
          </a:prstGeom>
          <a:noFill/>
          <a:ln w="25400">
            <a:solidFill>
              <a:srgbClr val="0000FF"/>
            </a:solidFill>
            <a:round/>
            <a:headEnd/>
            <a:tailEnd type="arrow" w="med" len="med"/>
          </a:ln>
          <a:effectLst>
            <a:outerShdw blurRad="40000" dist="20000" dir="5400000" rotWithShape="0">
              <a:srgbClr val="808080">
                <a:alpha val="37999"/>
              </a:srgbClr>
            </a:outerShdw>
          </a:effectLst>
        </p:spPr>
      </p:cxnSp>
      <p:sp>
        <p:nvSpPr>
          <p:cNvPr id="55" name="矩形 16">
            <a:extLst>
              <a:ext uri="{FF2B5EF4-FFF2-40B4-BE49-F238E27FC236}">
                <a16:creationId xmlns:a16="http://schemas.microsoft.com/office/drawing/2014/main" id="{39A266E1-8D8F-483A-A800-F31D282514B4}"/>
              </a:ext>
            </a:extLst>
          </p:cNvPr>
          <p:cNvSpPr>
            <a:spLocks noChangeArrowheads="1"/>
          </p:cNvSpPr>
          <p:nvPr/>
        </p:nvSpPr>
        <p:spPr bwMode="auto">
          <a:xfrm>
            <a:off x="1983034" y="3676565"/>
            <a:ext cx="804114" cy="345346"/>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defRPr/>
            </a:pPr>
            <a:r>
              <a:rPr kumimoji="1" lang="en-US" altLang="zh-CN" sz="1600" kern="0" baseline="-25000">
                <a:solidFill>
                  <a:srgbClr val="000000"/>
                </a:solidFill>
                <a:latin typeface="Times New Roman" panose="02020603050405020304" pitchFamily="18" charset="0"/>
                <a:cs typeface="Times New Roman" panose="02020603050405020304" pitchFamily="18" charset="0"/>
              </a:rPr>
              <a:t>Trigger</a:t>
            </a:r>
            <a:endParaRPr kumimoji="1" lang="zh-CN" altLang="en-US" sz="1600" kern="0" baseline="-25000">
              <a:solidFill>
                <a:srgbClr val="000000"/>
              </a:solidFill>
              <a:latin typeface="Times New Roman" panose="02020603050405020304" pitchFamily="18" charset="0"/>
              <a:cs typeface="Times New Roman" panose="02020603050405020304" pitchFamily="18" charset="0"/>
            </a:endParaRPr>
          </a:p>
        </p:txBody>
      </p:sp>
      <p:sp>
        <p:nvSpPr>
          <p:cNvPr id="56" name="矩形 55">
            <a:extLst>
              <a:ext uri="{FF2B5EF4-FFF2-40B4-BE49-F238E27FC236}">
                <a16:creationId xmlns:a16="http://schemas.microsoft.com/office/drawing/2014/main" id="{F746BB0E-14D1-43FF-B457-4D65779ED665}"/>
              </a:ext>
            </a:extLst>
          </p:cNvPr>
          <p:cNvSpPr>
            <a:spLocks noChangeArrowheads="1"/>
          </p:cNvSpPr>
          <p:nvPr/>
        </p:nvSpPr>
        <p:spPr bwMode="auto">
          <a:xfrm>
            <a:off x="1099582" y="4166870"/>
            <a:ext cx="1548186" cy="434880"/>
          </a:xfrm>
          <a:prstGeom prst="rect">
            <a:avLst/>
          </a:prstGeom>
          <a:gradFill rotWithShape="1">
            <a:gsLst>
              <a:gs pos="0">
                <a:srgbClr val="E4F9FF"/>
              </a:gs>
              <a:gs pos="64999">
                <a:srgbClr val="BBEFFF"/>
              </a:gs>
              <a:gs pos="100000">
                <a:srgbClr val="9EEAFF"/>
              </a:gs>
            </a:gsLst>
            <a:lin ang="5400000" scaled="1"/>
          </a:gradFill>
          <a:ln w="28575">
            <a:solidFill>
              <a:srgbClr val="0000FF"/>
            </a:solidFill>
            <a:prstDash val="dash"/>
            <a:miter lim="800000"/>
            <a:headEnd/>
            <a:tailEnd/>
          </a:ln>
          <a:effectLst>
            <a:outerShdw blurRad="40000" dist="20000" dir="5400000" rotWithShape="0">
              <a:srgbClr val="808080">
                <a:alpha val="37999"/>
              </a:srgbClr>
            </a:outerShdw>
          </a:effectLst>
        </p:spPr>
        <p:txBody>
          <a:bodyPr anchor="ctr"/>
          <a:lstStyle/>
          <a:p>
            <a:pPr algn="ctr">
              <a:defRPr/>
            </a:pPr>
            <a:r>
              <a:rPr kumimoji="1" lang="en-US" altLang="zh-CN" sz="1400" kern="0">
                <a:solidFill>
                  <a:srgbClr val="000000"/>
                </a:solidFill>
                <a:latin typeface="Times New Roman" pitchFamily="18" charset="0"/>
                <a:ea typeface="微软雅黑"/>
                <a:cs typeface="Times New Roman" pitchFamily="18" charset="0"/>
              </a:rPr>
              <a:t>Generation</a:t>
            </a:r>
            <a:endParaRPr kumimoji="1" lang="zh-CN" altLang="en-US" sz="1400" kern="0">
              <a:solidFill>
                <a:srgbClr val="000000"/>
              </a:solidFill>
              <a:latin typeface="Times New Roman" pitchFamily="18" charset="0"/>
              <a:ea typeface="微软雅黑"/>
              <a:cs typeface="Times New Roman" pitchFamily="18" charset="0"/>
            </a:endParaRPr>
          </a:p>
        </p:txBody>
      </p:sp>
      <p:sp>
        <p:nvSpPr>
          <p:cNvPr id="57" name="矩形 56">
            <a:extLst>
              <a:ext uri="{FF2B5EF4-FFF2-40B4-BE49-F238E27FC236}">
                <a16:creationId xmlns:a16="http://schemas.microsoft.com/office/drawing/2014/main" id="{EC40F4EE-31E9-4122-BB8D-40644D12C13E}"/>
              </a:ext>
            </a:extLst>
          </p:cNvPr>
          <p:cNvSpPr>
            <a:spLocks noChangeArrowheads="1"/>
          </p:cNvSpPr>
          <p:nvPr/>
        </p:nvSpPr>
        <p:spPr bwMode="auto">
          <a:xfrm>
            <a:off x="4494013" y="4102917"/>
            <a:ext cx="1365920" cy="366664"/>
          </a:xfrm>
          <a:prstGeom prst="rect">
            <a:avLst/>
          </a:prstGeom>
          <a:gradFill rotWithShape="1">
            <a:gsLst>
              <a:gs pos="0">
                <a:srgbClr val="E4F9FF"/>
              </a:gs>
              <a:gs pos="64999">
                <a:srgbClr val="BBEFFF"/>
              </a:gs>
              <a:gs pos="100000">
                <a:srgbClr val="9EEAFF"/>
              </a:gs>
            </a:gsLst>
            <a:lin ang="5400000" scaled="1"/>
          </a:gradFill>
          <a:ln w="28575">
            <a:solidFill>
              <a:srgbClr val="0000FF"/>
            </a:solidFill>
            <a:prstDash val="dash"/>
            <a:miter lim="800000"/>
            <a:headEnd/>
            <a:tailEnd/>
          </a:ln>
          <a:effectLst>
            <a:outerShdw blurRad="40000" dist="20000" dir="5400000" rotWithShape="0">
              <a:srgbClr val="808080">
                <a:alpha val="37999"/>
              </a:srgbClr>
            </a:outerShdw>
          </a:effectLst>
        </p:spPr>
        <p:txBody>
          <a:bodyPr anchor="ctr"/>
          <a:lstStyle/>
          <a:p>
            <a:pPr algn="ctr">
              <a:defRPr/>
            </a:pPr>
            <a:r>
              <a:rPr kumimoji="1" lang="en-US" altLang="zh-CN" sz="1400" kern="0">
                <a:solidFill>
                  <a:srgbClr val="000000"/>
                </a:solidFill>
                <a:latin typeface="Times New Roman" pitchFamily="18" charset="0"/>
                <a:ea typeface="微软雅黑"/>
                <a:cs typeface="Times New Roman" pitchFamily="18" charset="0"/>
              </a:rPr>
              <a:t>Transition</a:t>
            </a:r>
            <a:endParaRPr kumimoji="1" lang="zh-CN" altLang="en-US" sz="1400" kern="0">
              <a:solidFill>
                <a:srgbClr val="000000"/>
              </a:solidFill>
              <a:latin typeface="Times New Roman" pitchFamily="18" charset="0"/>
              <a:ea typeface="微软雅黑"/>
              <a:cs typeface="Times New Roman" pitchFamily="18" charset="0"/>
            </a:endParaRPr>
          </a:p>
        </p:txBody>
      </p:sp>
      <p:cxnSp>
        <p:nvCxnSpPr>
          <p:cNvPr id="58" name="直线箭头连接符 75">
            <a:extLst>
              <a:ext uri="{FF2B5EF4-FFF2-40B4-BE49-F238E27FC236}">
                <a16:creationId xmlns:a16="http://schemas.microsoft.com/office/drawing/2014/main" id="{4C4CCA08-144A-4015-825B-AC83FE198A13}"/>
              </a:ext>
            </a:extLst>
          </p:cNvPr>
          <p:cNvCxnSpPr>
            <a:cxnSpLocks noChangeShapeType="1"/>
            <a:endCxn id="56" idx="3"/>
          </p:cNvCxnSpPr>
          <p:nvPr/>
        </p:nvCxnSpPr>
        <p:spPr bwMode="auto">
          <a:xfrm flipH="1">
            <a:off x="2664921" y="3898267"/>
            <a:ext cx="962792" cy="486043"/>
          </a:xfrm>
          <a:prstGeom prst="straightConnector1">
            <a:avLst/>
          </a:prstGeom>
          <a:noFill/>
          <a:ln w="25400">
            <a:solidFill>
              <a:srgbClr val="0000FF"/>
            </a:solidFill>
            <a:prstDash val="dash"/>
            <a:round/>
            <a:headEnd/>
            <a:tailEnd/>
          </a:ln>
          <a:effectLst>
            <a:outerShdw blurRad="40000" dist="20000" dir="5400000" rotWithShape="0">
              <a:srgbClr val="808080">
                <a:alpha val="37999"/>
              </a:srgbClr>
            </a:outerShdw>
          </a:effectLst>
        </p:spPr>
      </p:cxnSp>
      <p:cxnSp>
        <p:nvCxnSpPr>
          <p:cNvPr id="59" name="直线箭头连接符 28">
            <a:extLst>
              <a:ext uri="{FF2B5EF4-FFF2-40B4-BE49-F238E27FC236}">
                <a16:creationId xmlns:a16="http://schemas.microsoft.com/office/drawing/2014/main" id="{A9E4FFAA-068B-4688-9D25-B61E03E6422A}"/>
              </a:ext>
            </a:extLst>
          </p:cNvPr>
          <p:cNvCxnSpPr>
            <a:cxnSpLocks noChangeShapeType="1"/>
            <a:endCxn id="57" idx="0"/>
          </p:cNvCxnSpPr>
          <p:nvPr/>
        </p:nvCxnSpPr>
        <p:spPr bwMode="auto">
          <a:xfrm>
            <a:off x="4577639" y="3416488"/>
            <a:ext cx="600405" cy="667244"/>
          </a:xfrm>
          <a:prstGeom prst="straightConnector1">
            <a:avLst/>
          </a:prstGeom>
          <a:noFill/>
          <a:ln w="25400">
            <a:solidFill>
              <a:srgbClr val="0000FF"/>
            </a:solidFill>
            <a:prstDash val="dash"/>
            <a:round/>
            <a:headEnd/>
            <a:tailEnd/>
          </a:ln>
          <a:effectLst>
            <a:outerShdw blurRad="40000" dist="20000" dir="5400000" rotWithShape="0">
              <a:srgbClr val="808080">
                <a:alpha val="37999"/>
              </a:srgbClr>
            </a:outerShdw>
          </a:effectLst>
        </p:spPr>
      </p:cxnSp>
      <p:sp>
        <p:nvSpPr>
          <p:cNvPr id="60" name="圆角矩形 77">
            <a:extLst>
              <a:ext uri="{FF2B5EF4-FFF2-40B4-BE49-F238E27FC236}">
                <a16:creationId xmlns:a16="http://schemas.microsoft.com/office/drawing/2014/main" id="{DDD74079-426A-4DE7-A4AE-A9CBDC5AB5A3}"/>
              </a:ext>
            </a:extLst>
          </p:cNvPr>
          <p:cNvSpPr/>
          <p:nvPr/>
        </p:nvSpPr>
        <p:spPr bwMode="auto">
          <a:xfrm>
            <a:off x="883008" y="2909863"/>
            <a:ext cx="5459393" cy="2152554"/>
          </a:xfrm>
          <a:prstGeom prst="roundRect">
            <a:avLst>
              <a:gd name="adj" fmla="val 0"/>
            </a:avLst>
          </a:prstGeom>
          <a:noFill/>
          <a:ln w="25400" cap="flat" cmpd="sng" algn="ctr">
            <a:solidFill>
              <a:srgbClr val="4F81BD"/>
            </a:solidFill>
            <a:prstDash val="sysDash"/>
          </a:ln>
          <a:effectLst/>
        </p:spPr>
        <p:txBody>
          <a:bodyPr anchor="ctr"/>
          <a:lstStyle/>
          <a:p>
            <a:pPr algn="ctr">
              <a:defRPr/>
            </a:pPr>
            <a:endParaRPr kumimoji="1" lang="zh-CN" altLang="en-US" sz="1600" kern="0">
              <a:solidFill>
                <a:prstClr val="black"/>
              </a:solidFill>
              <a:latin typeface="Calibri"/>
              <a:ea typeface="微软雅黑"/>
            </a:endParaRPr>
          </a:p>
        </p:txBody>
      </p:sp>
      <p:sp>
        <p:nvSpPr>
          <p:cNvPr id="61" name="矩形 60">
            <a:extLst>
              <a:ext uri="{FF2B5EF4-FFF2-40B4-BE49-F238E27FC236}">
                <a16:creationId xmlns:a16="http://schemas.microsoft.com/office/drawing/2014/main" id="{D4F3AEE3-CEBB-4309-8487-EC99B6FDA6CA}"/>
              </a:ext>
            </a:extLst>
          </p:cNvPr>
          <p:cNvSpPr/>
          <p:nvPr/>
        </p:nvSpPr>
        <p:spPr>
          <a:xfrm>
            <a:off x="5061812" y="6296614"/>
            <a:ext cx="447675" cy="234950"/>
          </a:xfrm>
          <a:prstGeom prst="rect">
            <a:avLst/>
          </a:prstGeom>
          <a:solidFill>
            <a:srgbClr val="00436D"/>
          </a:solidFill>
          <a:ln w="12700" cap="flat" cmpd="sng" algn="ctr">
            <a:solidFill>
              <a:srgbClr val="00436D">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white"/>
                </a:solidFill>
                <a:effectLst/>
                <a:uLnTx/>
                <a:uFillTx/>
                <a:latin typeface="Calibri"/>
                <a:ea typeface="微软雅黑"/>
                <a:cs typeface="+mn-cs"/>
              </a:rPr>
              <a:t>IP</a:t>
            </a:r>
            <a:endParaRPr kumimoji="1" lang="zh-CN" altLang="en-US" sz="1600" b="0" i="0" u="none" strike="noStrike" kern="0" cap="none" spc="0" normalizeH="0" baseline="0" noProof="0" dirty="0">
              <a:ln>
                <a:noFill/>
              </a:ln>
              <a:solidFill>
                <a:prstClr val="white"/>
              </a:solidFill>
              <a:effectLst/>
              <a:uLnTx/>
              <a:uFillTx/>
              <a:latin typeface="Calibri"/>
              <a:ea typeface="微软雅黑"/>
              <a:cs typeface="+mn-cs"/>
            </a:endParaRPr>
          </a:p>
        </p:txBody>
      </p:sp>
      <p:sp>
        <p:nvSpPr>
          <p:cNvPr id="62" name="矩形 61">
            <a:extLst>
              <a:ext uri="{FF2B5EF4-FFF2-40B4-BE49-F238E27FC236}">
                <a16:creationId xmlns:a16="http://schemas.microsoft.com/office/drawing/2014/main" id="{4E137ABA-3EC1-46AA-B405-37C2C41DFB5D}"/>
              </a:ext>
            </a:extLst>
          </p:cNvPr>
          <p:cNvSpPr/>
          <p:nvPr/>
        </p:nvSpPr>
        <p:spPr>
          <a:xfrm>
            <a:off x="5509487" y="6296613"/>
            <a:ext cx="447675" cy="231775"/>
          </a:xfrm>
          <a:prstGeom prst="rect">
            <a:avLst/>
          </a:prstGeom>
          <a:solidFill>
            <a:srgbClr val="D2DF4C">
              <a:lumMod val="60000"/>
              <a:lumOff val="40000"/>
            </a:srgbClr>
          </a:solidFill>
          <a:ln w="12700" cap="flat" cmpd="sng" algn="ctr">
            <a:solidFill>
              <a:srgbClr val="00436D">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srgbClr val="C00000"/>
                </a:solidFill>
                <a:effectLst/>
                <a:uLnTx/>
                <a:uFillTx/>
                <a:latin typeface="Calibri"/>
                <a:ea typeface="微软雅黑"/>
                <a:cs typeface="+mn-cs"/>
              </a:rPr>
              <a:t>Tag</a:t>
            </a:r>
            <a:endParaRPr kumimoji="1" lang="zh-CN" altLang="en-US" sz="1400" b="0" i="0" u="none" strike="noStrike" kern="0" cap="none" spc="0" normalizeH="0" baseline="0" noProof="0" dirty="0">
              <a:ln>
                <a:noFill/>
              </a:ln>
              <a:solidFill>
                <a:srgbClr val="C00000"/>
              </a:solidFill>
              <a:effectLst/>
              <a:uLnTx/>
              <a:uFillTx/>
              <a:latin typeface="Calibri"/>
              <a:ea typeface="微软雅黑"/>
              <a:cs typeface="+mn-cs"/>
            </a:endParaRPr>
          </a:p>
        </p:txBody>
      </p:sp>
      <p:sp>
        <p:nvSpPr>
          <p:cNvPr id="63" name="矩形 62">
            <a:extLst>
              <a:ext uri="{FF2B5EF4-FFF2-40B4-BE49-F238E27FC236}">
                <a16:creationId xmlns:a16="http://schemas.microsoft.com/office/drawing/2014/main" id="{5B608D95-9C5D-4373-A6A4-42EFDF972002}"/>
              </a:ext>
            </a:extLst>
          </p:cNvPr>
          <p:cNvSpPr/>
          <p:nvPr/>
        </p:nvSpPr>
        <p:spPr>
          <a:xfrm>
            <a:off x="5971449" y="6296613"/>
            <a:ext cx="606425" cy="231775"/>
          </a:xfrm>
          <a:prstGeom prst="rect">
            <a:avLst/>
          </a:prstGeom>
          <a:solidFill>
            <a:srgbClr val="00436D"/>
          </a:solidFill>
          <a:ln w="12700" cap="flat" cmpd="sng" algn="ctr">
            <a:solidFill>
              <a:srgbClr val="00436D">
                <a:shade val="50000"/>
              </a:srgbClr>
            </a:solidFill>
            <a:prstDash val="solid"/>
            <a:miter lim="800000"/>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white"/>
                </a:solidFill>
                <a:effectLst/>
                <a:uLnTx/>
                <a:uFillTx/>
                <a:latin typeface="Calibri"/>
                <a:ea typeface="微软雅黑"/>
                <a:cs typeface="+mn-cs"/>
              </a:rPr>
              <a:t>data</a:t>
            </a:r>
            <a:endParaRPr kumimoji="1" lang="zh-CN" altLang="en-US" sz="1600" b="0" i="0" u="none" strike="noStrike" kern="0" cap="none" spc="0" normalizeH="0" baseline="0" noProof="0" dirty="0">
              <a:ln>
                <a:noFill/>
              </a:ln>
              <a:solidFill>
                <a:prstClr val="white"/>
              </a:solidFill>
              <a:effectLst/>
              <a:uLnTx/>
              <a:uFillTx/>
              <a:latin typeface="Calibri"/>
              <a:ea typeface="微软雅黑"/>
              <a:cs typeface="+mn-cs"/>
            </a:endParaRPr>
          </a:p>
        </p:txBody>
      </p:sp>
      <p:pic>
        <p:nvPicPr>
          <p:cNvPr id="64" name="Picture 14">
            <a:extLst>
              <a:ext uri="{FF2B5EF4-FFF2-40B4-BE49-F238E27FC236}">
                <a16:creationId xmlns:a16="http://schemas.microsoft.com/office/drawing/2014/main" id="{3D2E69E8-B2A9-4743-A650-0E97DE0B0B7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5852" y="5418725"/>
            <a:ext cx="24669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 name="Picture 45" descr="Service Router">
            <a:extLst>
              <a:ext uri="{FF2B5EF4-FFF2-40B4-BE49-F238E27FC236}">
                <a16:creationId xmlns:a16="http://schemas.microsoft.com/office/drawing/2014/main" id="{220E319F-1F1C-4578-B926-99B374B195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0902" y="5894974"/>
            <a:ext cx="5857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20">
            <a:extLst>
              <a:ext uri="{FF2B5EF4-FFF2-40B4-BE49-F238E27FC236}">
                <a16:creationId xmlns:a16="http://schemas.microsoft.com/office/drawing/2014/main" id="{6248E887-3CDF-4727-AEA0-6E269FAFAB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2801" y="5823537"/>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4">
            <a:extLst>
              <a:ext uri="{FF2B5EF4-FFF2-40B4-BE49-F238E27FC236}">
                <a16:creationId xmlns:a16="http://schemas.microsoft.com/office/drawing/2014/main" id="{DAEC7066-FE82-4B31-ADEC-81B446320D52}"/>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8302" y="5597318"/>
            <a:ext cx="250825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45" descr="Service Router">
            <a:extLst>
              <a:ext uri="{FF2B5EF4-FFF2-40B4-BE49-F238E27FC236}">
                <a16:creationId xmlns:a16="http://schemas.microsoft.com/office/drawing/2014/main" id="{A8838799-9D5D-4B75-AF76-9927AFD6C7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3016" y="5902912"/>
            <a:ext cx="58578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 name="文本框 49">
            <a:extLst>
              <a:ext uri="{FF2B5EF4-FFF2-40B4-BE49-F238E27FC236}">
                <a16:creationId xmlns:a16="http://schemas.microsoft.com/office/drawing/2014/main" id="{2616371E-2456-462C-8455-4022CB1C7C27}"/>
              </a:ext>
            </a:extLst>
          </p:cNvPr>
          <p:cNvSpPr txBox="1">
            <a:spLocks noChangeArrowheads="1"/>
          </p:cNvSpPr>
          <p:nvPr/>
        </p:nvSpPr>
        <p:spPr bwMode="auto">
          <a:xfrm>
            <a:off x="3175351" y="6331538"/>
            <a:ext cx="527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en-US" altLang="zh-CN" sz="1400">
                <a:solidFill>
                  <a:srgbClr val="000000"/>
                </a:solidFill>
                <a:latin typeface="微软雅黑" panose="020B0503020204020204" pitchFamily="34" charset="-122"/>
                <a:ea typeface="微软雅黑" panose="020B0503020204020204" pitchFamily="34" charset="-122"/>
              </a:rPr>
              <a:t>AER</a:t>
            </a:r>
          </a:p>
        </p:txBody>
      </p:sp>
      <p:sp>
        <p:nvSpPr>
          <p:cNvPr id="70" name="文本框 52">
            <a:extLst>
              <a:ext uri="{FF2B5EF4-FFF2-40B4-BE49-F238E27FC236}">
                <a16:creationId xmlns:a16="http://schemas.microsoft.com/office/drawing/2014/main" id="{9E846E6B-8190-470B-AD9E-12E32597945A}"/>
              </a:ext>
            </a:extLst>
          </p:cNvPr>
          <p:cNvSpPr txBox="1">
            <a:spLocks noChangeArrowheads="1"/>
          </p:cNvSpPr>
          <p:nvPr/>
        </p:nvSpPr>
        <p:spPr bwMode="auto">
          <a:xfrm>
            <a:off x="1224313" y="5898150"/>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kumimoji="1" lang="en-US" altLang="zh-CN" sz="1400">
                <a:solidFill>
                  <a:srgbClr val="000000"/>
                </a:solidFill>
                <a:latin typeface="微软雅黑" panose="020B0503020204020204" pitchFamily="34" charset="-122"/>
                <a:ea typeface="微软雅黑" panose="020B0503020204020204" pitchFamily="34" charset="-122"/>
              </a:rPr>
              <a:t>ACS</a:t>
            </a:r>
          </a:p>
        </p:txBody>
      </p:sp>
      <p:sp>
        <p:nvSpPr>
          <p:cNvPr id="71" name="文本框 54">
            <a:extLst>
              <a:ext uri="{FF2B5EF4-FFF2-40B4-BE49-F238E27FC236}">
                <a16:creationId xmlns:a16="http://schemas.microsoft.com/office/drawing/2014/main" id="{D744B94E-95E8-4A0E-9141-4DCE77EC3A6F}"/>
              </a:ext>
            </a:extLst>
          </p:cNvPr>
          <p:cNvSpPr txBox="1">
            <a:spLocks noChangeArrowheads="1"/>
          </p:cNvSpPr>
          <p:nvPr/>
        </p:nvSpPr>
        <p:spPr bwMode="auto">
          <a:xfrm>
            <a:off x="8021752" y="6296613"/>
            <a:ext cx="527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en-US" altLang="zh-CN" sz="1400">
                <a:solidFill>
                  <a:srgbClr val="000000"/>
                </a:solidFill>
                <a:latin typeface="微软雅黑" panose="020B0503020204020204" pitchFamily="34" charset="-122"/>
                <a:ea typeface="微软雅黑" panose="020B0503020204020204" pitchFamily="34" charset="-122"/>
              </a:rPr>
              <a:t>AER</a:t>
            </a:r>
          </a:p>
        </p:txBody>
      </p:sp>
      <p:sp>
        <p:nvSpPr>
          <p:cNvPr id="72" name="文本框 56">
            <a:extLst>
              <a:ext uri="{FF2B5EF4-FFF2-40B4-BE49-F238E27FC236}">
                <a16:creationId xmlns:a16="http://schemas.microsoft.com/office/drawing/2014/main" id="{BC03F975-EE33-4F92-B1B6-DF239CD5C07E}"/>
              </a:ext>
            </a:extLst>
          </p:cNvPr>
          <p:cNvSpPr txBox="1">
            <a:spLocks noChangeArrowheads="1"/>
          </p:cNvSpPr>
          <p:nvPr/>
        </p:nvSpPr>
        <p:spPr bwMode="auto">
          <a:xfrm>
            <a:off x="1907982" y="6394463"/>
            <a:ext cx="539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0" marR="0" lvl="0" indent="0" defTabSz="457200" eaLnBrk="1" fontAlgn="auto" latinLnBrk="0" hangingPunct="1">
              <a:lnSpc>
                <a:spcPct val="100000"/>
              </a:lnSpc>
              <a:spcBef>
                <a:spcPct val="0"/>
              </a:spcBef>
              <a:spcAft>
                <a:spcPts val="0"/>
              </a:spcAft>
              <a:buClrTx/>
              <a:buSzTx/>
              <a:buFontTx/>
              <a:buNone/>
              <a:tabLst/>
              <a:defRPr/>
            </a:pPr>
            <a:r>
              <a:rPr kumimoji="1"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rPr>
              <a:t>AS1</a:t>
            </a:r>
            <a:endParaRPr kumimoji="1" lang="zh-CN" altLang="en-US" sz="1800" b="0" i="0" u="none" strike="noStrike" kern="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endParaRPr>
          </a:p>
        </p:txBody>
      </p:sp>
      <p:sp>
        <p:nvSpPr>
          <p:cNvPr id="73" name="文本框 57">
            <a:extLst>
              <a:ext uri="{FF2B5EF4-FFF2-40B4-BE49-F238E27FC236}">
                <a16:creationId xmlns:a16="http://schemas.microsoft.com/office/drawing/2014/main" id="{72CD2A44-3C80-42E2-8A8E-317F3CCAC559}"/>
              </a:ext>
            </a:extLst>
          </p:cNvPr>
          <p:cNvSpPr txBox="1">
            <a:spLocks noChangeArrowheads="1"/>
          </p:cNvSpPr>
          <p:nvPr/>
        </p:nvSpPr>
        <p:spPr bwMode="auto">
          <a:xfrm>
            <a:off x="9325090" y="5820363"/>
            <a:ext cx="539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0" marR="0" lvl="0" indent="0" defTabSz="457200" eaLnBrk="1" fontAlgn="auto" latinLnBrk="0" hangingPunct="1">
              <a:lnSpc>
                <a:spcPct val="100000"/>
              </a:lnSpc>
              <a:spcBef>
                <a:spcPct val="0"/>
              </a:spcBef>
              <a:spcAft>
                <a:spcPts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Calibri" panose="020F0502020204030204" pitchFamily="34" charset="0"/>
                <a:ea typeface="等线" panose="02010600030101010101" pitchFamily="2" charset="-122"/>
              </a:rPr>
              <a:t>AS2</a:t>
            </a:r>
            <a:endParaRPr kumimoji="1" lang="zh-CN" altLang="en-US" sz="1800" b="0" i="0" u="none" strike="noStrike" kern="0" cap="none" spc="0" normalizeH="0" baseline="0" noProof="0">
              <a:ln>
                <a:noFill/>
              </a:ln>
              <a:solidFill>
                <a:srgbClr val="000000"/>
              </a:solidFill>
              <a:effectLst/>
              <a:uLnTx/>
              <a:uFillTx/>
              <a:latin typeface="Calibri" panose="020F0502020204030204" pitchFamily="34" charset="0"/>
              <a:ea typeface="等线" panose="02010600030101010101" pitchFamily="2" charset="-122"/>
            </a:endParaRPr>
          </a:p>
        </p:txBody>
      </p:sp>
      <p:cxnSp>
        <p:nvCxnSpPr>
          <p:cNvPr id="74" name="直线连接符 78">
            <a:extLst>
              <a:ext uri="{FF2B5EF4-FFF2-40B4-BE49-F238E27FC236}">
                <a16:creationId xmlns:a16="http://schemas.microsoft.com/office/drawing/2014/main" id="{964833F8-222F-4D07-A0D8-497D0F148BF5}"/>
              </a:ext>
            </a:extLst>
          </p:cNvPr>
          <p:cNvCxnSpPr>
            <a:cxnSpLocks/>
            <a:stCxn id="65" idx="1"/>
            <a:endCxn id="66" idx="3"/>
          </p:cNvCxnSpPr>
          <p:nvPr/>
        </p:nvCxnSpPr>
        <p:spPr>
          <a:xfrm flipH="1" flipV="1">
            <a:off x="2299051" y="6061663"/>
            <a:ext cx="831850" cy="7937"/>
          </a:xfrm>
          <a:prstGeom prst="line">
            <a:avLst/>
          </a:prstGeom>
          <a:noFill/>
          <a:ln w="6350" cap="flat" cmpd="sng" algn="ctr">
            <a:solidFill>
              <a:srgbClr val="00436D"/>
            </a:solidFill>
            <a:prstDash val="solid"/>
            <a:miter lim="800000"/>
          </a:ln>
          <a:effectLst/>
        </p:spPr>
      </p:cxnSp>
      <p:cxnSp>
        <p:nvCxnSpPr>
          <p:cNvPr id="75" name="直线连接符 79">
            <a:extLst>
              <a:ext uri="{FF2B5EF4-FFF2-40B4-BE49-F238E27FC236}">
                <a16:creationId xmlns:a16="http://schemas.microsoft.com/office/drawing/2014/main" id="{AEA0E243-CA8A-4DAF-B699-7BDB9565A7C3}"/>
              </a:ext>
            </a:extLst>
          </p:cNvPr>
          <p:cNvCxnSpPr>
            <a:stCxn id="65" idx="3"/>
            <a:endCxn id="68" idx="1"/>
          </p:cNvCxnSpPr>
          <p:nvPr/>
        </p:nvCxnSpPr>
        <p:spPr>
          <a:xfrm>
            <a:off x="3716689" y="6069599"/>
            <a:ext cx="4246327" cy="7144"/>
          </a:xfrm>
          <a:prstGeom prst="line">
            <a:avLst/>
          </a:prstGeom>
          <a:noFill/>
          <a:ln w="6350" cap="flat" cmpd="sng" algn="ctr">
            <a:solidFill>
              <a:srgbClr val="00436D"/>
            </a:solidFill>
            <a:prstDash val="solid"/>
            <a:miter lim="800000"/>
          </a:ln>
          <a:effectLst/>
        </p:spPr>
      </p:cxnSp>
      <p:cxnSp>
        <p:nvCxnSpPr>
          <p:cNvPr id="76" name="直线连接符 80">
            <a:extLst>
              <a:ext uri="{FF2B5EF4-FFF2-40B4-BE49-F238E27FC236}">
                <a16:creationId xmlns:a16="http://schemas.microsoft.com/office/drawing/2014/main" id="{76251685-B169-444D-A9E7-47117F149DC1}"/>
              </a:ext>
            </a:extLst>
          </p:cNvPr>
          <p:cNvCxnSpPr>
            <a:cxnSpLocks/>
          </p:cNvCxnSpPr>
          <p:nvPr/>
        </p:nvCxnSpPr>
        <p:spPr>
          <a:xfrm>
            <a:off x="883008" y="5117592"/>
            <a:ext cx="4548984" cy="1145366"/>
          </a:xfrm>
          <a:prstGeom prst="line">
            <a:avLst/>
          </a:prstGeom>
          <a:noFill/>
          <a:ln w="6350" cap="flat" cmpd="sng" algn="ctr">
            <a:solidFill>
              <a:srgbClr val="00436D"/>
            </a:solidFill>
            <a:prstDash val="dash"/>
            <a:miter lim="800000"/>
          </a:ln>
          <a:effectLst/>
        </p:spPr>
      </p:cxnSp>
      <p:cxnSp>
        <p:nvCxnSpPr>
          <p:cNvPr id="77" name="直线连接符 81">
            <a:extLst>
              <a:ext uri="{FF2B5EF4-FFF2-40B4-BE49-F238E27FC236}">
                <a16:creationId xmlns:a16="http://schemas.microsoft.com/office/drawing/2014/main" id="{73FE3788-14A7-4DB1-AD9B-98624A6A623A}"/>
              </a:ext>
            </a:extLst>
          </p:cNvPr>
          <p:cNvCxnSpPr>
            <a:cxnSpLocks/>
          </p:cNvCxnSpPr>
          <p:nvPr/>
        </p:nvCxnSpPr>
        <p:spPr>
          <a:xfrm flipV="1">
            <a:off x="5911037" y="5093748"/>
            <a:ext cx="5455111" cy="1169210"/>
          </a:xfrm>
          <a:prstGeom prst="line">
            <a:avLst/>
          </a:prstGeom>
          <a:noFill/>
          <a:ln w="6350" cap="flat" cmpd="sng" algn="ctr">
            <a:solidFill>
              <a:srgbClr val="00436D"/>
            </a:solidFill>
            <a:prstDash val="dash"/>
            <a:miter lim="800000"/>
          </a:ln>
          <a:effectLst/>
        </p:spPr>
      </p:cxnSp>
    </p:spTree>
    <p:extLst>
      <p:ext uri="{BB962C8B-B14F-4D97-AF65-F5344CB8AC3E}">
        <p14:creationId xmlns:p14="http://schemas.microsoft.com/office/powerpoint/2010/main" val="19664121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12.5.2 </a:t>
            </a:r>
            <a:r>
              <a:rPr kumimoji="1" lang="zh-CN" altLang="en-US" sz="3200" dirty="0"/>
              <a:t>多域同步、协作信任的真实源地址域间验证方法</a:t>
            </a:r>
          </a:p>
        </p:txBody>
      </p:sp>
      <p:sp>
        <p:nvSpPr>
          <p:cNvPr id="24" name="文本框 23">
            <a:extLst>
              <a:ext uri="{FF2B5EF4-FFF2-40B4-BE49-F238E27FC236}">
                <a16:creationId xmlns:a16="http://schemas.microsoft.com/office/drawing/2014/main" id="{3E75D691-80AA-4B9B-990E-DC61F4B9DDDE}"/>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en-US" altLang="zh-CN" sz="2000" b="1" i="0" u="none" strike="noStrike" kern="1200" cap="none" spc="0" normalizeH="0" baseline="0" noProof="0" dirty="0">
                <a:ln>
                  <a:noFill/>
                </a:ln>
                <a:effectLst/>
                <a:uLnTx/>
                <a:uFillTx/>
                <a:latin typeface="Calibri "/>
                <a:ea typeface="微软雅黑"/>
                <a:cs typeface="+mj-cs"/>
              </a:rPr>
              <a:t>SMA</a:t>
            </a:r>
            <a:r>
              <a:rPr kumimoji="1" lang="zh-CN" altLang="en-US" sz="2000" b="1" i="0" u="none" strike="noStrike" kern="1200" cap="none" spc="0" normalizeH="0" baseline="0" noProof="0" dirty="0">
                <a:ln>
                  <a:noFill/>
                </a:ln>
                <a:effectLst/>
                <a:uLnTx/>
                <a:uFillTx/>
                <a:latin typeface="Calibri "/>
                <a:ea typeface="微软雅黑"/>
                <a:cs typeface="+mj-cs"/>
              </a:rPr>
              <a:t>原理介绍</a:t>
            </a:r>
            <a:r>
              <a:rPr kumimoji="1" lang="en-US" altLang="zh-CN" sz="2000" b="1" i="0" u="none" strike="noStrike" kern="1200" cap="none" spc="0" normalizeH="0" baseline="0" noProof="0" dirty="0">
                <a:ln>
                  <a:noFill/>
                </a:ln>
                <a:effectLst/>
                <a:uLnTx/>
                <a:uFillTx/>
                <a:latin typeface="Calibri "/>
                <a:ea typeface="微软雅黑"/>
                <a:cs typeface="+mj-cs"/>
              </a:rPr>
              <a:t>-</a:t>
            </a:r>
            <a:r>
              <a:rPr kumimoji="1" lang="zh-CN" altLang="en-US" sz="2000" b="1" i="0" u="none" strike="noStrike" kern="1200" cap="none" spc="0" normalizeH="0" baseline="0" noProof="0" dirty="0">
                <a:ln>
                  <a:noFill/>
                </a:ln>
                <a:effectLst/>
                <a:uLnTx/>
                <a:uFillTx/>
                <a:latin typeface="Calibri "/>
                <a:ea typeface="微软雅黑"/>
                <a:cs typeface="+mj-cs"/>
              </a:rPr>
              <a:t>数据层</a:t>
            </a:r>
          </a:p>
        </p:txBody>
      </p:sp>
      <p:pic>
        <p:nvPicPr>
          <p:cNvPr id="23" name="Picture 14">
            <a:extLst>
              <a:ext uri="{FF2B5EF4-FFF2-40B4-BE49-F238E27FC236}">
                <a16:creationId xmlns:a16="http://schemas.microsoft.com/office/drawing/2014/main" id="{3A93A06A-6D31-48BC-B98E-14B1C27BD887}"/>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1184" y="5375559"/>
            <a:ext cx="24669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45" descr="Service Router">
            <a:extLst>
              <a:ext uri="{FF2B5EF4-FFF2-40B4-BE49-F238E27FC236}">
                <a16:creationId xmlns:a16="http://schemas.microsoft.com/office/drawing/2014/main" id="{92E03A50-0F35-409B-B49D-340E6764E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6234" y="5851808"/>
            <a:ext cx="5857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0">
            <a:extLst>
              <a:ext uri="{FF2B5EF4-FFF2-40B4-BE49-F238E27FC236}">
                <a16:creationId xmlns:a16="http://schemas.microsoft.com/office/drawing/2014/main" id="{FBED92F9-E31C-4A00-86E2-2329598339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8133" y="5780371"/>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14">
            <a:extLst>
              <a:ext uri="{FF2B5EF4-FFF2-40B4-BE49-F238E27FC236}">
                <a16:creationId xmlns:a16="http://schemas.microsoft.com/office/drawing/2014/main" id="{FB2C4767-AA86-4071-BC90-A5AD9578B873}"/>
              </a:ext>
            </a:extLst>
          </p:cNvPr>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71372" y="5513671"/>
            <a:ext cx="250825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45" descr="Service Router">
            <a:extLst>
              <a:ext uri="{FF2B5EF4-FFF2-40B4-BE49-F238E27FC236}">
                <a16:creationId xmlns:a16="http://schemas.microsoft.com/office/drawing/2014/main" id="{E5CA8CFD-847E-4128-8866-29D4FFD85B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98348" y="5859746"/>
            <a:ext cx="58578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文本框 49">
            <a:extLst>
              <a:ext uri="{FF2B5EF4-FFF2-40B4-BE49-F238E27FC236}">
                <a16:creationId xmlns:a16="http://schemas.microsoft.com/office/drawing/2014/main" id="{20808EE6-4A9F-43C3-B306-CBF0D24EC786}"/>
              </a:ext>
            </a:extLst>
          </p:cNvPr>
          <p:cNvSpPr txBox="1">
            <a:spLocks noChangeArrowheads="1"/>
          </p:cNvSpPr>
          <p:nvPr/>
        </p:nvSpPr>
        <p:spPr bwMode="auto">
          <a:xfrm>
            <a:off x="4710683" y="6288372"/>
            <a:ext cx="527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en-US" altLang="zh-CN" sz="1400">
                <a:solidFill>
                  <a:srgbClr val="000000"/>
                </a:solidFill>
                <a:latin typeface="微软雅黑" panose="020B0503020204020204" pitchFamily="34" charset="-122"/>
                <a:ea typeface="微软雅黑" panose="020B0503020204020204" pitchFamily="34" charset="-122"/>
              </a:rPr>
              <a:t>AER</a:t>
            </a:r>
          </a:p>
        </p:txBody>
      </p:sp>
      <p:sp>
        <p:nvSpPr>
          <p:cNvPr id="30" name="文本框 52">
            <a:extLst>
              <a:ext uri="{FF2B5EF4-FFF2-40B4-BE49-F238E27FC236}">
                <a16:creationId xmlns:a16="http://schemas.microsoft.com/office/drawing/2014/main" id="{A79FD791-E1BF-4FF4-9841-830D7968A5AE}"/>
              </a:ext>
            </a:extLst>
          </p:cNvPr>
          <p:cNvSpPr txBox="1">
            <a:spLocks noChangeArrowheads="1"/>
          </p:cNvSpPr>
          <p:nvPr/>
        </p:nvSpPr>
        <p:spPr bwMode="auto">
          <a:xfrm>
            <a:off x="2759645" y="5854984"/>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kumimoji="1" lang="en-US" altLang="zh-CN" sz="1400">
                <a:solidFill>
                  <a:srgbClr val="000000"/>
                </a:solidFill>
                <a:latin typeface="微软雅黑" panose="020B0503020204020204" pitchFamily="34" charset="-122"/>
                <a:ea typeface="微软雅黑" panose="020B0503020204020204" pitchFamily="34" charset="-122"/>
              </a:rPr>
              <a:t>ACS</a:t>
            </a:r>
          </a:p>
        </p:txBody>
      </p:sp>
      <p:sp>
        <p:nvSpPr>
          <p:cNvPr id="31" name="文本框 54">
            <a:extLst>
              <a:ext uri="{FF2B5EF4-FFF2-40B4-BE49-F238E27FC236}">
                <a16:creationId xmlns:a16="http://schemas.microsoft.com/office/drawing/2014/main" id="{E396B8E7-C9B1-4D9E-A5F4-4DDEC8479807}"/>
              </a:ext>
            </a:extLst>
          </p:cNvPr>
          <p:cNvSpPr txBox="1">
            <a:spLocks noChangeArrowheads="1"/>
          </p:cNvSpPr>
          <p:nvPr/>
        </p:nvSpPr>
        <p:spPr bwMode="auto">
          <a:xfrm>
            <a:off x="9557084" y="6253447"/>
            <a:ext cx="527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en-US" altLang="zh-CN" sz="1400">
                <a:solidFill>
                  <a:srgbClr val="000000"/>
                </a:solidFill>
                <a:latin typeface="微软雅黑" panose="020B0503020204020204" pitchFamily="34" charset="-122"/>
                <a:ea typeface="微软雅黑" panose="020B0503020204020204" pitchFamily="34" charset="-122"/>
              </a:rPr>
              <a:t>AER</a:t>
            </a:r>
          </a:p>
        </p:txBody>
      </p:sp>
      <p:sp>
        <p:nvSpPr>
          <p:cNvPr id="32" name="文本框 56">
            <a:extLst>
              <a:ext uri="{FF2B5EF4-FFF2-40B4-BE49-F238E27FC236}">
                <a16:creationId xmlns:a16="http://schemas.microsoft.com/office/drawing/2014/main" id="{C44EDF4D-42C0-4363-A2E1-69C8E993FB63}"/>
              </a:ext>
            </a:extLst>
          </p:cNvPr>
          <p:cNvSpPr txBox="1">
            <a:spLocks noChangeArrowheads="1"/>
          </p:cNvSpPr>
          <p:nvPr/>
        </p:nvSpPr>
        <p:spPr bwMode="auto">
          <a:xfrm>
            <a:off x="3521876" y="6354165"/>
            <a:ext cx="539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0" marR="0" lvl="0" indent="0" defTabSz="457200" eaLnBrk="1" fontAlgn="auto" latinLnBrk="0" hangingPunct="1">
              <a:lnSpc>
                <a:spcPct val="100000"/>
              </a:lnSpc>
              <a:spcBef>
                <a:spcPct val="0"/>
              </a:spcBef>
              <a:spcAft>
                <a:spcPts val="0"/>
              </a:spcAft>
              <a:buClrTx/>
              <a:buSzTx/>
              <a:buFontTx/>
              <a:buNone/>
              <a:tabLst/>
              <a:defRPr/>
            </a:pPr>
            <a:r>
              <a:rPr kumimoji="1"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rPr>
              <a:t>AS1</a:t>
            </a:r>
            <a:endParaRPr kumimoji="1" lang="zh-CN" altLang="en-US" sz="1800" b="0" i="0" u="none" strike="noStrike" kern="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endParaRPr>
          </a:p>
        </p:txBody>
      </p:sp>
      <p:sp>
        <p:nvSpPr>
          <p:cNvPr id="33" name="文本框 57">
            <a:extLst>
              <a:ext uri="{FF2B5EF4-FFF2-40B4-BE49-F238E27FC236}">
                <a16:creationId xmlns:a16="http://schemas.microsoft.com/office/drawing/2014/main" id="{4239F554-056A-4CB5-B3DE-6D58EE37AB19}"/>
              </a:ext>
            </a:extLst>
          </p:cNvPr>
          <p:cNvSpPr txBox="1">
            <a:spLocks noChangeArrowheads="1"/>
          </p:cNvSpPr>
          <p:nvPr/>
        </p:nvSpPr>
        <p:spPr bwMode="auto">
          <a:xfrm>
            <a:off x="10860422" y="5777197"/>
            <a:ext cx="539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0" marR="0" lvl="0" indent="0" defTabSz="457200" eaLnBrk="1" fontAlgn="auto" latinLnBrk="0" hangingPunct="1">
              <a:lnSpc>
                <a:spcPct val="100000"/>
              </a:lnSpc>
              <a:spcBef>
                <a:spcPct val="0"/>
              </a:spcBef>
              <a:spcAft>
                <a:spcPts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Calibri" panose="020F0502020204030204" pitchFamily="34" charset="0"/>
                <a:ea typeface="等线" panose="02010600030101010101" pitchFamily="2" charset="-122"/>
              </a:rPr>
              <a:t>AS2</a:t>
            </a:r>
            <a:endParaRPr kumimoji="1" lang="zh-CN" altLang="en-US" sz="1800" b="0" i="0" u="none" strike="noStrike" kern="0" cap="none" spc="0" normalizeH="0" baseline="0" noProof="0">
              <a:ln>
                <a:noFill/>
              </a:ln>
              <a:solidFill>
                <a:srgbClr val="000000"/>
              </a:solidFill>
              <a:effectLst/>
              <a:uLnTx/>
              <a:uFillTx/>
              <a:latin typeface="Calibri" panose="020F0502020204030204" pitchFamily="34" charset="0"/>
              <a:ea typeface="等线" panose="02010600030101010101" pitchFamily="2" charset="-122"/>
            </a:endParaRPr>
          </a:p>
        </p:txBody>
      </p:sp>
      <p:cxnSp>
        <p:nvCxnSpPr>
          <p:cNvPr id="34" name="直线连接符 59">
            <a:extLst>
              <a:ext uri="{FF2B5EF4-FFF2-40B4-BE49-F238E27FC236}">
                <a16:creationId xmlns:a16="http://schemas.microsoft.com/office/drawing/2014/main" id="{A45AF4CF-78CB-44E2-9BB8-11524823931A}"/>
              </a:ext>
            </a:extLst>
          </p:cNvPr>
          <p:cNvCxnSpPr>
            <a:cxnSpLocks/>
            <a:stCxn id="25" idx="1"/>
            <a:endCxn id="26" idx="3"/>
          </p:cNvCxnSpPr>
          <p:nvPr/>
        </p:nvCxnSpPr>
        <p:spPr>
          <a:xfrm flipH="1" flipV="1">
            <a:off x="3834383" y="6018497"/>
            <a:ext cx="831850" cy="7937"/>
          </a:xfrm>
          <a:prstGeom prst="line">
            <a:avLst/>
          </a:prstGeom>
          <a:noFill/>
          <a:ln w="6350" cap="flat" cmpd="sng" algn="ctr">
            <a:solidFill>
              <a:srgbClr val="00436D"/>
            </a:solidFill>
            <a:prstDash val="solid"/>
            <a:miter lim="800000"/>
          </a:ln>
          <a:effectLst/>
        </p:spPr>
      </p:cxnSp>
      <p:cxnSp>
        <p:nvCxnSpPr>
          <p:cNvPr id="35" name="直线连接符 7">
            <a:extLst>
              <a:ext uri="{FF2B5EF4-FFF2-40B4-BE49-F238E27FC236}">
                <a16:creationId xmlns:a16="http://schemas.microsoft.com/office/drawing/2014/main" id="{616045EB-5F34-4152-9459-17D4A33F89EE}"/>
              </a:ext>
            </a:extLst>
          </p:cNvPr>
          <p:cNvCxnSpPr>
            <a:stCxn id="25" idx="3"/>
            <a:endCxn id="28" idx="1"/>
          </p:cNvCxnSpPr>
          <p:nvPr/>
        </p:nvCxnSpPr>
        <p:spPr>
          <a:xfrm>
            <a:off x="5252021" y="6026433"/>
            <a:ext cx="4246327" cy="7144"/>
          </a:xfrm>
          <a:prstGeom prst="line">
            <a:avLst/>
          </a:prstGeom>
          <a:noFill/>
          <a:ln w="6350" cap="flat" cmpd="sng" algn="ctr">
            <a:solidFill>
              <a:srgbClr val="00436D"/>
            </a:solidFill>
            <a:prstDash val="solid"/>
            <a:miter lim="800000"/>
          </a:ln>
          <a:effectLst/>
        </p:spPr>
      </p:cxnSp>
      <p:cxnSp>
        <p:nvCxnSpPr>
          <p:cNvPr id="55" name="直线连接符 16">
            <a:extLst>
              <a:ext uri="{FF2B5EF4-FFF2-40B4-BE49-F238E27FC236}">
                <a16:creationId xmlns:a16="http://schemas.microsoft.com/office/drawing/2014/main" id="{7E02E02A-9CAE-4DC3-AC04-2F682BCA27E4}"/>
              </a:ext>
            </a:extLst>
          </p:cNvPr>
          <p:cNvCxnSpPr>
            <a:cxnSpLocks/>
          </p:cNvCxnSpPr>
          <p:nvPr/>
        </p:nvCxnSpPr>
        <p:spPr>
          <a:xfrm>
            <a:off x="5023022" y="5090984"/>
            <a:ext cx="9924" cy="819692"/>
          </a:xfrm>
          <a:prstGeom prst="line">
            <a:avLst/>
          </a:prstGeom>
          <a:noFill/>
          <a:ln w="6350" cap="flat" cmpd="sng" algn="ctr">
            <a:solidFill>
              <a:srgbClr val="00436D"/>
            </a:solidFill>
            <a:prstDash val="dash"/>
            <a:miter lim="800000"/>
          </a:ln>
          <a:effectLst/>
        </p:spPr>
      </p:cxnSp>
      <p:cxnSp>
        <p:nvCxnSpPr>
          <p:cNvPr id="56" name="直线连接符 20">
            <a:extLst>
              <a:ext uri="{FF2B5EF4-FFF2-40B4-BE49-F238E27FC236}">
                <a16:creationId xmlns:a16="http://schemas.microsoft.com/office/drawing/2014/main" id="{1DAF8D32-A250-4406-8F8A-04A065C9D227}"/>
              </a:ext>
            </a:extLst>
          </p:cNvPr>
          <p:cNvCxnSpPr>
            <a:cxnSpLocks/>
          </p:cNvCxnSpPr>
          <p:nvPr/>
        </p:nvCxnSpPr>
        <p:spPr>
          <a:xfrm flipV="1">
            <a:off x="5032946" y="5098211"/>
            <a:ext cx="5610297" cy="749671"/>
          </a:xfrm>
          <a:prstGeom prst="line">
            <a:avLst/>
          </a:prstGeom>
          <a:noFill/>
          <a:ln w="6350" cap="flat" cmpd="sng" algn="ctr">
            <a:solidFill>
              <a:srgbClr val="00436D"/>
            </a:solidFill>
            <a:prstDash val="dash"/>
            <a:miter lim="800000"/>
          </a:ln>
          <a:effectLst/>
        </p:spPr>
      </p:cxnSp>
      <p:pic>
        <p:nvPicPr>
          <p:cNvPr id="57" name="图片 23">
            <a:extLst>
              <a:ext uri="{FF2B5EF4-FFF2-40B4-BE49-F238E27FC236}">
                <a16:creationId xmlns:a16="http://schemas.microsoft.com/office/drawing/2014/main" id="{99AA656A-C056-4003-96DC-07F77FA3C14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32946" y="1336210"/>
            <a:ext cx="5610297" cy="3755454"/>
          </a:xfrm>
          <a:prstGeom prst="rect">
            <a:avLst/>
          </a:prstGeom>
          <a:noFill/>
          <a:ln w="9525">
            <a:solidFill>
              <a:srgbClr val="0070C0"/>
            </a:solidFill>
            <a:prstDash val="dash"/>
            <a:miter lim="800000"/>
            <a:headEnd/>
            <a:tailEnd/>
          </a:ln>
          <a:extLst>
            <a:ext uri="{909E8E84-426E-40DD-AFC4-6F175D3DCCD1}">
              <a14:hiddenFill xmlns:a14="http://schemas.microsoft.com/office/drawing/2010/main">
                <a:solidFill>
                  <a:srgbClr val="FFFFFF"/>
                </a:solidFill>
              </a14:hiddenFill>
            </a:ext>
          </a:extLst>
        </p:spPr>
      </p:pic>
      <p:sp>
        <p:nvSpPr>
          <p:cNvPr id="58" name="矩形 27">
            <a:extLst>
              <a:ext uri="{FF2B5EF4-FFF2-40B4-BE49-F238E27FC236}">
                <a16:creationId xmlns:a16="http://schemas.microsoft.com/office/drawing/2014/main" id="{278A4463-D631-4370-B6D7-A7D2808B08E9}"/>
              </a:ext>
            </a:extLst>
          </p:cNvPr>
          <p:cNvSpPr>
            <a:spLocks noChangeArrowheads="1"/>
          </p:cNvSpPr>
          <p:nvPr/>
        </p:nvSpPr>
        <p:spPr bwMode="auto">
          <a:xfrm>
            <a:off x="480457" y="1709206"/>
            <a:ext cx="3353926" cy="28541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a:lnSpc>
                <a:spcPct val="130000"/>
              </a:lnSpc>
              <a:spcBef>
                <a:spcPct val="0"/>
              </a:spcBef>
              <a:buSzPct val="80000"/>
              <a:buFont typeface="Wingdings"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本域内进入 </a:t>
            </a:r>
            <a:r>
              <a:rPr lang="zh-CN" altLang="zh-CN" sz="2000" dirty="0">
                <a:solidFill>
                  <a:srgbClr val="000000"/>
                </a:solidFill>
                <a:latin typeface="微软雅黑" panose="020B0503020204020204" pitchFamily="34" charset="-122"/>
                <a:ea typeface="微软雅黑" panose="020B0503020204020204" pitchFamily="34" charset="-122"/>
              </a:rPr>
              <a:t>AER </a:t>
            </a:r>
            <a:r>
              <a:rPr lang="zh-CN" altLang="en-US" sz="2000" dirty="0">
                <a:solidFill>
                  <a:srgbClr val="000000"/>
                </a:solidFill>
                <a:latin typeface="微软雅黑" panose="020B0503020204020204" pitchFamily="34" charset="-122"/>
                <a:ea typeface="微软雅黑" panose="020B0503020204020204" pitchFamily="34" charset="-122"/>
              </a:rPr>
              <a:t>的报文只应携带属于本 </a:t>
            </a:r>
            <a:r>
              <a:rPr lang="zh-CN" altLang="zh-CN" sz="2000" dirty="0">
                <a:solidFill>
                  <a:srgbClr val="000000"/>
                </a:solidFill>
                <a:latin typeface="微软雅黑" panose="020B0503020204020204" pitchFamily="34" charset="-122"/>
                <a:ea typeface="微软雅黑" panose="020B0503020204020204" pitchFamily="34" charset="-122"/>
              </a:rPr>
              <a:t>AS </a:t>
            </a:r>
            <a:r>
              <a:rPr lang="zh-CN" altLang="en-US" sz="2000" dirty="0">
                <a:solidFill>
                  <a:srgbClr val="000000"/>
                </a:solidFill>
                <a:latin typeface="微软雅黑" panose="020B0503020204020204" pitchFamily="34" charset="-122"/>
                <a:ea typeface="微软雅黑" panose="020B0503020204020204" pitchFamily="34" charset="-122"/>
              </a:rPr>
              <a:t>的源地址前缀</a:t>
            </a:r>
            <a:endParaRPr lang="en-US" altLang="zh-CN" sz="2000" dirty="0">
              <a:solidFill>
                <a:srgbClr val="000000"/>
              </a:solidFill>
              <a:latin typeface="微软雅黑" panose="020B0503020204020204" pitchFamily="34" charset="-122"/>
              <a:ea typeface="微软雅黑" panose="020B0503020204020204" pitchFamily="34" charset="-122"/>
            </a:endParaRPr>
          </a:p>
          <a:p>
            <a:pPr algn="just">
              <a:lnSpc>
                <a:spcPct val="130000"/>
              </a:lnSpc>
              <a:spcBef>
                <a:spcPct val="0"/>
              </a:spcBef>
              <a:buSzPct val="80000"/>
              <a:buFont typeface="Wingdings"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源地址属于本 </a:t>
            </a:r>
            <a:r>
              <a:rPr lang="zh-CN" altLang="zh-CN" sz="2000" dirty="0">
                <a:solidFill>
                  <a:srgbClr val="000000"/>
                </a:solidFill>
                <a:latin typeface="微软雅黑" panose="020B0503020204020204" pitchFamily="34" charset="-122"/>
                <a:ea typeface="微软雅黑" panose="020B0503020204020204" pitchFamily="34" charset="-122"/>
              </a:rPr>
              <a:t>AS、</a:t>
            </a:r>
            <a:r>
              <a:rPr lang="zh-CN" altLang="en-US" sz="2000" dirty="0">
                <a:solidFill>
                  <a:srgbClr val="000000"/>
                </a:solidFill>
                <a:latin typeface="微软雅黑" panose="020B0503020204020204" pitchFamily="34" charset="-122"/>
                <a:ea typeface="微软雅黑" panose="020B0503020204020204" pitchFamily="34" charset="-122"/>
              </a:rPr>
              <a:t>目的地址属于其它成员 </a:t>
            </a:r>
            <a:r>
              <a:rPr lang="zh-CN" altLang="zh-CN" sz="2000" dirty="0">
                <a:solidFill>
                  <a:srgbClr val="000000"/>
                </a:solidFill>
                <a:latin typeface="微软雅黑" panose="020B0503020204020204" pitchFamily="34" charset="-122"/>
                <a:ea typeface="微软雅黑" panose="020B0503020204020204" pitchFamily="34" charset="-122"/>
              </a:rPr>
              <a:t>AS </a:t>
            </a:r>
            <a:r>
              <a:rPr lang="zh-CN" altLang="en-US" sz="2000" dirty="0">
                <a:solidFill>
                  <a:srgbClr val="000000"/>
                </a:solidFill>
                <a:latin typeface="微软雅黑" panose="020B0503020204020204" pitchFamily="34" charset="-122"/>
                <a:ea typeface="微软雅黑" panose="020B0503020204020204" pitchFamily="34" charset="-122"/>
              </a:rPr>
              <a:t>的报文必须添加标签，其它报文直接转发 </a:t>
            </a:r>
          </a:p>
        </p:txBody>
      </p:sp>
      <p:sp>
        <p:nvSpPr>
          <p:cNvPr id="59" name="矩形 58">
            <a:extLst>
              <a:ext uri="{FF2B5EF4-FFF2-40B4-BE49-F238E27FC236}">
                <a16:creationId xmlns:a16="http://schemas.microsoft.com/office/drawing/2014/main" id="{BCC12771-A42F-4ADC-82E8-914EDF54F99D}"/>
              </a:ext>
            </a:extLst>
          </p:cNvPr>
          <p:cNvSpPr/>
          <p:nvPr/>
        </p:nvSpPr>
        <p:spPr>
          <a:xfrm>
            <a:off x="4295782" y="1319154"/>
            <a:ext cx="627063" cy="3772510"/>
          </a:xfrm>
          <a:prstGeom prst="rect">
            <a:avLst/>
          </a:prstGeom>
          <a:solidFill>
            <a:srgbClr val="00436D">
              <a:lumMod val="20000"/>
              <a:lumOff val="80000"/>
            </a:srgbClr>
          </a:solidFill>
          <a:ln w="12700" cap="flat" cmpd="sng" algn="ctr">
            <a:solidFill>
              <a:srgbClr val="00436D">
                <a:shade val="50000"/>
              </a:srgbClr>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60" name="文本框 65">
            <a:extLst>
              <a:ext uri="{FF2B5EF4-FFF2-40B4-BE49-F238E27FC236}">
                <a16:creationId xmlns:a16="http://schemas.microsoft.com/office/drawing/2014/main" id="{3F8DDBD1-DEF3-47E1-8D43-AD9EBCA9723D}"/>
              </a:ext>
            </a:extLst>
          </p:cNvPr>
          <p:cNvSpPr txBox="1">
            <a:spLocks noChangeArrowheads="1"/>
          </p:cNvSpPr>
          <p:nvPr/>
        </p:nvSpPr>
        <p:spPr bwMode="auto">
          <a:xfrm>
            <a:off x="4380482" y="1885665"/>
            <a:ext cx="625475"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zh-CN" altLang="en-US" sz="2400" dirty="0">
                <a:solidFill>
                  <a:srgbClr val="000000"/>
                </a:solidFill>
                <a:latin typeface="微软雅黑" panose="020B0503020204020204" pitchFamily="34" charset="-122"/>
                <a:ea typeface="微软雅黑" panose="020B0503020204020204" pitchFamily="34" charset="-122"/>
              </a:rPr>
              <a:t>发送端标签添加</a:t>
            </a:r>
          </a:p>
        </p:txBody>
      </p:sp>
    </p:spTree>
    <p:extLst>
      <p:ext uri="{BB962C8B-B14F-4D97-AF65-F5344CB8AC3E}">
        <p14:creationId xmlns:p14="http://schemas.microsoft.com/office/powerpoint/2010/main" val="202064326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12.5.2 </a:t>
            </a:r>
            <a:r>
              <a:rPr kumimoji="1" lang="zh-CN" altLang="en-US" sz="3200" dirty="0"/>
              <a:t>多域同步、协作信任的真实源地址域间验证方法</a:t>
            </a:r>
          </a:p>
        </p:txBody>
      </p:sp>
      <p:sp>
        <p:nvSpPr>
          <p:cNvPr id="24" name="文本框 23">
            <a:extLst>
              <a:ext uri="{FF2B5EF4-FFF2-40B4-BE49-F238E27FC236}">
                <a16:creationId xmlns:a16="http://schemas.microsoft.com/office/drawing/2014/main" id="{3E75D691-80AA-4B9B-990E-DC61F4B9DDDE}"/>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en-US" altLang="zh-CN" sz="2000" b="1" i="0" u="none" strike="noStrike" kern="1200" cap="none" spc="0" normalizeH="0" baseline="0" noProof="0" dirty="0">
                <a:ln>
                  <a:noFill/>
                </a:ln>
                <a:effectLst/>
                <a:uLnTx/>
                <a:uFillTx/>
                <a:latin typeface="Calibri "/>
                <a:ea typeface="微软雅黑"/>
                <a:cs typeface="+mj-cs"/>
              </a:rPr>
              <a:t>SMA</a:t>
            </a:r>
            <a:r>
              <a:rPr kumimoji="1" lang="zh-CN" altLang="en-US" sz="2000" b="1" i="0" u="none" strike="noStrike" kern="1200" cap="none" spc="0" normalizeH="0" baseline="0" noProof="0" dirty="0">
                <a:ln>
                  <a:noFill/>
                </a:ln>
                <a:effectLst/>
                <a:uLnTx/>
                <a:uFillTx/>
                <a:latin typeface="Calibri "/>
                <a:ea typeface="微软雅黑"/>
                <a:cs typeface="+mj-cs"/>
              </a:rPr>
              <a:t>原理介绍</a:t>
            </a:r>
            <a:r>
              <a:rPr kumimoji="1" lang="en-US" altLang="zh-CN" sz="2000" b="1" i="0" u="none" strike="noStrike" kern="1200" cap="none" spc="0" normalizeH="0" baseline="0" noProof="0" dirty="0">
                <a:ln>
                  <a:noFill/>
                </a:ln>
                <a:effectLst/>
                <a:uLnTx/>
                <a:uFillTx/>
                <a:latin typeface="Calibri "/>
                <a:ea typeface="微软雅黑"/>
                <a:cs typeface="+mj-cs"/>
              </a:rPr>
              <a:t>-</a:t>
            </a:r>
            <a:r>
              <a:rPr kumimoji="1" lang="zh-CN" altLang="en-US" sz="2000" b="1" i="0" u="none" strike="noStrike" kern="1200" cap="none" spc="0" normalizeH="0" baseline="0" noProof="0" dirty="0">
                <a:ln>
                  <a:noFill/>
                </a:ln>
                <a:effectLst/>
                <a:uLnTx/>
                <a:uFillTx/>
                <a:latin typeface="Calibri "/>
                <a:ea typeface="微软雅黑"/>
                <a:cs typeface="+mj-cs"/>
              </a:rPr>
              <a:t>数据层</a:t>
            </a:r>
          </a:p>
        </p:txBody>
      </p:sp>
      <p:pic>
        <p:nvPicPr>
          <p:cNvPr id="5" name="图片 8">
            <a:extLst>
              <a:ext uri="{FF2B5EF4-FFF2-40B4-BE49-F238E27FC236}">
                <a16:creationId xmlns:a16="http://schemas.microsoft.com/office/drawing/2014/main" id="{628BED8A-278D-4CCE-A7E0-55BD9B33E7C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36071" y="1431298"/>
            <a:ext cx="5917176" cy="3931808"/>
          </a:xfrm>
          <a:prstGeom prst="rect">
            <a:avLst/>
          </a:prstGeom>
          <a:noFill/>
          <a:ln w="9525">
            <a:solidFill>
              <a:srgbClr val="0070C0"/>
            </a:solidFill>
            <a:prstDash val="dash"/>
            <a:miter lim="800000"/>
            <a:headEnd/>
            <a:tailEnd/>
          </a:ln>
          <a:extLst>
            <a:ext uri="{909E8E84-426E-40DD-AFC4-6F175D3DCCD1}">
              <a14:hiddenFill xmlns:a14="http://schemas.microsoft.com/office/drawing/2010/main">
                <a:solidFill>
                  <a:srgbClr val="FFFFFF"/>
                </a:solidFill>
              </a14:hiddenFill>
            </a:ext>
          </a:extLst>
        </p:spPr>
      </p:pic>
      <p:sp>
        <p:nvSpPr>
          <p:cNvPr id="6" name="矩形 14">
            <a:extLst>
              <a:ext uri="{FF2B5EF4-FFF2-40B4-BE49-F238E27FC236}">
                <a16:creationId xmlns:a16="http://schemas.microsoft.com/office/drawing/2014/main" id="{EF2C19B1-3D6D-48A9-A01A-9A0FA552572A}"/>
              </a:ext>
            </a:extLst>
          </p:cNvPr>
          <p:cNvSpPr>
            <a:spLocks noChangeArrowheads="1"/>
          </p:cNvSpPr>
          <p:nvPr/>
        </p:nvSpPr>
        <p:spPr bwMode="auto">
          <a:xfrm>
            <a:off x="589744" y="1506034"/>
            <a:ext cx="4014214" cy="3254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just">
              <a:lnSpc>
                <a:spcPct val="130000"/>
              </a:lnSpc>
              <a:spcBef>
                <a:spcPct val="0"/>
              </a:spcBef>
              <a:buSzPct val="80000"/>
              <a:buFont typeface="Wingdings"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从其它域进入 </a:t>
            </a:r>
            <a:r>
              <a:rPr lang="zh-CN" altLang="zh-CN" sz="2000" dirty="0">
                <a:solidFill>
                  <a:srgbClr val="000000"/>
                </a:solidFill>
                <a:latin typeface="微软雅黑" panose="020B0503020204020204" pitchFamily="34" charset="-122"/>
                <a:ea typeface="微软雅黑" panose="020B0503020204020204" pitchFamily="34" charset="-122"/>
              </a:rPr>
              <a:t>AER </a:t>
            </a:r>
            <a:r>
              <a:rPr lang="zh-CN" altLang="en-US" sz="2000" dirty="0">
                <a:solidFill>
                  <a:srgbClr val="000000"/>
                </a:solidFill>
                <a:latin typeface="微软雅黑" panose="020B0503020204020204" pitchFamily="34" charset="-122"/>
                <a:ea typeface="微软雅黑" panose="020B0503020204020204" pitchFamily="34" charset="-122"/>
              </a:rPr>
              <a:t>的报文不应携带属于本 </a:t>
            </a:r>
            <a:r>
              <a:rPr lang="zh-CN" altLang="zh-CN" sz="2000" dirty="0">
                <a:solidFill>
                  <a:srgbClr val="000000"/>
                </a:solidFill>
                <a:latin typeface="微软雅黑" panose="020B0503020204020204" pitchFamily="34" charset="-122"/>
                <a:ea typeface="微软雅黑" panose="020B0503020204020204" pitchFamily="34" charset="-122"/>
              </a:rPr>
              <a:t>AS </a:t>
            </a:r>
            <a:r>
              <a:rPr lang="zh-CN" altLang="en-US" sz="2000" dirty="0">
                <a:solidFill>
                  <a:srgbClr val="000000"/>
                </a:solidFill>
                <a:latin typeface="微软雅黑" panose="020B0503020204020204" pitchFamily="34" charset="-122"/>
                <a:ea typeface="微软雅黑" panose="020B0503020204020204" pitchFamily="34" charset="-122"/>
              </a:rPr>
              <a:t>的源地址前缀</a:t>
            </a:r>
          </a:p>
          <a:p>
            <a:pPr algn="just">
              <a:lnSpc>
                <a:spcPct val="130000"/>
              </a:lnSpc>
              <a:spcBef>
                <a:spcPct val="0"/>
              </a:spcBef>
              <a:buSzPct val="80000"/>
              <a:buFont typeface="Wingdings"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源地址属于其它成员 </a:t>
            </a:r>
            <a:r>
              <a:rPr lang="zh-CN" altLang="zh-CN" sz="2000" dirty="0">
                <a:solidFill>
                  <a:srgbClr val="000000"/>
                </a:solidFill>
                <a:latin typeface="微软雅黑" panose="020B0503020204020204" pitchFamily="34" charset="-122"/>
                <a:ea typeface="微软雅黑" panose="020B0503020204020204" pitchFamily="34" charset="-122"/>
              </a:rPr>
              <a:t>AS、</a:t>
            </a:r>
            <a:r>
              <a:rPr lang="zh-CN" altLang="en-US" sz="2000" dirty="0">
                <a:solidFill>
                  <a:srgbClr val="000000"/>
                </a:solidFill>
                <a:latin typeface="微软雅黑" panose="020B0503020204020204" pitchFamily="34" charset="-122"/>
                <a:ea typeface="微软雅黑" panose="020B0503020204020204" pitchFamily="34" charset="-122"/>
              </a:rPr>
              <a:t>目的地址属于本 </a:t>
            </a:r>
            <a:r>
              <a:rPr lang="zh-CN" altLang="zh-CN" sz="2000" dirty="0">
                <a:solidFill>
                  <a:srgbClr val="000000"/>
                </a:solidFill>
                <a:latin typeface="微软雅黑" panose="020B0503020204020204" pitchFamily="34" charset="-122"/>
                <a:ea typeface="微软雅黑" panose="020B0503020204020204" pitchFamily="34" charset="-122"/>
              </a:rPr>
              <a:t>AS </a:t>
            </a:r>
            <a:r>
              <a:rPr lang="zh-CN" altLang="en-US" sz="2000" dirty="0">
                <a:solidFill>
                  <a:srgbClr val="000000"/>
                </a:solidFill>
                <a:latin typeface="微软雅黑" panose="020B0503020204020204" pitchFamily="34" charset="-122"/>
                <a:ea typeface="微软雅黑" panose="020B0503020204020204" pitchFamily="34" charset="-122"/>
              </a:rPr>
              <a:t>的必须检查标签，其它报文直接转发</a:t>
            </a:r>
            <a:endParaRPr lang="en-US" altLang="zh-CN" sz="2000" dirty="0">
              <a:solidFill>
                <a:srgbClr val="000000"/>
              </a:solidFill>
              <a:latin typeface="微软雅黑" panose="020B0503020204020204" pitchFamily="34" charset="-122"/>
              <a:ea typeface="微软雅黑" panose="020B0503020204020204" pitchFamily="34" charset="-122"/>
            </a:endParaRPr>
          </a:p>
          <a:p>
            <a:pPr algn="just">
              <a:lnSpc>
                <a:spcPct val="130000"/>
              </a:lnSpc>
              <a:spcBef>
                <a:spcPct val="0"/>
              </a:spcBef>
              <a:buSzPct val="80000"/>
              <a:buFont typeface="Wingdings" pitchFamily="2" charset="2"/>
              <a:buChar char="n"/>
            </a:pPr>
            <a:r>
              <a:rPr lang="zh-CN" altLang="en-US" sz="2000" dirty="0">
                <a:solidFill>
                  <a:srgbClr val="000000"/>
                </a:solidFill>
                <a:latin typeface="微软雅黑" panose="020B0503020204020204" pitchFamily="34" charset="-122"/>
                <a:ea typeface="微软雅黑" panose="020B0503020204020204" pitchFamily="34" charset="-122"/>
              </a:rPr>
              <a:t>标签验证过程：</a:t>
            </a:r>
            <a:r>
              <a:rPr lang="en-US" altLang="zh-CN" sz="2000" dirty="0">
                <a:solidFill>
                  <a:srgbClr val="000000"/>
                </a:solidFill>
                <a:latin typeface="微软雅黑" panose="020B0503020204020204" pitchFamily="34" charset="-122"/>
                <a:ea typeface="微软雅黑" panose="020B0503020204020204" pitchFamily="34" charset="-122"/>
              </a:rPr>
              <a:t>AER</a:t>
            </a:r>
            <a:r>
              <a:rPr lang="zh-CN" altLang="en-US" sz="2000" dirty="0">
                <a:solidFill>
                  <a:srgbClr val="000000"/>
                </a:solidFill>
                <a:latin typeface="微软雅黑" panose="020B0503020204020204" pitchFamily="34" charset="-122"/>
                <a:ea typeface="微软雅黑" panose="020B0503020204020204" pitchFamily="34" charset="-122"/>
              </a:rPr>
              <a:t>访问</a:t>
            </a:r>
            <a:r>
              <a:rPr lang="en-US" altLang="zh-CN" sz="2000" dirty="0">
                <a:solidFill>
                  <a:srgbClr val="000000"/>
                </a:solidFill>
                <a:latin typeface="微软雅黑" panose="020B0503020204020204" pitchFamily="34" charset="-122"/>
                <a:ea typeface="微软雅黑" panose="020B0503020204020204" pitchFamily="34" charset="-122"/>
              </a:rPr>
              <a:t>ACS</a:t>
            </a:r>
            <a:r>
              <a:rPr lang="zh-CN" altLang="en-US" sz="2000" dirty="0">
                <a:solidFill>
                  <a:srgbClr val="000000"/>
                </a:solidFill>
                <a:latin typeface="微软雅黑" panose="020B0503020204020204" pitchFamily="34" charset="-122"/>
                <a:ea typeface="微软雅黑" panose="020B0503020204020204" pitchFamily="34" charset="-122"/>
              </a:rPr>
              <a:t>获取对应地址的</a:t>
            </a:r>
            <a:r>
              <a:rPr lang="en-US" altLang="zh-CN" sz="2000" dirty="0">
                <a:solidFill>
                  <a:srgbClr val="000000"/>
                </a:solidFill>
                <a:latin typeface="微软雅黑" panose="020B0503020204020204" pitchFamily="34" charset="-122"/>
                <a:ea typeface="微软雅黑" panose="020B0503020204020204" pitchFamily="34" charset="-122"/>
              </a:rPr>
              <a:t>AS</a:t>
            </a:r>
            <a:r>
              <a:rPr lang="zh-CN" altLang="en-US" sz="2000" dirty="0">
                <a:solidFill>
                  <a:srgbClr val="000000"/>
                </a:solidFill>
                <a:latin typeface="微软雅黑" panose="020B0503020204020204" pitchFamily="34" charset="-122"/>
                <a:ea typeface="微软雅黑" panose="020B0503020204020204" pitchFamily="34" charset="-122"/>
              </a:rPr>
              <a:t>信息及标签信息，实现验证</a:t>
            </a:r>
          </a:p>
        </p:txBody>
      </p:sp>
      <p:sp>
        <p:nvSpPr>
          <p:cNvPr id="7" name="矩形 6">
            <a:extLst>
              <a:ext uri="{FF2B5EF4-FFF2-40B4-BE49-F238E27FC236}">
                <a16:creationId xmlns:a16="http://schemas.microsoft.com/office/drawing/2014/main" id="{0E95B7F9-9AC8-496B-8E98-7601A258089B}"/>
              </a:ext>
            </a:extLst>
          </p:cNvPr>
          <p:cNvSpPr/>
          <p:nvPr/>
        </p:nvSpPr>
        <p:spPr>
          <a:xfrm>
            <a:off x="10774999" y="1415721"/>
            <a:ext cx="627063" cy="3985354"/>
          </a:xfrm>
          <a:prstGeom prst="rect">
            <a:avLst/>
          </a:prstGeom>
          <a:solidFill>
            <a:srgbClr val="00436D">
              <a:lumMod val="20000"/>
              <a:lumOff val="80000"/>
            </a:srgbClr>
          </a:solidFill>
          <a:ln w="12700" cap="flat" cmpd="sng" algn="ctr">
            <a:solidFill>
              <a:srgbClr val="00436D">
                <a:shade val="50000"/>
              </a:srgbClr>
            </a:solidFill>
            <a:prstDash val="solid"/>
            <a:miter lim="800000"/>
          </a:ln>
          <a:effectLst/>
        </p:spPr>
        <p:txBody>
          <a:bodyPr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8" name="文本框 39">
            <a:extLst>
              <a:ext uri="{FF2B5EF4-FFF2-40B4-BE49-F238E27FC236}">
                <a16:creationId xmlns:a16="http://schemas.microsoft.com/office/drawing/2014/main" id="{18115B2D-BDFF-478B-80D8-5F50B7E60C1F}"/>
              </a:ext>
            </a:extLst>
          </p:cNvPr>
          <p:cNvSpPr txBox="1">
            <a:spLocks noChangeArrowheads="1"/>
          </p:cNvSpPr>
          <p:nvPr/>
        </p:nvSpPr>
        <p:spPr bwMode="auto">
          <a:xfrm>
            <a:off x="10804648" y="2004696"/>
            <a:ext cx="62706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zh-CN" altLang="en-US" sz="2400" dirty="0">
                <a:solidFill>
                  <a:srgbClr val="000000"/>
                </a:solidFill>
                <a:latin typeface="微软雅黑" panose="020B0503020204020204" pitchFamily="34" charset="-122"/>
                <a:ea typeface="微软雅黑" panose="020B0503020204020204" pitchFamily="34" charset="-122"/>
              </a:rPr>
              <a:t>接收端标签验证</a:t>
            </a:r>
          </a:p>
        </p:txBody>
      </p:sp>
      <p:pic>
        <p:nvPicPr>
          <p:cNvPr id="9" name="Picture 14">
            <a:extLst>
              <a:ext uri="{FF2B5EF4-FFF2-40B4-BE49-F238E27FC236}">
                <a16:creationId xmlns:a16="http://schemas.microsoft.com/office/drawing/2014/main" id="{9B60EE27-1726-4208-8837-016B7E8A8443}"/>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465" y="5363106"/>
            <a:ext cx="2466975" cy="1381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45" descr="Service Router">
            <a:extLst>
              <a:ext uri="{FF2B5EF4-FFF2-40B4-BE49-F238E27FC236}">
                <a16:creationId xmlns:a16="http://schemas.microsoft.com/office/drawing/2014/main" id="{55B08980-1354-472F-879D-56317CF156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17515" y="5839355"/>
            <a:ext cx="58578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0">
            <a:extLst>
              <a:ext uri="{FF2B5EF4-FFF2-40B4-BE49-F238E27FC236}">
                <a16:creationId xmlns:a16="http://schemas.microsoft.com/office/drawing/2014/main" id="{538B7809-16EA-447F-B2AF-FAF76E9C3D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09414" y="5767918"/>
            <a:ext cx="47625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a:extLst>
              <a:ext uri="{FF2B5EF4-FFF2-40B4-BE49-F238E27FC236}">
                <a16:creationId xmlns:a16="http://schemas.microsoft.com/office/drawing/2014/main" id="{AF691D00-5B94-4AE8-8C34-8D77B71AF491}"/>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685" y="5532174"/>
            <a:ext cx="2508250" cy="92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5" descr="Service Router">
            <a:extLst>
              <a:ext uri="{FF2B5EF4-FFF2-40B4-BE49-F238E27FC236}">
                <a16:creationId xmlns:a16="http://schemas.microsoft.com/office/drawing/2014/main" id="{D77716AC-7E4D-4D58-A4FB-E8BF4103E0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9629" y="5847293"/>
            <a:ext cx="585787" cy="347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49">
            <a:extLst>
              <a:ext uri="{FF2B5EF4-FFF2-40B4-BE49-F238E27FC236}">
                <a16:creationId xmlns:a16="http://schemas.microsoft.com/office/drawing/2014/main" id="{AEB74BFA-5093-4BA5-9FFA-CF234A3DE9D0}"/>
              </a:ext>
            </a:extLst>
          </p:cNvPr>
          <p:cNvSpPr txBox="1">
            <a:spLocks noChangeArrowheads="1"/>
          </p:cNvSpPr>
          <p:nvPr/>
        </p:nvSpPr>
        <p:spPr bwMode="auto">
          <a:xfrm>
            <a:off x="3361964" y="6275919"/>
            <a:ext cx="527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en-US" altLang="zh-CN" sz="1400">
                <a:solidFill>
                  <a:srgbClr val="000000"/>
                </a:solidFill>
                <a:latin typeface="微软雅黑" panose="020B0503020204020204" pitchFamily="34" charset="-122"/>
                <a:ea typeface="微软雅黑" panose="020B0503020204020204" pitchFamily="34" charset="-122"/>
              </a:rPr>
              <a:t>AER</a:t>
            </a:r>
          </a:p>
        </p:txBody>
      </p:sp>
      <p:sp>
        <p:nvSpPr>
          <p:cNvPr id="15" name="文本框 52">
            <a:extLst>
              <a:ext uri="{FF2B5EF4-FFF2-40B4-BE49-F238E27FC236}">
                <a16:creationId xmlns:a16="http://schemas.microsoft.com/office/drawing/2014/main" id="{CCD9D44F-24E0-406F-BE90-0FA4EDB96427}"/>
              </a:ext>
            </a:extLst>
          </p:cNvPr>
          <p:cNvSpPr txBox="1">
            <a:spLocks noChangeArrowheads="1"/>
          </p:cNvSpPr>
          <p:nvPr/>
        </p:nvSpPr>
        <p:spPr bwMode="auto">
          <a:xfrm>
            <a:off x="1410926" y="5842531"/>
            <a:ext cx="53340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gn="ctr">
              <a:lnSpc>
                <a:spcPct val="100000"/>
              </a:lnSpc>
              <a:spcBef>
                <a:spcPct val="0"/>
              </a:spcBef>
              <a:buFontTx/>
              <a:buNone/>
            </a:pPr>
            <a:r>
              <a:rPr kumimoji="1" lang="en-US" altLang="zh-CN" sz="1400">
                <a:solidFill>
                  <a:srgbClr val="000000"/>
                </a:solidFill>
                <a:latin typeface="微软雅黑" panose="020B0503020204020204" pitchFamily="34" charset="-122"/>
                <a:ea typeface="微软雅黑" panose="020B0503020204020204" pitchFamily="34" charset="-122"/>
              </a:rPr>
              <a:t>ACS</a:t>
            </a:r>
          </a:p>
        </p:txBody>
      </p:sp>
      <p:sp>
        <p:nvSpPr>
          <p:cNvPr id="16" name="文本框 54">
            <a:extLst>
              <a:ext uri="{FF2B5EF4-FFF2-40B4-BE49-F238E27FC236}">
                <a16:creationId xmlns:a16="http://schemas.microsoft.com/office/drawing/2014/main" id="{5D711507-1FAD-4E7B-9935-EFE1AF31FE7E}"/>
              </a:ext>
            </a:extLst>
          </p:cNvPr>
          <p:cNvSpPr txBox="1">
            <a:spLocks noChangeArrowheads="1"/>
          </p:cNvSpPr>
          <p:nvPr/>
        </p:nvSpPr>
        <p:spPr bwMode="auto">
          <a:xfrm>
            <a:off x="8208365" y="6240994"/>
            <a:ext cx="5270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a:lnSpc>
                <a:spcPct val="100000"/>
              </a:lnSpc>
              <a:spcBef>
                <a:spcPct val="0"/>
              </a:spcBef>
              <a:buFontTx/>
              <a:buNone/>
            </a:pPr>
            <a:r>
              <a:rPr kumimoji="1" lang="en-US" altLang="zh-CN" sz="1400">
                <a:solidFill>
                  <a:srgbClr val="000000"/>
                </a:solidFill>
                <a:latin typeface="微软雅黑" panose="020B0503020204020204" pitchFamily="34" charset="-122"/>
                <a:ea typeface="微软雅黑" panose="020B0503020204020204" pitchFamily="34" charset="-122"/>
              </a:rPr>
              <a:t>AER</a:t>
            </a:r>
          </a:p>
        </p:txBody>
      </p:sp>
      <p:sp>
        <p:nvSpPr>
          <p:cNvPr id="17" name="文本框 56">
            <a:extLst>
              <a:ext uri="{FF2B5EF4-FFF2-40B4-BE49-F238E27FC236}">
                <a16:creationId xmlns:a16="http://schemas.microsoft.com/office/drawing/2014/main" id="{3B90D371-A291-4325-BA3D-F7C887D7B126}"/>
              </a:ext>
            </a:extLst>
          </p:cNvPr>
          <p:cNvSpPr txBox="1">
            <a:spLocks noChangeArrowheads="1"/>
          </p:cNvSpPr>
          <p:nvPr/>
        </p:nvSpPr>
        <p:spPr bwMode="auto">
          <a:xfrm>
            <a:off x="2173157" y="6341712"/>
            <a:ext cx="5397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0" marR="0" lvl="0" indent="0" defTabSz="457200" eaLnBrk="1" fontAlgn="auto" latinLnBrk="0" hangingPunct="1">
              <a:lnSpc>
                <a:spcPct val="100000"/>
              </a:lnSpc>
              <a:spcBef>
                <a:spcPct val="0"/>
              </a:spcBef>
              <a:spcAft>
                <a:spcPts val="0"/>
              </a:spcAft>
              <a:buClrTx/>
              <a:buSzTx/>
              <a:buFontTx/>
              <a:buNone/>
              <a:tabLst/>
              <a:defRPr/>
            </a:pPr>
            <a:r>
              <a:rPr kumimoji="1" lang="en-US" altLang="zh-CN" sz="1800" b="0" i="0" u="none" strike="noStrike" kern="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rPr>
              <a:t>AS1</a:t>
            </a:r>
            <a:endParaRPr kumimoji="1" lang="zh-CN" altLang="en-US" sz="1800" b="0" i="0" u="none" strike="noStrike" kern="0" cap="none" spc="0" normalizeH="0" baseline="0" noProof="0" dirty="0">
              <a:ln>
                <a:noFill/>
              </a:ln>
              <a:solidFill>
                <a:srgbClr val="000000"/>
              </a:solidFill>
              <a:effectLst/>
              <a:uLnTx/>
              <a:uFillTx/>
              <a:latin typeface="Calibri" panose="020F0502020204030204" pitchFamily="34" charset="0"/>
              <a:ea typeface="等线" panose="02010600030101010101" pitchFamily="2" charset="-122"/>
            </a:endParaRPr>
          </a:p>
        </p:txBody>
      </p:sp>
      <p:sp>
        <p:nvSpPr>
          <p:cNvPr id="18" name="文本框 57">
            <a:extLst>
              <a:ext uri="{FF2B5EF4-FFF2-40B4-BE49-F238E27FC236}">
                <a16:creationId xmlns:a16="http://schemas.microsoft.com/office/drawing/2014/main" id="{57DE5CC6-9C5E-4DDE-BB2C-604B438E073A}"/>
              </a:ext>
            </a:extLst>
          </p:cNvPr>
          <p:cNvSpPr txBox="1">
            <a:spLocks noChangeArrowheads="1"/>
          </p:cNvSpPr>
          <p:nvPr/>
        </p:nvSpPr>
        <p:spPr bwMode="auto">
          <a:xfrm>
            <a:off x="9511703" y="5764744"/>
            <a:ext cx="5397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457200">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742950" indent="-285750" defTabSz="4572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defTabSz="4572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defTabSz="4572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0" marR="0" lvl="0" indent="0" defTabSz="457200" eaLnBrk="1" fontAlgn="auto" latinLnBrk="0" hangingPunct="1">
              <a:lnSpc>
                <a:spcPct val="100000"/>
              </a:lnSpc>
              <a:spcBef>
                <a:spcPct val="0"/>
              </a:spcBef>
              <a:spcAft>
                <a:spcPts val="0"/>
              </a:spcAft>
              <a:buClrTx/>
              <a:buSzTx/>
              <a:buFontTx/>
              <a:buNone/>
              <a:tabLst/>
              <a:defRPr/>
            </a:pPr>
            <a:r>
              <a:rPr kumimoji="1" lang="en-US" altLang="zh-CN" sz="1800" b="0" i="0" u="none" strike="noStrike" kern="0" cap="none" spc="0" normalizeH="0" baseline="0" noProof="0">
                <a:ln>
                  <a:noFill/>
                </a:ln>
                <a:solidFill>
                  <a:srgbClr val="000000"/>
                </a:solidFill>
                <a:effectLst/>
                <a:uLnTx/>
                <a:uFillTx/>
                <a:latin typeface="Calibri" panose="020F0502020204030204" pitchFamily="34" charset="0"/>
                <a:ea typeface="等线" panose="02010600030101010101" pitchFamily="2" charset="-122"/>
              </a:rPr>
              <a:t>AS2</a:t>
            </a:r>
            <a:endParaRPr kumimoji="1" lang="zh-CN" altLang="en-US" sz="1800" b="0" i="0" u="none" strike="noStrike" kern="0" cap="none" spc="0" normalizeH="0" baseline="0" noProof="0">
              <a:ln>
                <a:noFill/>
              </a:ln>
              <a:solidFill>
                <a:srgbClr val="000000"/>
              </a:solidFill>
              <a:effectLst/>
              <a:uLnTx/>
              <a:uFillTx/>
              <a:latin typeface="Calibri" panose="020F0502020204030204" pitchFamily="34" charset="0"/>
              <a:ea typeface="等线" panose="02010600030101010101" pitchFamily="2" charset="-122"/>
            </a:endParaRPr>
          </a:p>
        </p:txBody>
      </p:sp>
      <p:cxnSp>
        <p:nvCxnSpPr>
          <p:cNvPr id="19" name="直线连接符 45">
            <a:extLst>
              <a:ext uri="{FF2B5EF4-FFF2-40B4-BE49-F238E27FC236}">
                <a16:creationId xmlns:a16="http://schemas.microsoft.com/office/drawing/2014/main" id="{FD910C80-A2D8-403F-B39C-8320DA54F59C}"/>
              </a:ext>
            </a:extLst>
          </p:cNvPr>
          <p:cNvCxnSpPr>
            <a:cxnSpLocks/>
            <a:stCxn id="10" idx="1"/>
            <a:endCxn id="11" idx="3"/>
          </p:cNvCxnSpPr>
          <p:nvPr/>
        </p:nvCxnSpPr>
        <p:spPr>
          <a:xfrm flipH="1" flipV="1">
            <a:off x="2485664" y="6006044"/>
            <a:ext cx="831850" cy="7937"/>
          </a:xfrm>
          <a:prstGeom prst="line">
            <a:avLst/>
          </a:prstGeom>
          <a:noFill/>
          <a:ln w="6350" cap="flat" cmpd="sng" algn="ctr">
            <a:solidFill>
              <a:srgbClr val="00436D"/>
            </a:solidFill>
            <a:prstDash val="solid"/>
            <a:miter lim="800000"/>
          </a:ln>
          <a:effectLst/>
        </p:spPr>
      </p:cxnSp>
      <p:cxnSp>
        <p:nvCxnSpPr>
          <p:cNvPr id="20" name="直线连接符 46">
            <a:extLst>
              <a:ext uri="{FF2B5EF4-FFF2-40B4-BE49-F238E27FC236}">
                <a16:creationId xmlns:a16="http://schemas.microsoft.com/office/drawing/2014/main" id="{C2C735BA-079B-4F12-9C43-F714E068A0CC}"/>
              </a:ext>
            </a:extLst>
          </p:cNvPr>
          <p:cNvCxnSpPr>
            <a:stCxn id="10" idx="3"/>
            <a:endCxn id="13" idx="1"/>
          </p:cNvCxnSpPr>
          <p:nvPr/>
        </p:nvCxnSpPr>
        <p:spPr>
          <a:xfrm>
            <a:off x="3903302" y="6013980"/>
            <a:ext cx="4246327" cy="7144"/>
          </a:xfrm>
          <a:prstGeom prst="line">
            <a:avLst/>
          </a:prstGeom>
          <a:noFill/>
          <a:ln w="6350" cap="flat" cmpd="sng" algn="ctr">
            <a:solidFill>
              <a:srgbClr val="00436D"/>
            </a:solidFill>
            <a:prstDash val="solid"/>
            <a:miter lim="800000"/>
          </a:ln>
          <a:effectLst/>
        </p:spPr>
      </p:cxnSp>
      <p:cxnSp>
        <p:nvCxnSpPr>
          <p:cNvPr id="21" name="直线连接符 20">
            <a:extLst>
              <a:ext uri="{FF2B5EF4-FFF2-40B4-BE49-F238E27FC236}">
                <a16:creationId xmlns:a16="http://schemas.microsoft.com/office/drawing/2014/main" id="{48FD8F2F-7612-4DAB-869E-67DFBD2EB9F6}"/>
              </a:ext>
            </a:extLst>
          </p:cNvPr>
          <p:cNvCxnSpPr>
            <a:cxnSpLocks/>
          </p:cNvCxnSpPr>
          <p:nvPr/>
        </p:nvCxnSpPr>
        <p:spPr>
          <a:xfrm flipV="1">
            <a:off x="8350099" y="5409145"/>
            <a:ext cx="3051963" cy="625058"/>
          </a:xfrm>
          <a:prstGeom prst="line">
            <a:avLst/>
          </a:prstGeom>
          <a:noFill/>
          <a:ln w="6350" cap="flat" cmpd="sng" algn="ctr">
            <a:solidFill>
              <a:srgbClr val="00436D"/>
            </a:solidFill>
            <a:prstDash val="dash"/>
            <a:miter lim="800000"/>
          </a:ln>
          <a:effectLst/>
        </p:spPr>
      </p:cxnSp>
      <p:cxnSp>
        <p:nvCxnSpPr>
          <p:cNvPr id="22" name="直线连接符 16">
            <a:extLst>
              <a:ext uri="{FF2B5EF4-FFF2-40B4-BE49-F238E27FC236}">
                <a16:creationId xmlns:a16="http://schemas.microsoft.com/office/drawing/2014/main" id="{5777137E-9AC5-4460-9475-E68BF4F7B857}"/>
              </a:ext>
            </a:extLst>
          </p:cNvPr>
          <p:cNvCxnSpPr>
            <a:cxnSpLocks/>
            <a:endCxn id="13" idx="1"/>
          </p:cNvCxnSpPr>
          <p:nvPr/>
        </p:nvCxnSpPr>
        <p:spPr>
          <a:xfrm>
            <a:off x="4836071" y="5401075"/>
            <a:ext cx="3313558" cy="620049"/>
          </a:xfrm>
          <a:prstGeom prst="line">
            <a:avLst/>
          </a:prstGeom>
          <a:noFill/>
          <a:ln w="6350" cap="flat" cmpd="sng" algn="ctr">
            <a:solidFill>
              <a:srgbClr val="00436D"/>
            </a:solidFill>
            <a:prstDash val="dash"/>
            <a:miter lim="800000"/>
          </a:ln>
          <a:effectLst/>
        </p:spPr>
      </p:cxnSp>
    </p:spTree>
    <p:extLst>
      <p:ext uri="{BB962C8B-B14F-4D97-AF65-F5344CB8AC3E}">
        <p14:creationId xmlns:p14="http://schemas.microsoft.com/office/powerpoint/2010/main" val="24785357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文本框 50">
            <a:extLst>
              <a:ext uri="{FF2B5EF4-FFF2-40B4-BE49-F238E27FC236}">
                <a16:creationId xmlns:a16="http://schemas.microsoft.com/office/drawing/2014/main" id="{0625B8CA-CE4E-4AE6-9738-859728BFAB8E}"/>
              </a:ext>
            </a:extLst>
          </p:cNvPr>
          <p:cNvSpPr txBox="1"/>
          <p:nvPr/>
        </p:nvSpPr>
        <p:spPr>
          <a:xfrm>
            <a:off x="917560" y="4359068"/>
            <a:ext cx="9555286" cy="25364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体系结构设计</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与通信技术无关</a:t>
            </a:r>
            <a:r>
              <a:rPr lang="zh-CN" altLang="en-US" dirty="0">
                <a:latin typeface="微软雅黑" panose="020B0503020204020204" pitchFamily="34" charset="-122"/>
                <a:ea typeface="微软雅黑" panose="020B0503020204020204" pitchFamily="34" charset="-122"/>
              </a:rPr>
              <a:t>：仅转发数据包，可运行于任何通信技术之上</a:t>
            </a:r>
          </a:p>
          <a:p>
            <a:pPr marL="742950" lvl="1" indent="-28575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与边缘创新无关</a:t>
            </a:r>
            <a:r>
              <a:rPr lang="zh-CN" altLang="en-US" dirty="0">
                <a:latin typeface="微软雅黑" panose="020B0503020204020204" pitchFamily="34" charset="-122"/>
                <a:ea typeface="微软雅黑" panose="020B0503020204020204" pitchFamily="34" charset="-122"/>
              </a:rPr>
              <a:t>：增加边缘创新应用</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服务，网络无需做任何改变</a:t>
            </a:r>
          </a:p>
          <a:p>
            <a:pPr marL="742950" lvl="1" indent="-28575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支持大规模扩展</a:t>
            </a:r>
            <a:r>
              <a:rPr lang="zh-CN" altLang="en-US" dirty="0">
                <a:latin typeface="微软雅黑" panose="020B0503020204020204" pitchFamily="34" charset="-122"/>
                <a:ea typeface="微软雅黑" panose="020B0503020204020204" pitchFamily="34" charset="-122"/>
              </a:rPr>
              <a:t>：支持十亿级规模扩展</a:t>
            </a:r>
          </a:p>
          <a:p>
            <a:pPr marL="742950" lvl="1" indent="-285750">
              <a:lnSpc>
                <a:spcPct val="150000"/>
              </a:lnSpc>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完全开放</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对所有新协议、新技术、新应用提供开放服务</a:t>
            </a:r>
          </a:p>
          <a:p>
            <a:pPr marL="742950" lvl="1" indent="-285750">
              <a:lnSpc>
                <a:spcPct val="150000"/>
              </a:lnSpc>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12.1.1 </a:t>
            </a:r>
            <a:r>
              <a:rPr kumimoji="1" lang="zh-CN" altLang="en-US" dirty="0"/>
              <a:t>互联网体系结构与网络空间安全</a:t>
            </a:r>
          </a:p>
        </p:txBody>
      </p:sp>
      <p:grpSp>
        <p:nvGrpSpPr>
          <p:cNvPr id="8" name="组合 61">
            <a:extLst>
              <a:ext uri="{FF2B5EF4-FFF2-40B4-BE49-F238E27FC236}">
                <a16:creationId xmlns:a16="http://schemas.microsoft.com/office/drawing/2014/main" id="{6542D344-71E5-4B0A-BA82-8AC96E22FE94}"/>
              </a:ext>
            </a:extLst>
          </p:cNvPr>
          <p:cNvGrpSpPr>
            <a:grpSpLocks/>
          </p:cNvGrpSpPr>
          <p:nvPr/>
        </p:nvGrpSpPr>
        <p:grpSpPr bwMode="auto">
          <a:xfrm>
            <a:off x="2768537" y="2617270"/>
            <a:ext cx="1761196" cy="1815397"/>
            <a:chOff x="251519" y="1149245"/>
            <a:chExt cx="5521338" cy="5304091"/>
          </a:xfrm>
        </p:grpSpPr>
        <p:grpSp>
          <p:nvGrpSpPr>
            <p:cNvPr id="9" name="组合 62">
              <a:extLst>
                <a:ext uri="{FF2B5EF4-FFF2-40B4-BE49-F238E27FC236}">
                  <a16:creationId xmlns:a16="http://schemas.microsoft.com/office/drawing/2014/main" id="{1718944F-5E2B-4747-889D-68487CB723CF}"/>
                </a:ext>
              </a:extLst>
            </p:cNvPr>
            <p:cNvGrpSpPr>
              <a:grpSpLocks/>
            </p:cNvGrpSpPr>
            <p:nvPr/>
          </p:nvGrpSpPr>
          <p:grpSpPr bwMode="auto">
            <a:xfrm>
              <a:off x="251519" y="1149245"/>
              <a:ext cx="5521338" cy="5304091"/>
              <a:chOff x="4775" y="1896145"/>
              <a:chExt cx="4117816" cy="3883849"/>
            </a:xfrm>
          </p:grpSpPr>
          <p:pic>
            <p:nvPicPr>
              <p:cNvPr id="31" name="Picture 2">
                <a:extLst>
                  <a:ext uri="{FF2B5EF4-FFF2-40B4-BE49-F238E27FC236}">
                    <a16:creationId xmlns:a16="http://schemas.microsoft.com/office/drawing/2014/main" id="{E91ACDBB-5E95-49C4-AD68-A53C5AA4E0E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47987"/>
              <a:stretch>
                <a:fillRect/>
              </a:stretch>
            </p:blipFill>
            <p:spPr bwMode="auto">
              <a:xfrm>
                <a:off x="4775" y="3918873"/>
                <a:ext cx="4108450" cy="186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2">
                <a:extLst>
                  <a:ext uri="{FF2B5EF4-FFF2-40B4-BE49-F238E27FC236}">
                    <a16:creationId xmlns:a16="http://schemas.microsoft.com/office/drawing/2014/main" id="{D7BEBC7C-7F5B-4C8B-A24C-B4497B10B35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b="47987"/>
              <a:stretch>
                <a:fillRect/>
              </a:stretch>
            </p:blipFill>
            <p:spPr bwMode="auto">
              <a:xfrm flipV="1">
                <a:off x="14141" y="1896145"/>
                <a:ext cx="4108450" cy="1861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 name="Picture 26" descr="C:\Users\yxia\Desktop\Img320639468.jpg">
              <a:extLst>
                <a:ext uri="{FF2B5EF4-FFF2-40B4-BE49-F238E27FC236}">
                  <a16:creationId xmlns:a16="http://schemas.microsoft.com/office/drawing/2014/main" id="{789FCE2A-0C91-4CE7-81E1-97FCB1DE7DA4}"/>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48111" y="4877936"/>
              <a:ext cx="2375418" cy="14070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http://tbn0.google.com/images?q=tbn:uG9PhuBLX4dJJM:http://www.uberreview.com/wp-content/uploads/youtube_logo.jpg">
              <a:hlinkClick r:id="rId5"/>
              <a:extLst>
                <a:ext uri="{FF2B5EF4-FFF2-40B4-BE49-F238E27FC236}">
                  <a16:creationId xmlns:a16="http://schemas.microsoft.com/office/drawing/2014/main" id="{1BBA6523-EDA6-4DFF-8D2A-3FDEC8DF0E15}"/>
                </a:ext>
              </a:extLst>
            </p:cNvPr>
            <p:cNvPicPr>
              <a:picLocks noChangeAspect="1" noChangeArrowheads="1"/>
            </p:cNvPicPr>
            <p:nvPr/>
          </p:nvPicPr>
          <p:blipFill>
            <a:blip r:embed="rId6">
              <a:clrChange>
                <a:clrFrom>
                  <a:srgbClr val="FCFCFC"/>
                </a:clrFrom>
                <a:clrTo>
                  <a:srgbClr val="FCFCFC">
                    <a:alpha val="0"/>
                  </a:srgbClr>
                </a:clrTo>
              </a:clrChange>
              <a:extLst>
                <a:ext uri="{28A0092B-C50C-407E-A947-70E740481C1C}">
                  <a14:useLocalDpi xmlns:a14="http://schemas.microsoft.com/office/drawing/2010/main" val="0"/>
                </a:ext>
              </a:extLst>
            </a:blip>
            <a:srcRect/>
            <a:stretch>
              <a:fillRect/>
            </a:stretch>
          </p:blipFill>
          <p:spPr bwMode="auto">
            <a:xfrm>
              <a:off x="824914" y="1937705"/>
              <a:ext cx="1333601" cy="596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26" descr="http://static.ak.fbcdn.net/images/welcome/welcome_3.gif">
              <a:hlinkClick r:id="rId7"/>
              <a:extLst>
                <a:ext uri="{FF2B5EF4-FFF2-40B4-BE49-F238E27FC236}">
                  <a16:creationId xmlns:a16="http://schemas.microsoft.com/office/drawing/2014/main" id="{879C54E8-48BB-43A5-A6D4-8182119B42E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3277" y="1962167"/>
              <a:ext cx="1190410" cy="541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44" descr="From collectibles to cars, buy and sell all kinds of items on eBay">
              <a:hlinkClick r:id="rId9"/>
              <a:extLst>
                <a:ext uri="{FF2B5EF4-FFF2-40B4-BE49-F238E27FC236}">
                  <a16:creationId xmlns:a16="http://schemas.microsoft.com/office/drawing/2014/main" id="{DE199E8A-BBAE-4D3C-BD23-91C5146D250A}"/>
                </a:ext>
              </a:extLst>
            </p:cNvPr>
            <p:cNvPicPr>
              <a:picLocks noChangeAspect="1" noChangeArrowheads="1"/>
            </p:cNvPicPr>
            <p:nvPr/>
          </p:nvPicPr>
          <p:blipFill>
            <a:blip r:embed="rId10"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172359" y="2619309"/>
              <a:ext cx="736803" cy="289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8" descr="C:\Users\yxia\Desktop\20111222064702697103.jpg">
              <a:extLst>
                <a:ext uri="{FF2B5EF4-FFF2-40B4-BE49-F238E27FC236}">
                  <a16:creationId xmlns:a16="http://schemas.microsoft.com/office/drawing/2014/main" id="{F83BED97-7023-42E6-8021-FD762A54EB98}"/>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616909">
              <a:off x="3275143" y="5098108"/>
              <a:ext cx="332126" cy="727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11" descr="C:\Users\yxia\Desktop\搜狗截图13年10月19日1936_2.jpg">
              <a:extLst>
                <a:ext uri="{FF2B5EF4-FFF2-40B4-BE49-F238E27FC236}">
                  <a16:creationId xmlns:a16="http://schemas.microsoft.com/office/drawing/2014/main" id="{86F94574-8F41-404A-A95F-8E52D46BA087}"/>
                </a:ext>
              </a:extLst>
            </p:cNvPr>
            <p:cNvPicPr>
              <a:picLocks noChangeAspect="1" noChangeArrowheads="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50914" y="1227251"/>
              <a:ext cx="1844060" cy="7442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12" descr="C:\Users\yxia\Desktop\搜狗截图13年10月19日1936_3.jpg">
              <a:extLst>
                <a:ext uri="{FF2B5EF4-FFF2-40B4-BE49-F238E27FC236}">
                  <a16:creationId xmlns:a16="http://schemas.microsoft.com/office/drawing/2014/main" id="{02D863E9-AB53-43D1-AC2A-343FCB9845D1}"/>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83684" y="2573038"/>
              <a:ext cx="1283489" cy="593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13" descr="C:\Users\yxia\Desktop\搜狗截图13年10月19日1937_4.jpg">
              <a:extLst>
                <a:ext uri="{FF2B5EF4-FFF2-40B4-BE49-F238E27FC236}">
                  <a16:creationId xmlns:a16="http://schemas.microsoft.com/office/drawing/2014/main" id="{2F4B581B-26F2-474F-875F-269170A2B056}"/>
                </a:ext>
              </a:extLst>
            </p:cNvPr>
            <p:cNvPicPr>
              <a:picLocks noChangeAspect="1" noChangeArrowheads="1"/>
            </p:cNvPicPr>
            <p:nvPr/>
          </p:nvPicPr>
          <p:blipFill>
            <a:blip r:embed="rId1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963231" y="1440055"/>
              <a:ext cx="1262871" cy="52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4" descr="C:\Users\yxia\Desktop\搜狗截图13年10月19日1938_5.jpg">
              <a:extLst>
                <a:ext uri="{FF2B5EF4-FFF2-40B4-BE49-F238E27FC236}">
                  <a16:creationId xmlns:a16="http://schemas.microsoft.com/office/drawing/2014/main" id="{2D6B5865-9C9E-4ADA-9B7B-3C92A6C4E111}"/>
                </a:ext>
              </a:extLst>
            </p:cNvPr>
            <p:cNvPicPr>
              <a:picLocks noChangeAspect="1" noChangeArrowheads="1"/>
            </p:cNvPicPr>
            <p:nvPr/>
          </p:nvPicPr>
          <p:blipFill>
            <a:blip r:embed="rId15">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847981" y="2942059"/>
              <a:ext cx="1589204" cy="44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15" descr="C:\Users\yxia\Desktop\搜狗截图13年10月19日1938_6.jpg">
              <a:extLst>
                <a:ext uri="{FF2B5EF4-FFF2-40B4-BE49-F238E27FC236}">
                  <a16:creationId xmlns:a16="http://schemas.microsoft.com/office/drawing/2014/main" id="{B70293BA-3220-488C-9836-045BFCD84372}"/>
                </a:ext>
              </a:extLst>
            </p:cNvPr>
            <p:cNvPicPr>
              <a:picLocks noChangeAspect="1" noChangeArrowheads="1"/>
            </p:cNvPicPr>
            <p:nvPr/>
          </p:nvPicPr>
          <p:blipFill>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530782" y="2055300"/>
              <a:ext cx="1695319" cy="47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 name="Picture 16" descr="C:\Users\yxia\Desktop\google_logo_41.png">
              <a:extLst>
                <a:ext uri="{FF2B5EF4-FFF2-40B4-BE49-F238E27FC236}">
                  <a16:creationId xmlns:a16="http://schemas.microsoft.com/office/drawing/2014/main" id="{02EBCBEB-DD53-4317-9BD6-8A27295D47F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62072" y="1497406"/>
              <a:ext cx="1295857" cy="4428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 name="Picture 17" descr="C:\Users\yxia\Desktop\搜狗截图13年10月19日1946_7.jpg">
              <a:extLst>
                <a:ext uri="{FF2B5EF4-FFF2-40B4-BE49-F238E27FC236}">
                  <a16:creationId xmlns:a16="http://schemas.microsoft.com/office/drawing/2014/main" id="{3F2DE38F-6DD9-4459-9D93-F05109BD59BD}"/>
                </a:ext>
              </a:extLst>
            </p:cNvPr>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6888" y="2533770"/>
              <a:ext cx="1307028" cy="48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20" descr="C:\Users\yxia\Desktop\2178222.jpg">
              <a:extLst>
                <a:ext uri="{FF2B5EF4-FFF2-40B4-BE49-F238E27FC236}">
                  <a16:creationId xmlns:a16="http://schemas.microsoft.com/office/drawing/2014/main" id="{AF787FC6-78DD-4C33-8B51-01F9A1DFE13A}"/>
                </a:ext>
              </a:extLst>
            </p:cNvPr>
            <p:cNvPicPr>
              <a:picLocks noChangeAspect="1" noChangeArrowheads="1"/>
            </p:cNvPicPr>
            <p:nvPr/>
          </p:nvPicPr>
          <p:blipFill>
            <a:blip r:embed="rId1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9150" y="5146214"/>
              <a:ext cx="900922" cy="11612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descr="C:\Users\yxia\Desktop\3770652009510221234.jpg">
              <a:extLst>
                <a:ext uri="{FF2B5EF4-FFF2-40B4-BE49-F238E27FC236}">
                  <a16:creationId xmlns:a16="http://schemas.microsoft.com/office/drawing/2014/main" id="{6B47387E-5FA7-4BDB-BF94-FC4CADCF2F9B}"/>
                </a:ext>
              </a:extLst>
            </p:cNvPr>
            <p:cNvPicPr>
              <a:picLocks noChangeAspect="1" noChangeArrowheads="1"/>
            </p:cNvPicPr>
            <p:nvPr/>
          </p:nvPicPr>
          <p:blipFill>
            <a:blip r:embed="rId2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rot="4506236" flipV="1">
              <a:off x="1254549" y="4397403"/>
              <a:ext cx="822622" cy="7927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38" descr="http://tbn0.google.com/images?q=tbn:8sTVCGh5uzf1gM:http://www.wpclipart.com/telephone/telephone_cartoon.png">
              <a:hlinkClick r:id="rId21"/>
              <a:extLst>
                <a:ext uri="{FF2B5EF4-FFF2-40B4-BE49-F238E27FC236}">
                  <a16:creationId xmlns:a16="http://schemas.microsoft.com/office/drawing/2014/main" id="{0B6A759A-5706-4961-B04D-EC902FCA9368}"/>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933569" y="4243298"/>
              <a:ext cx="498106" cy="4635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26" descr="http://tbn0.google.com/images?q=tbn:xT9wMZ61r7KFCM:http://rtmulcahy.files.wordpress.com/2007/06/cellphone.gif">
              <a:hlinkClick r:id="rId23"/>
              <a:extLst>
                <a:ext uri="{FF2B5EF4-FFF2-40B4-BE49-F238E27FC236}">
                  <a16:creationId xmlns:a16="http://schemas.microsoft.com/office/drawing/2014/main" id="{EA06F686-3AC7-44A7-B7FF-D3DB780531BF}"/>
                </a:ext>
              </a:extLst>
            </p:cNvPr>
            <p:cNvPicPr>
              <a:picLocks noChangeAspect="1" noChangeArrowheads="1"/>
            </p:cNvPicPr>
            <p:nvPr/>
          </p:nvPicPr>
          <p:blipFill>
            <a:blip r:embed="rId24">
              <a:clrChange>
                <a:clrFrom>
                  <a:srgbClr val="FCFDFF"/>
                </a:clrFrom>
                <a:clrTo>
                  <a:srgbClr val="FCFDFF">
                    <a:alpha val="0"/>
                  </a:srgbClr>
                </a:clrTo>
              </a:clrChange>
              <a:extLst>
                <a:ext uri="{28A0092B-C50C-407E-A947-70E740481C1C}">
                  <a14:useLocalDpi xmlns:a14="http://schemas.microsoft.com/office/drawing/2010/main" val="0"/>
                </a:ext>
              </a:extLst>
            </a:blip>
            <a:srcRect/>
            <a:stretch>
              <a:fillRect/>
            </a:stretch>
          </p:blipFill>
          <p:spPr bwMode="auto">
            <a:xfrm flipH="1">
              <a:off x="3617906" y="4192672"/>
              <a:ext cx="609938" cy="5633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1" descr="C:\Users\yxia\Desktop\3374535_010108632321_2.jpg">
              <a:extLst>
                <a:ext uri="{FF2B5EF4-FFF2-40B4-BE49-F238E27FC236}">
                  <a16:creationId xmlns:a16="http://schemas.microsoft.com/office/drawing/2014/main" id="{9AFD440E-DFF9-4F56-97BA-FC94D0B8C4D5}"/>
                </a:ext>
              </a:extLst>
            </p:cNvPr>
            <p:cNvPicPr>
              <a:picLocks noChangeAspect="1" noChangeArrowheads="1"/>
            </p:cNvPicPr>
            <p:nvPr/>
          </p:nvPicPr>
          <p:blipFill>
            <a:blip r:embed="rId25"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a:stretch>
              <a:fillRect/>
            </a:stretch>
          </p:blipFill>
          <p:spPr bwMode="auto">
            <a:xfrm rot="786443">
              <a:off x="1024909" y="4905667"/>
              <a:ext cx="933611" cy="545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 name="Picture 28" descr="C:\Users\yxia\Desktop\vgoixh91ud6k.jpg">
              <a:extLst>
                <a:ext uri="{FF2B5EF4-FFF2-40B4-BE49-F238E27FC236}">
                  <a16:creationId xmlns:a16="http://schemas.microsoft.com/office/drawing/2014/main" id="{340762A6-FF10-49A5-83C7-4C2D7231EECB}"/>
                </a:ext>
              </a:extLst>
            </p:cNvPr>
            <p:cNvPicPr>
              <a:picLocks noChangeAspect="1" noChangeArrowheads="1"/>
            </p:cNvPicPr>
            <p:nvPr/>
          </p:nvPicPr>
          <p:blipFill>
            <a:blip r:embed="rId2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5994" y="4542449"/>
              <a:ext cx="573802" cy="60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 name="Picture 27" descr="C:\Users\yxia\Desktop\2078815_171043034636_2.jpg">
              <a:extLst>
                <a:ext uri="{FF2B5EF4-FFF2-40B4-BE49-F238E27FC236}">
                  <a16:creationId xmlns:a16="http://schemas.microsoft.com/office/drawing/2014/main" id="{026A2357-BC49-493A-8B63-228AC6A354B6}"/>
                </a:ext>
              </a:extLst>
            </p:cNvPr>
            <p:cNvPicPr>
              <a:picLocks noChangeAspect="1" noChangeArrowheads="1"/>
            </p:cNvPicPr>
            <p:nvPr/>
          </p:nvPicPr>
          <p:blipFill>
            <a:blip r:embed="rId27">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flipH="1">
              <a:off x="596497" y="5405060"/>
              <a:ext cx="908266" cy="8588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30" descr="C:\Users\yxia\Desktop\1077466119.jpg">
              <a:extLst>
                <a:ext uri="{FF2B5EF4-FFF2-40B4-BE49-F238E27FC236}">
                  <a16:creationId xmlns:a16="http://schemas.microsoft.com/office/drawing/2014/main" id="{9C07BC5C-1921-4250-BE86-6A0C0C2A0F02}"/>
                </a:ext>
              </a:extLst>
            </p:cNvPr>
            <p:cNvPicPr>
              <a:picLocks noChangeAspect="1" noChangeArrowheads="1"/>
            </p:cNvPicPr>
            <p:nvPr/>
          </p:nvPicPr>
          <p:blipFill>
            <a:blip r:embed="rId2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473771" y="4110183"/>
              <a:ext cx="1194018" cy="1185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 name="Picture 2">
              <a:extLst>
                <a:ext uri="{FF2B5EF4-FFF2-40B4-BE49-F238E27FC236}">
                  <a16:creationId xmlns:a16="http://schemas.microsoft.com/office/drawing/2014/main" id="{A368AC38-B89F-4C95-8675-6439274EA714}"/>
                </a:ext>
              </a:extLst>
            </p:cNvPr>
            <p:cNvPicPr>
              <a:picLocks noChangeAspect="1" noChangeArrowheads="1"/>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1909006" y="3432969"/>
              <a:ext cx="2054225" cy="858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6" name="组合 7">
            <a:extLst>
              <a:ext uri="{FF2B5EF4-FFF2-40B4-BE49-F238E27FC236}">
                <a16:creationId xmlns:a16="http://schemas.microsoft.com/office/drawing/2014/main" id="{32CFCEAC-0EE9-493C-BD2E-AA62B88FF78A}"/>
              </a:ext>
            </a:extLst>
          </p:cNvPr>
          <p:cNvGrpSpPr>
            <a:grpSpLocks/>
          </p:cNvGrpSpPr>
          <p:nvPr/>
        </p:nvGrpSpPr>
        <p:grpSpPr bwMode="auto">
          <a:xfrm>
            <a:off x="6290503" y="2559044"/>
            <a:ext cx="2010682" cy="1907386"/>
            <a:chOff x="3131840" y="2423055"/>
            <a:chExt cx="1780603" cy="1681007"/>
          </a:xfrm>
        </p:grpSpPr>
        <p:pic>
          <p:nvPicPr>
            <p:cNvPr id="37" name="Picture 3">
              <a:extLst>
                <a:ext uri="{FF2B5EF4-FFF2-40B4-BE49-F238E27FC236}">
                  <a16:creationId xmlns:a16="http://schemas.microsoft.com/office/drawing/2014/main" id="{BA1BD00B-695F-4C4A-B6BA-BDC8C416BD4A}"/>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3234458" y="2423055"/>
              <a:ext cx="1559665" cy="168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TextBox 2">
              <a:extLst>
                <a:ext uri="{FF2B5EF4-FFF2-40B4-BE49-F238E27FC236}">
                  <a16:creationId xmlns:a16="http://schemas.microsoft.com/office/drawing/2014/main" id="{91205D7D-8500-41B9-AB6E-1299ADEF36BE}"/>
                </a:ext>
              </a:extLst>
            </p:cNvPr>
            <p:cNvSpPr txBox="1">
              <a:spLocks noChangeArrowheads="1"/>
            </p:cNvSpPr>
            <p:nvPr/>
          </p:nvSpPr>
          <p:spPr bwMode="auto">
            <a:xfrm>
              <a:off x="3131840" y="3212976"/>
              <a:ext cx="1780603" cy="229121"/>
            </a:xfrm>
            <a:prstGeom prst="rect">
              <a:avLst/>
            </a:prstGeom>
            <a:noFill/>
            <a:ln w="28575">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1000"/>
                <a:t> </a:t>
              </a:r>
              <a:endParaRPr lang="zh-CN" altLang="en-US" sz="1000"/>
            </a:p>
          </p:txBody>
        </p:sp>
      </p:grpSp>
      <p:grpSp>
        <p:nvGrpSpPr>
          <p:cNvPr id="3" name="组合 2">
            <a:extLst>
              <a:ext uri="{FF2B5EF4-FFF2-40B4-BE49-F238E27FC236}">
                <a16:creationId xmlns:a16="http://schemas.microsoft.com/office/drawing/2014/main" id="{C07B8051-70E5-4C41-95D9-2079DD9B34C0}"/>
              </a:ext>
            </a:extLst>
          </p:cNvPr>
          <p:cNvGrpSpPr/>
          <p:nvPr/>
        </p:nvGrpSpPr>
        <p:grpSpPr>
          <a:xfrm>
            <a:off x="9383036" y="4811936"/>
            <a:ext cx="1520224" cy="1479754"/>
            <a:chOff x="8977167" y="3940897"/>
            <a:chExt cx="1520224" cy="1479754"/>
          </a:xfrm>
        </p:grpSpPr>
        <p:pic>
          <p:nvPicPr>
            <p:cNvPr id="49" name="图片 48">
              <a:extLst>
                <a:ext uri="{FF2B5EF4-FFF2-40B4-BE49-F238E27FC236}">
                  <a16:creationId xmlns:a16="http://schemas.microsoft.com/office/drawing/2014/main" id="{1F0E36C5-534C-4DEB-BC05-BB4E70B836B8}"/>
                </a:ext>
              </a:extLst>
            </p:cNvPr>
            <p:cNvPicPr>
              <a:picLocks noChangeAspect="1"/>
            </p:cNvPicPr>
            <p:nvPr/>
          </p:nvPicPr>
          <p:blipFill>
            <a:blip r:embed="rId31"/>
            <a:stretch>
              <a:fillRect/>
            </a:stretch>
          </p:blipFill>
          <p:spPr>
            <a:xfrm>
              <a:off x="9141057" y="3940897"/>
              <a:ext cx="1042626" cy="1093654"/>
            </a:xfrm>
            <a:prstGeom prst="roundRect">
              <a:avLst>
                <a:gd name="adj" fmla="val 5098"/>
              </a:avLst>
            </a:prstGeom>
            <a:solidFill>
              <a:srgbClr val="FFFFFF">
                <a:shade val="85000"/>
              </a:srgbClr>
            </a:solidFill>
            <a:ln>
              <a:noFill/>
            </a:ln>
            <a:effectLst/>
          </p:spPr>
        </p:pic>
        <p:sp>
          <p:nvSpPr>
            <p:cNvPr id="50" name="矩形 49">
              <a:extLst>
                <a:ext uri="{FF2B5EF4-FFF2-40B4-BE49-F238E27FC236}">
                  <a16:creationId xmlns:a16="http://schemas.microsoft.com/office/drawing/2014/main" id="{12F84534-79DA-4529-8D1F-5F603472735B}"/>
                </a:ext>
              </a:extLst>
            </p:cNvPr>
            <p:cNvSpPr/>
            <p:nvPr/>
          </p:nvSpPr>
          <p:spPr>
            <a:xfrm>
              <a:off x="8977167" y="5051319"/>
              <a:ext cx="1520224" cy="369332"/>
            </a:xfrm>
            <a:prstGeom prst="rect">
              <a:avLst/>
            </a:prstGeom>
          </p:spPr>
          <p:txBody>
            <a:bodyPr wrap="none">
              <a:spAutoFit/>
            </a:bodyPr>
            <a:lstStyle/>
            <a:p>
              <a:r>
                <a:rPr lang="en-US" altLang="zh-CN" b="1" dirty="0">
                  <a:solidFill>
                    <a:srgbClr val="C00000"/>
                  </a:solidFill>
                  <a:latin typeface="微软雅黑" panose="020B0503020204020204" pitchFamily="34" charset="-122"/>
                  <a:ea typeface="微软雅黑" panose="020B0503020204020204" pitchFamily="34" charset="-122"/>
                </a:rPr>
                <a:t>Vinton Cerf</a:t>
              </a:r>
              <a:endParaRPr lang="zh-CN" altLang="en-US" dirty="0"/>
            </a:p>
          </p:txBody>
        </p:sp>
      </p:grpSp>
      <p:sp>
        <p:nvSpPr>
          <p:cNvPr id="53" name="文本框 52">
            <a:extLst>
              <a:ext uri="{FF2B5EF4-FFF2-40B4-BE49-F238E27FC236}">
                <a16:creationId xmlns:a16="http://schemas.microsoft.com/office/drawing/2014/main" id="{9BCA2C52-134C-438C-8C90-FE5B99A0F8A2}"/>
              </a:ext>
            </a:extLst>
          </p:cNvPr>
          <p:cNvSpPr txBox="1"/>
          <p:nvPr/>
        </p:nvSpPr>
        <p:spPr>
          <a:xfrm>
            <a:off x="917560" y="826038"/>
            <a:ext cx="609600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1">
                <a:ln>
                  <a:noFill/>
                </a:ln>
                <a:solidFill>
                  <a:srgbClr val="137AC4"/>
                </a:solidFill>
                <a:effectLst/>
                <a:uLnTx/>
                <a:uFillTx/>
                <a:latin typeface="微软雅黑"/>
                <a:ea typeface="微软雅黑"/>
                <a:cs typeface="+mn-cs"/>
                <a:sym typeface="+mn-ea"/>
              </a:rPr>
              <a:t>互联网体系结构是互联网的核心技术</a:t>
            </a:r>
          </a:p>
        </p:txBody>
      </p:sp>
      <p:sp>
        <p:nvSpPr>
          <p:cNvPr id="2" name="文本框 1">
            <a:extLst>
              <a:ext uri="{FF2B5EF4-FFF2-40B4-BE49-F238E27FC236}">
                <a16:creationId xmlns:a16="http://schemas.microsoft.com/office/drawing/2014/main" id="{F5484028-30CE-4699-9013-11345945F586}"/>
              </a:ext>
            </a:extLst>
          </p:cNvPr>
          <p:cNvSpPr txBox="1"/>
          <p:nvPr/>
        </p:nvSpPr>
        <p:spPr>
          <a:xfrm>
            <a:off x="917560" y="1211835"/>
            <a:ext cx="9555286" cy="161582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互联网体系结构研究互联网各部分功能组成及其相互关系</a:t>
            </a: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网络层承上启下，保证全网通达，是体系结构的核心</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网络层设计包括传送格式、转发方式、以及路由控制</a:t>
            </a:r>
          </a:p>
          <a:p>
            <a:pPr marL="285750" indent="-285750">
              <a:buFont typeface="Arial" panose="020B0604020202020204" pitchFamily="34" charset="0"/>
              <a:buChar char="•"/>
            </a:pPr>
            <a:endParaRPr lang="zh-CN" altLang="en-US" dirty="0">
              <a:latin typeface="微软雅黑" panose="020B0503020204020204" pitchFamily="34" charset="-122"/>
              <a:ea typeface="微软雅黑" panose="020B0503020204020204" pitchFamily="34" charset="-122"/>
            </a:endParaRPr>
          </a:p>
        </p:txBody>
      </p:sp>
      <p:sp>
        <p:nvSpPr>
          <p:cNvPr id="52" name="右箭头 29">
            <a:extLst>
              <a:ext uri="{FF2B5EF4-FFF2-40B4-BE49-F238E27FC236}">
                <a16:creationId xmlns:a16="http://schemas.microsoft.com/office/drawing/2014/main" id="{2B2A6D4B-E525-4105-802B-16C805E9D973}"/>
              </a:ext>
            </a:extLst>
          </p:cNvPr>
          <p:cNvSpPr/>
          <p:nvPr/>
        </p:nvSpPr>
        <p:spPr>
          <a:xfrm>
            <a:off x="4769490" y="3365236"/>
            <a:ext cx="1062130" cy="303240"/>
          </a:xfrm>
          <a:prstGeom prst="rightArrow">
            <a:avLst/>
          </a:prstGeom>
          <a:solidFill>
            <a:srgbClr val="99CCFF"/>
          </a:solidFill>
          <a:ln>
            <a:solidFill>
              <a:srgbClr val="0070C0"/>
            </a:solidFill>
          </a:ln>
        </p:spPr>
        <p:style>
          <a:lnRef idx="1">
            <a:schemeClr val="accent5"/>
          </a:lnRef>
          <a:fillRef idx="2">
            <a:schemeClr val="accent5"/>
          </a:fillRef>
          <a:effectRef idx="1">
            <a:schemeClr val="accent5"/>
          </a:effectRef>
          <a:fontRef idx="minor">
            <a:schemeClr val="dk1"/>
          </a:fontRef>
        </p:style>
        <p:txBody>
          <a:bodyPr anchor="ctr"/>
          <a:lstStyle/>
          <a:p>
            <a:pPr algn="ctr">
              <a:defRPr/>
            </a:pPr>
            <a:endParaRPr lang="zh-CN" altLang="en-US"/>
          </a:p>
        </p:txBody>
      </p:sp>
    </p:spTree>
    <p:extLst>
      <p:ext uri="{BB962C8B-B14F-4D97-AF65-F5344CB8AC3E}">
        <p14:creationId xmlns:p14="http://schemas.microsoft.com/office/powerpoint/2010/main" val="26793225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12.5.2 </a:t>
            </a:r>
            <a:r>
              <a:rPr kumimoji="1" lang="zh-CN" altLang="en-US" sz="3200" dirty="0"/>
              <a:t>多域同步、协作信任的真实源地址域间验证方法</a:t>
            </a:r>
          </a:p>
        </p:txBody>
      </p:sp>
      <p:sp>
        <p:nvSpPr>
          <p:cNvPr id="6" name="文本框 5">
            <a:extLst>
              <a:ext uri="{FF2B5EF4-FFF2-40B4-BE49-F238E27FC236}">
                <a16:creationId xmlns:a16="http://schemas.microsoft.com/office/drawing/2014/main" id="{2668357E-7D2A-4B62-BA07-101C8D2AB175}"/>
              </a:ext>
            </a:extLst>
          </p:cNvPr>
          <p:cNvSpPr txBox="1"/>
          <p:nvPr/>
        </p:nvSpPr>
        <p:spPr>
          <a:xfrm>
            <a:off x="809367" y="988541"/>
            <a:ext cx="10849233" cy="235154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技术难点</a:t>
            </a:r>
            <a:endParaRPr lang="en-US" altLang="zh-CN" sz="2000"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路由不对称等网络环境导致源端采用端到端的标签替换机制难以判断正确的下一跳标签</a:t>
            </a: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数据包在转发过程中存在被仿冒的风险</a:t>
            </a:r>
          </a:p>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研究思路</a:t>
            </a:r>
            <a:endParaRPr lang="en-US" altLang="zh-CN" sz="2000"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层次化的多管理域联盟聚类互联，数据包完整性校验</a:t>
            </a:r>
            <a:endParaRPr lang="en-US" altLang="zh-CN" sz="2000" dirty="0">
              <a:latin typeface="Calibri" panose="020F0502020204030204" pitchFamily="34" charset="0"/>
              <a:ea typeface="Microsoft YaHei" panose="020B0503020204020204" pitchFamily="34" charset="-122"/>
              <a:cs typeface="+mj-cs"/>
            </a:endParaRPr>
          </a:p>
        </p:txBody>
      </p:sp>
      <p:pic>
        <p:nvPicPr>
          <p:cNvPr id="44" name="图片 2">
            <a:extLst>
              <a:ext uri="{FF2B5EF4-FFF2-40B4-BE49-F238E27FC236}">
                <a16:creationId xmlns:a16="http://schemas.microsoft.com/office/drawing/2014/main" id="{C3ADFD74-7547-4E95-9E4E-B5512DBA9C3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03999" y="3470804"/>
            <a:ext cx="5096321" cy="271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图片 44">
            <a:extLst>
              <a:ext uri="{FF2B5EF4-FFF2-40B4-BE49-F238E27FC236}">
                <a16:creationId xmlns:a16="http://schemas.microsoft.com/office/drawing/2014/main" id="{7937AECD-A25E-4AD3-A243-AF7265DFED2E}"/>
              </a:ext>
            </a:extLst>
          </p:cNvPr>
          <p:cNvPicPr>
            <a:picLocks noChangeAspect="1"/>
          </p:cNvPicPr>
          <p:nvPr/>
        </p:nvPicPr>
        <p:blipFill>
          <a:blip r:embed="rId4"/>
          <a:stretch>
            <a:fillRect/>
          </a:stretch>
        </p:blipFill>
        <p:spPr>
          <a:xfrm>
            <a:off x="7809321" y="4404126"/>
            <a:ext cx="1495169" cy="1218185"/>
          </a:xfrm>
          <a:prstGeom prst="rect">
            <a:avLst/>
          </a:prstGeom>
        </p:spPr>
      </p:pic>
      <p:sp>
        <p:nvSpPr>
          <p:cNvPr id="46" name="矩形 45">
            <a:extLst>
              <a:ext uri="{FF2B5EF4-FFF2-40B4-BE49-F238E27FC236}">
                <a16:creationId xmlns:a16="http://schemas.microsoft.com/office/drawing/2014/main" id="{9F0C682B-1277-4180-B69C-6DCF487EB7EF}"/>
              </a:ext>
            </a:extLst>
          </p:cNvPr>
          <p:cNvSpPr/>
          <p:nvPr/>
        </p:nvSpPr>
        <p:spPr>
          <a:xfrm>
            <a:off x="3585632" y="6052000"/>
            <a:ext cx="2733053" cy="50189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latin typeface="Microsoft YaHei" charset="-122"/>
                <a:ea typeface="Microsoft YaHei" charset="-122"/>
                <a:cs typeface="Microsoft YaHei" charset="-122"/>
              </a:rPr>
              <a:t>源端无法判断正确标签</a:t>
            </a:r>
          </a:p>
        </p:txBody>
      </p:sp>
    </p:spTree>
    <p:extLst>
      <p:ext uri="{BB962C8B-B14F-4D97-AF65-F5344CB8AC3E}">
        <p14:creationId xmlns:p14="http://schemas.microsoft.com/office/powerpoint/2010/main" val="140800022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12.5.2 </a:t>
            </a:r>
            <a:r>
              <a:rPr kumimoji="1" lang="zh-CN" altLang="en-US" sz="3200" dirty="0"/>
              <a:t>多域同步、协作信任的真实源地址域间验证方法</a:t>
            </a:r>
          </a:p>
        </p:txBody>
      </p:sp>
      <p:sp>
        <p:nvSpPr>
          <p:cNvPr id="44" name="文本框 43">
            <a:extLst>
              <a:ext uri="{FF2B5EF4-FFF2-40B4-BE49-F238E27FC236}">
                <a16:creationId xmlns:a16="http://schemas.microsoft.com/office/drawing/2014/main" id="{66EC5D47-B711-4185-917E-A8E39E50BEAC}"/>
              </a:ext>
            </a:extLst>
          </p:cNvPr>
          <p:cNvSpPr txBox="1"/>
          <p:nvPr/>
        </p:nvSpPr>
        <p:spPr>
          <a:xfrm>
            <a:off x="839708" y="988541"/>
            <a:ext cx="11034583" cy="134075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解决方案</a:t>
            </a:r>
            <a:r>
              <a:rPr lang="en-US" altLang="zh-CN" sz="2000" dirty="0">
                <a:latin typeface="Calibri" panose="020F0502020204030204" pitchFamily="34" charset="0"/>
                <a:ea typeface="Microsoft YaHei" panose="020B0503020204020204" pitchFamily="34" charset="-122"/>
                <a:cs typeface="+mj-cs"/>
              </a:rPr>
              <a:t>——</a:t>
            </a:r>
            <a:r>
              <a:rPr lang="zh-CN" altLang="en-US" sz="2000" b="1" dirty="0">
                <a:latin typeface="Calibri" panose="020F0502020204030204" pitchFamily="34" charset="0"/>
                <a:ea typeface="Microsoft YaHei" panose="020B0503020204020204" pitchFamily="34" charset="-122"/>
                <a:cs typeface="+mj-cs"/>
              </a:rPr>
              <a:t>数据包防篡改机制</a:t>
            </a:r>
            <a:endParaRPr lang="en-US" altLang="zh-CN" sz="2000" b="1"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dirty="0">
                <a:latin typeface="Calibri" panose="020F0502020204030204" pitchFamily="34" charset="0"/>
                <a:ea typeface="Microsoft YaHei" panose="020B0503020204020204" pitchFamily="34" charset="-122"/>
                <a:cs typeface="+mj-cs"/>
              </a:rPr>
              <a:t>针对数据包传输路径上可能存在的恶意篡改问题，提出数据包防篡改机制</a:t>
            </a:r>
          </a:p>
          <a:p>
            <a:pPr marL="742950" lvl="1" indent="-285750">
              <a:lnSpc>
                <a:spcPct val="150000"/>
              </a:lnSpc>
              <a:buFont typeface="Arial" panose="020B0604020202020204" pitchFamily="34" charset="0"/>
              <a:buChar char="•"/>
            </a:pPr>
            <a:r>
              <a:rPr lang="zh-CN" altLang="en-US" dirty="0">
                <a:latin typeface="Calibri" panose="020F0502020204030204" pitchFamily="34" charset="0"/>
                <a:ea typeface="Microsoft YaHei" panose="020B0503020204020204" pitchFamily="34" charset="-122"/>
                <a:cs typeface="+mj-cs"/>
              </a:rPr>
              <a:t>验证效率高、复杂度低、部署结构可扩展性强、防篡改能力突出</a:t>
            </a:r>
          </a:p>
        </p:txBody>
      </p:sp>
      <p:pic>
        <p:nvPicPr>
          <p:cNvPr id="8" name="图片 7">
            <a:extLst>
              <a:ext uri="{FF2B5EF4-FFF2-40B4-BE49-F238E27FC236}">
                <a16:creationId xmlns:a16="http://schemas.microsoft.com/office/drawing/2014/main" id="{8CD40914-1522-4DC6-A54D-06DCFAAB3E3E}"/>
              </a:ext>
            </a:extLst>
          </p:cNvPr>
          <p:cNvPicPr>
            <a:picLocks noChangeAspect="1"/>
          </p:cNvPicPr>
          <p:nvPr/>
        </p:nvPicPr>
        <p:blipFill>
          <a:blip r:embed="rId3"/>
          <a:stretch>
            <a:fillRect/>
          </a:stretch>
        </p:blipFill>
        <p:spPr>
          <a:xfrm>
            <a:off x="4429488" y="2737308"/>
            <a:ext cx="7319166" cy="3372734"/>
          </a:xfrm>
          <a:prstGeom prst="rect">
            <a:avLst/>
          </a:prstGeom>
          <a:ln>
            <a:noFill/>
          </a:ln>
        </p:spPr>
      </p:pic>
      <p:sp>
        <p:nvSpPr>
          <p:cNvPr id="9" name="TextBox 3">
            <a:extLst>
              <a:ext uri="{FF2B5EF4-FFF2-40B4-BE49-F238E27FC236}">
                <a16:creationId xmlns:a16="http://schemas.microsoft.com/office/drawing/2014/main" id="{7D5D26AE-C7D1-432B-BA58-8C046E4FD277}"/>
              </a:ext>
            </a:extLst>
          </p:cNvPr>
          <p:cNvSpPr txBox="1"/>
          <p:nvPr/>
        </p:nvSpPr>
        <p:spPr>
          <a:xfrm>
            <a:off x="839708" y="2737308"/>
            <a:ext cx="3509871" cy="2591800"/>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a:spAutoFit/>
          </a:bodyPr>
          <a:lstStyle>
            <a:lvl1pPr marL="342900" indent="-342900" eaLnBrk="0" hangingPunct="0">
              <a:defRPr>
                <a:solidFill>
                  <a:schemeClr val="tx1"/>
                </a:solidFill>
                <a:latin typeface="Arial" charset="0"/>
                <a:ea typeface="宋体" charset="-122"/>
              </a:defRPr>
            </a:lvl1pPr>
            <a:lvl2pPr marL="342900" indent="-34290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lvl="1" indent="-285750">
              <a:lnSpc>
                <a:spcPct val="150000"/>
              </a:lnSpc>
              <a:spcBef>
                <a:spcPct val="20000"/>
              </a:spcBef>
              <a:buClr>
                <a:schemeClr val="hlink"/>
              </a:buClr>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利用原有</a:t>
            </a:r>
            <a:r>
              <a:rPr kumimoji="1" lang="en-US" altLang="zh-CN" dirty="0">
                <a:latin typeface="Microsoft YaHei" panose="020B0503020204020204" pitchFamily="34" charset="-122"/>
                <a:ea typeface="Microsoft YaHei" panose="020B0503020204020204" pitchFamily="34" charset="-122"/>
              </a:rPr>
              <a:t>SMA</a:t>
            </a:r>
            <a:r>
              <a:rPr kumimoji="1" lang="zh-CN" altLang="en-US" dirty="0">
                <a:latin typeface="Microsoft YaHei" panose="020B0503020204020204" pitchFamily="34" charset="-122"/>
                <a:ea typeface="Microsoft YaHei" panose="020B0503020204020204" pitchFamily="34" charset="-122"/>
              </a:rPr>
              <a:t>标签证明源端身份，增加数据包摘要信息共同生存数据包签名</a:t>
            </a:r>
            <a:endParaRPr kumimoji="1" lang="en-US" altLang="zh-CN" dirty="0">
              <a:latin typeface="Microsoft YaHei" panose="020B0503020204020204" pitchFamily="34" charset="-122"/>
              <a:ea typeface="Microsoft YaHei" panose="020B0503020204020204" pitchFamily="34" charset="-122"/>
            </a:endParaRPr>
          </a:p>
          <a:p>
            <a:pPr marL="285750" lvl="1" indent="-285750">
              <a:lnSpc>
                <a:spcPct val="150000"/>
              </a:lnSpc>
              <a:spcBef>
                <a:spcPct val="20000"/>
              </a:spcBef>
              <a:buClr>
                <a:schemeClr val="hlink"/>
              </a:buClr>
              <a:buFont typeface="Arial" panose="020B0604020202020204" pitchFamily="34" charset="0"/>
              <a:buChar char="•"/>
            </a:pPr>
            <a:r>
              <a:rPr kumimoji="1" lang="zh-CN" altLang="en-US" dirty="0">
                <a:latin typeface="Microsoft YaHei" panose="020B0503020204020204" pitchFamily="34" charset="-122"/>
                <a:ea typeface="Microsoft YaHei" panose="020B0503020204020204" pitchFamily="34" charset="-122"/>
              </a:rPr>
              <a:t>中间节点不具有源端</a:t>
            </a:r>
            <a:r>
              <a:rPr kumimoji="1" lang="en-US" altLang="zh-CN" dirty="0">
                <a:latin typeface="Microsoft YaHei" panose="020B0503020204020204" pitchFamily="34" charset="-122"/>
                <a:ea typeface="Microsoft YaHei" panose="020B0503020204020204" pitchFamily="34" charset="-122"/>
              </a:rPr>
              <a:t>SMA</a:t>
            </a:r>
            <a:r>
              <a:rPr kumimoji="1" lang="zh-CN" altLang="en-US" dirty="0">
                <a:latin typeface="Microsoft YaHei" panose="020B0503020204020204" pitchFamily="34" charset="-122"/>
                <a:ea typeface="Microsoft YaHei" panose="020B0503020204020204" pitchFamily="34" charset="-122"/>
              </a:rPr>
              <a:t>标签，无法伪造数据包签名，防止其它恶意节点篡改数据包</a:t>
            </a:r>
          </a:p>
        </p:txBody>
      </p:sp>
    </p:spTree>
    <p:extLst>
      <p:ext uri="{BB962C8B-B14F-4D97-AF65-F5344CB8AC3E}">
        <p14:creationId xmlns:p14="http://schemas.microsoft.com/office/powerpoint/2010/main" val="1958044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12.5.2 </a:t>
            </a:r>
            <a:r>
              <a:rPr kumimoji="1" lang="zh-CN" altLang="en-US" sz="3200" dirty="0"/>
              <a:t>多域同步、协作信任的真实源地址域间验证方法</a:t>
            </a:r>
          </a:p>
        </p:txBody>
      </p:sp>
      <p:sp>
        <p:nvSpPr>
          <p:cNvPr id="44" name="文本框 43">
            <a:extLst>
              <a:ext uri="{FF2B5EF4-FFF2-40B4-BE49-F238E27FC236}">
                <a16:creationId xmlns:a16="http://schemas.microsoft.com/office/drawing/2014/main" id="{66EC5D47-B711-4185-917E-A8E39E50BEAC}"/>
              </a:ext>
            </a:extLst>
          </p:cNvPr>
          <p:cNvSpPr txBox="1"/>
          <p:nvPr/>
        </p:nvSpPr>
        <p:spPr>
          <a:xfrm>
            <a:off x="839708" y="988541"/>
            <a:ext cx="11034583" cy="175625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Calibri" panose="020F0502020204030204" pitchFamily="34" charset="0"/>
                <a:ea typeface="Microsoft YaHei" panose="020B0503020204020204" pitchFamily="34" charset="-122"/>
                <a:cs typeface="+mj-cs"/>
              </a:rPr>
              <a:t>解决方案</a:t>
            </a:r>
            <a:r>
              <a:rPr lang="en-US" altLang="zh-CN" sz="2000" dirty="0">
                <a:latin typeface="Calibri" panose="020F0502020204030204" pitchFamily="34" charset="0"/>
                <a:ea typeface="Microsoft YaHei" panose="020B0503020204020204" pitchFamily="34" charset="-122"/>
                <a:cs typeface="+mj-cs"/>
              </a:rPr>
              <a:t>——</a:t>
            </a:r>
            <a:r>
              <a:rPr lang="zh-CN" altLang="en-US" sz="2000" b="1" dirty="0">
                <a:latin typeface="Calibri" panose="020F0502020204030204" pitchFamily="34" charset="0"/>
                <a:ea typeface="Microsoft YaHei" panose="020B0503020204020204" pitchFamily="34" charset="-122"/>
                <a:cs typeface="+mj-cs"/>
              </a:rPr>
              <a:t>域间层次化信任联盟</a:t>
            </a:r>
            <a:endParaRPr lang="en-US" altLang="zh-CN" sz="2000" b="1"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dirty="0">
                <a:latin typeface="Calibri" panose="020F0502020204030204" pitchFamily="34" charset="0"/>
                <a:ea typeface="Microsoft YaHei" panose="020B0503020204020204" pitchFamily="34" charset="-122"/>
                <a:cs typeface="+mj-cs"/>
              </a:rPr>
              <a:t>针对多径传输下可能的验证失效问题，提出多管理域层次化聚类互联机制</a:t>
            </a:r>
            <a:endParaRPr lang="en-US" altLang="zh-CN" dirty="0">
              <a:latin typeface="Calibri" panose="020F0502020204030204" pitchFamily="34" charset="0"/>
              <a:ea typeface="Microsoft YaHei" panose="020B0503020204020204" pitchFamily="34" charset="-122"/>
              <a:cs typeface="+mj-cs"/>
            </a:endParaRPr>
          </a:p>
          <a:p>
            <a:pPr marL="742950" lvl="1" indent="-285750">
              <a:lnSpc>
                <a:spcPct val="150000"/>
              </a:lnSpc>
              <a:buFont typeface="Arial" panose="020B0604020202020204" pitchFamily="34" charset="0"/>
              <a:buChar char="•"/>
            </a:pPr>
            <a:r>
              <a:rPr lang="zh-CN" altLang="en-US" dirty="0">
                <a:latin typeface="Calibri" panose="020F0502020204030204" pitchFamily="34" charset="0"/>
                <a:ea typeface="Microsoft YaHei" panose="020B0503020204020204" pitchFamily="34" charset="-122"/>
                <a:cs typeface="+mj-cs"/>
              </a:rPr>
              <a:t>信任联盟可建立层次化的聚类互联机制，形成多层级信任联盟，进一步提高可扩展性</a:t>
            </a:r>
          </a:p>
          <a:p>
            <a:pPr marL="742950" lvl="1" indent="-285750">
              <a:lnSpc>
                <a:spcPct val="150000"/>
              </a:lnSpc>
              <a:buFont typeface="Arial" panose="020B0604020202020204" pitchFamily="34" charset="0"/>
              <a:buChar char="•"/>
            </a:pPr>
            <a:r>
              <a:rPr lang="zh-CN" altLang="en-US" dirty="0">
                <a:latin typeface="Calibri" panose="020F0502020204030204" pitchFamily="34" charset="0"/>
                <a:ea typeface="Microsoft YaHei" panose="020B0503020204020204" pitchFamily="34" charset="-122"/>
                <a:cs typeface="+mj-cs"/>
              </a:rPr>
              <a:t>同层内建立端到端状态机，跨层进行标签替换和信任传递</a:t>
            </a:r>
          </a:p>
        </p:txBody>
      </p:sp>
      <p:pic>
        <p:nvPicPr>
          <p:cNvPr id="35" name="图片 34">
            <a:extLst>
              <a:ext uri="{FF2B5EF4-FFF2-40B4-BE49-F238E27FC236}">
                <a16:creationId xmlns:a16="http://schemas.microsoft.com/office/drawing/2014/main" id="{79E22B96-7F5F-45D3-A89D-38F847839683}"/>
              </a:ext>
            </a:extLst>
          </p:cNvPr>
          <p:cNvPicPr/>
          <p:nvPr/>
        </p:nvPicPr>
        <p:blipFill>
          <a:blip r:embed="rId3"/>
          <a:stretch>
            <a:fillRect/>
          </a:stretch>
        </p:blipFill>
        <p:spPr>
          <a:xfrm>
            <a:off x="839708" y="3063793"/>
            <a:ext cx="5332995" cy="3297031"/>
          </a:xfrm>
          <a:prstGeom prst="rect">
            <a:avLst/>
          </a:prstGeom>
        </p:spPr>
      </p:pic>
      <p:grpSp>
        <p:nvGrpSpPr>
          <p:cNvPr id="36" name="组合 35">
            <a:extLst>
              <a:ext uri="{FF2B5EF4-FFF2-40B4-BE49-F238E27FC236}">
                <a16:creationId xmlns:a16="http://schemas.microsoft.com/office/drawing/2014/main" id="{B47C9F03-6747-4EC3-8080-A8025E1E1692}"/>
              </a:ext>
            </a:extLst>
          </p:cNvPr>
          <p:cNvGrpSpPr/>
          <p:nvPr/>
        </p:nvGrpSpPr>
        <p:grpSpPr>
          <a:xfrm>
            <a:off x="6448922" y="2985195"/>
            <a:ext cx="5043958" cy="3328172"/>
            <a:chOff x="6378628" y="2666743"/>
            <a:chExt cx="5043958" cy="2880395"/>
          </a:xfrm>
        </p:grpSpPr>
        <p:sp>
          <p:nvSpPr>
            <p:cNvPr id="37" name="文本框 36">
              <a:extLst>
                <a:ext uri="{FF2B5EF4-FFF2-40B4-BE49-F238E27FC236}">
                  <a16:creationId xmlns:a16="http://schemas.microsoft.com/office/drawing/2014/main" id="{51229B0C-9D85-4178-891E-CE25C276D06C}"/>
                </a:ext>
              </a:extLst>
            </p:cNvPr>
            <p:cNvSpPr txBox="1"/>
            <p:nvPr/>
          </p:nvSpPr>
          <p:spPr>
            <a:xfrm>
              <a:off x="6378628" y="4162143"/>
              <a:ext cx="5043958" cy="1384995"/>
            </a:xfrm>
            <a:prstGeom prst="rect">
              <a:avLst/>
            </a:prstGeom>
            <a:noFill/>
            <a:ln>
              <a:solidFill>
                <a:schemeClr val="bg1">
                  <a:lumMod val="50000"/>
                </a:schemeClr>
              </a:solidFill>
            </a:ln>
          </p:spPr>
          <p:txBody>
            <a:bodyPr wrap="square">
              <a:spAutoFit/>
            </a:bodyPr>
            <a:lstStyle/>
            <a:p>
              <a:pPr>
                <a:defRPr/>
              </a:pPr>
              <a:r>
                <a:rPr lang="zh-CN" altLang="en-US" sz="1400" dirty="0">
                  <a:latin typeface="微软雅黑" panose="020B0503020204020204" pitchFamily="34" charset="-122"/>
                  <a:ea typeface="微软雅黑" panose="020B0503020204020204" pitchFamily="34" charset="-122"/>
                </a:rPr>
                <a:t>报文处理</a:t>
              </a:r>
              <a:endParaRPr lang="en-US" altLang="zh-CN" sz="14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源</a:t>
              </a:r>
              <a:r>
                <a:rPr lang="en-US" altLang="zh-CN" sz="1400" dirty="0">
                  <a:latin typeface="微软雅黑" panose="020B0503020204020204" pitchFamily="34" charset="-122"/>
                  <a:ea typeface="微软雅黑" panose="020B0503020204020204" pitchFamily="34" charset="-122"/>
                </a:rPr>
                <a:t>AER</a:t>
              </a:r>
              <a:r>
                <a:rPr lang="zh-CN" altLang="en-US" sz="1400" dirty="0">
                  <a:latin typeface="微软雅黑" panose="020B0503020204020204" pitchFamily="34" charset="-122"/>
                  <a:ea typeface="微软雅黑" panose="020B0503020204020204" pitchFamily="34" charset="-122"/>
                </a:rPr>
                <a:t>添加</a:t>
              </a:r>
              <a:r>
                <a:rPr lang="en-US" altLang="zh-CN" sz="1400" dirty="0">
                  <a:latin typeface="微软雅黑" panose="020B0503020204020204" pitchFamily="34" charset="-122"/>
                  <a:ea typeface="微软雅黑" panose="020B0503020204020204" pitchFamily="34" charset="-122"/>
                </a:rPr>
                <a:t>&lt;</a:t>
              </a:r>
              <a:r>
                <a:rPr lang="zh-CN" altLang="en-US" sz="1400" dirty="0">
                  <a:solidFill>
                    <a:srgbClr val="C00000"/>
                  </a:solidFill>
                  <a:latin typeface="微软雅黑" panose="020B0503020204020204" pitchFamily="34" charset="-122"/>
                  <a:ea typeface="微软雅黑" panose="020B0503020204020204" pitchFamily="34" charset="-122"/>
                </a:rPr>
                <a:t>源</a:t>
              </a:r>
              <a:r>
                <a:rPr lang="en-US" altLang="zh-CN" sz="1400" dirty="0">
                  <a:solidFill>
                    <a:srgbClr val="C00000"/>
                  </a:solidFill>
                  <a:latin typeface="微软雅黑" panose="020B0503020204020204" pitchFamily="34" charset="-122"/>
                  <a:ea typeface="微软雅黑" panose="020B0503020204020204" pitchFamily="34" charset="-122"/>
                </a:rPr>
                <a:t>AD, AD_V</a:t>
              </a:r>
              <a:r>
                <a:rPr lang="en-US" altLang="zh-CN" sz="1400" dirty="0">
                  <a:latin typeface="微软雅黑" panose="020B0503020204020204" pitchFamily="34" charset="-122"/>
                  <a:ea typeface="微软雅黑" panose="020B0503020204020204" pitchFamily="34" charset="-122"/>
                </a:rPr>
                <a:t>&gt;Tag</a:t>
              </a:r>
            </a:p>
            <a:p>
              <a:pPr marL="171450" indent="-171450">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源子联盟边界</a:t>
              </a:r>
              <a:r>
                <a:rPr lang="en-US" altLang="zh-CN" sz="1400" dirty="0">
                  <a:latin typeface="微软雅黑" panose="020B0503020204020204" pitchFamily="34" charset="-122"/>
                  <a:ea typeface="微软雅黑" panose="020B0503020204020204" pitchFamily="34" charset="-122"/>
                </a:rPr>
                <a:t>AER</a:t>
              </a:r>
              <a:r>
                <a:rPr lang="zh-CN" altLang="en-US" sz="1400" dirty="0">
                  <a:latin typeface="微软雅黑" panose="020B0503020204020204" pitchFamily="34" charset="-122"/>
                  <a:ea typeface="微软雅黑" panose="020B0503020204020204" pitchFamily="34" charset="-122"/>
                </a:rPr>
                <a:t>替换为</a:t>
              </a:r>
              <a:r>
                <a:rPr lang="en-US" altLang="zh-CN" sz="1400" dirty="0">
                  <a:latin typeface="微软雅黑" panose="020B0503020204020204" pitchFamily="34" charset="-122"/>
                  <a:ea typeface="微软雅黑" panose="020B0503020204020204" pitchFamily="34" charset="-122"/>
                </a:rPr>
                <a:t>&lt;</a:t>
              </a:r>
              <a:r>
                <a:rPr lang="zh-CN" altLang="en-US" sz="1400" dirty="0">
                  <a:latin typeface="微软雅黑" panose="020B0503020204020204" pitchFamily="34" charset="-122"/>
                  <a:ea typeface="微软雅黑" panose="020B0503020204020204" pitchFamily="34" charset="-122"/>
                </a:rPr>
                <a:t>源子联盟，目的子联盟</a:t>
              </a:r>
              <a:r>
                <a:rPr lang="en-US" altLang="zh-CN" sz="1400" dirty="0">
                  <a:latin typeface="微软雅黑" panose="020B0503020204020204" pitchFamily="34" charset="-122"/>
                  <a:ea typeface="微软雅黑" panose="020B0503020204020204" pitchFamily="34" charset="-122"/>
                </a:rPr>
                <a:t>&gt;Tag</a:t>
              </a:r>
            </a:p>
            <a:p>
              <a:pPr marL="171450" indent="-171450">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中间子联盟直接转发</a:t>
              </a:r>
              <a:endParaRPr lang="en-US" altLang="zh-CN" sz="14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目的子联盟边界</a:t>
              </a:r>
              <a:r>
                <a:rPr lang="en-US" altLang="zh-CN" sz="1400" dirty="0">
                  <a:latin typeface="微软雅黑" panose="020B0503020204020204" pitchFamily="34" charset="-122"/>
                  <a:ea typeface="微软雅黑" panose="020B0503020204020204" pitchFamily="34" charset="-122"/>
                </a:rPr>
                <a:t>AER</a:t>
              </a:r>
              <a:r>
                <a:rPr lang="zh-CN" altLang="en-US" sz="1400" dirty="0">
                  <a:latin typeface="微软雅黑" panose="020B0503020204020204" pitchFamily="34" charset="-122"/>
                  <a:ea typeface="微软雅黑" panose="020B0503020204020204" pitchFamily="34" charset="-122"/>
                </a:rPr>
                <a:t>替换为</a:t>
              </a:r>
              <a:r>
                <a:rPr lang="en-US" altLang="zh-CN" sz="1400" dirty="0">
                  <a:latin typeface="微软雅黑" panose="020B0503020204020204" pitchFamily="34" charset="-122"/>
                  <a:ea typeface="微软雅黑" panose="020B0503020204020204" pitchFamily="34" charset="-122"/>
                </a:rPr>
                <a:t>&lt;AD_V, </a:t>
              </a:r>
              <a:r>
                <a:rPr lang="zh-CN" altLang="en-US" sz="1400" dirty="0">
                  <a:latin typeface="微软雅黑" panose="020B0503020204020204" pitchFamily="34" charset="-122"/>
                  <a:ea typeface="微软雅黑" panose="020B0503020204020204" pitchFamily="34" charset="-122"/>
                </a:rPr>
                <a:t>目的</a:t>
              </a:r>
              <a:r>
                <a:rPr lang="en-US" altLang="zh-CN" sz="1400" dirty="0">
                  <a:latin typeface="微软雅黑" panose="020B0503020204020204" pitchFamily="34" charset="-122"/>
                  <a:ea typeface="微软雅黑" panose="020B0503020204020204" pitchFamily="34" charset="-122"/>
                </a:rPr>
                <a:t>AD&gt;Tag</a:t>
              </a:r>
            </a:p>
            <a:p>
              <a:pPr marL="171450" indent="-171450">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目的</a:t>
              </a:r>
              <a:r>
                <a:rPr lang="en-US" altLang="zh-CN" sz="1400" dirty="0">
                  <a:latin typeface="微软雅黑" panose="020B0503020204020204" pitchFamily="34" charset="-122"/>
                  <a:ea typeface="微软雅黑" panose="020B0503020204020204" pitchFamily="34" charset="-122"/>
                </a:rPr>
                <a:t>AER</a:t>
              </a:r>
              <a:r>
                <a:rPr lang="zh-CN" altLang="en-US" sz="1400" dirty="0">
                  <a:latin typeface="微软雅黑" panose="020B0503020204020204" pitchFamily="34" charset="-122"/>
                  <a:ea typeface="微软雅黑" panose="020B0503020204020204" pitchFamily="34" charset="-122"/>
                </a:rPr>
                <a:t>检查并删除</a:t>
              </a:r>
              <a:r>
                <a:rPr lang="en-US" altLang="zh-CN" sz="1400" dirty="0">
                  <a:latin typeface="微软雅黑" panose="020B0503020204020204" pitchFamily="34" charset="-122"/>
                  <a:ea typeface="微软雅黑" panose="020B0503020204020204" pitchFamily="34" charset="-122"/>
                </a:rPr>
                <a:t>Tag</a:t>
              </a:r>
            </a:p>
          </p:txBody>
        </p:sp>
        <p:sp>
          <p:nvSpPr>
            <p:cNvPr id="38" name="文本框 37">
              <a:extLst>
                <a:ext uri="{FF2B5EF4-FFF2-40B4-BE49-F238E27FC236}">
                  <a16:creationId xmlns:a16="http://schemas.microsoft.com/office/drawing/2014/main" id="{77EE73F8-28B6-43C8-9C9A-6AD5EDAF8655}"/>
                </a:ext>
              </a:extLst>
            </p:cNvPr>
            <p:cNvSpPr txBox="1"/>
            <p:nvPr/>
          </p:nvSpPr>
          <p:spPr>
            <a:xfrm>
              <a:off x="6378628" y="2666743"/>
              <a:ext cx="5043958" cy="1384995"/>
            </a:xfrm>
            <a:prstGeom prst="rect">
              <a:avLst/>
            </a:prstGeom>
            <a:noFill/>
            <a:ln>
              <a:solidFill>
                <a:schemeClr val="bg1">
                  <a:lumMod val="50000"/>
                </a:schemeClr>
              </a:solidFill>
            </a:ln>
          </p:spPr>
          <p:txBody>
            <a:bodyPr wrap="square">
              <a:spAutoFit/>
            </a:bodyPr>
            <a:lstStyle/>
            <a:p>
              <a:pPr>
                <a:defRPr/>
              </a:pPr>
              <a:r>
                <a:rPr lang="zh-CN" altLang="en-US" sz="1400" dirty="0">
                  <a:latin typeface="微软雅黑" panose="020B0503020204020204" pitchFamily="34" charset="-122"/>
                  <a:ea typeface="微软雅黑" panose="020B0503020204020204" pitchFamily="34" charset="-122"/>
                </a:rPr>
                <a:t>方案</a:t>
              </a:r>
              <a:endParaRPr lang="en-US" altLang="zh-CN" sz="14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子联盟内选择主</a:t>
              </a:r>
              <a:r>
                <a:rPr lang="en-US" altLang="zh-CN" sz="1400" dirty="0">
                  <a:latin typeface="微软雅黑" panose="020B0503020204020204" pitchFamily="34" charset="-122"/>
                  <a:ea typeface="微软雅黑" panose="020B0503020204020204" pitchFamily="34" charset="-122"/>
                </a:rPr>
                <a:t>AD</a:t>
              </a:r>
              <a:r>
                <a:rPr lang="zh-CN" altLang="en-US" sz="1400" dirty="0">
                  <a:latin typeface="微软雅黑" panose="020B0503020204020204" pitchFamily="34" charset="-122"/>
                  <a:ea typeface="微软雅黑" panose="020B0503020204020204" pitchFamily="34" charset="-122"/>
                </a:rPr>
                <a:t>，主</a:t>
              </a:r>
              <a:r>
                <a:rPr lang="en-US" altLang="zh-CN" sz="1400" dirty="0">
                  <a:latin typeface="微软雅黑" panose="020B0503020204020204" pitchFamily="34" charset="-122"/>
                  <a:ea typeface="微软雅黑" panose="020B0503020204020204" pitchFamily="34" charset="-122"/>
                </a:rPr>
                <a:t>AD</a:t>
              </a:r>
              <a:r>
                <a:rPr lang="zh-CN" altLang="en-US" sz="1400" dirty="0">
                  <a:latin typeface="微软雅黑" panose="020B0503020204020204" pitchFamily="34" charset="-122"/>
                  <a:ea typeface="微软雅黑" panose="020B0503020204020204" pitchFamily="34" charset="-122"/>
                </a:rPr>
                <a:t>间交互子联盟级前缀和状态机</a:t>
              </a:r>
              <a:endParaRPr lang="en-US" altLang="zh-CN" sz="14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子联盟间状态机采用主</a:t>
              </a:r>
              <a:r>
                <a:rPr lang="en-US" altLang="zh-CN" sz="1400" dirty="0">
                  <a:latin typeface="微软雅黑" panose="020B0503020204020204" pitchFamily="34" charset="-122"/>
                  <a:ea typeface="微软雅黑" panose="020B0503020204020204" pitchFamily="34" charset="-122"/>
                </a:rPr>
                <a:t>AD</a:t>
              </a:r>
              <a:r>
                <a:rPr lang="zh-CN" altLang="en-US" sz="1400" dirty="0">
                  <a:latin typeface="微软雅黑" panose="020B0503020204020204" pitchFamily="34" charset="-122"/>
                  <a:ea typeface="微软雅黑" panose="020B0503020204020204" pitchFamily="34" charset="-122"/>
                </a:rPr>
                <a:t>号表示：</a:t>
              </a:r>
              <a:r>
                <a:rPr lang="en-US" altLang="zh-CN" sz="1400" dirty="0">
                  <a:latin typeface="微软雅黑" panose="020B0503020204020204" pitchFamily="34" charset="-122"/>
                  <a:ea typeface="微软雅黑" panose="020B0503020204020204" pitchFamily="34" charset="-122"/>
                </a:rPr>
                <a:t>&lt;</a:t>
              </a:r>
              <a:r>
                <a:rPr lang="zh-CN" altLang="en-US" sz="1400" dirty="0">
                  <a:latin typeface="微软雅黑" panose="020B0503020204020204" pitchFamily="34" charset="-122"/>
                  <a:ea typeface="微软雅黑" panose="020B0503020204020204" pitchFamily="34" charset="-122"/>
                </a:rPr>
                <a:t>主</a:t>
              </a:r>
              <a:r>
                <a:rPr lang="en-US" altLang="zh-CN" sz="1400" dirty="0">
                  <a:latin typeface="微软雅黑" panose="020B0503020204020204" pitchFamily="34" charset="-122"/>
                  <a:ea typeface="微软雅黑" panose="020B0503020204020204" pitchFamily="34" charset="-122"/>
                </a:rPr>
                <a:t>AD1, </a:t>
              </a:r>
              <a:r>
                <a:rPr lang="zh-CN" altLang="en-US" sz="1400" dirty="0">
                  <a:latin typeface="微软雅黑" panose="020B0503020204020204" pitchFamily="34" charset="-122"/>
                  <a:ea typeface="微软雅黑" panose="020B0503020204020204" pitchFamily="34" charset="-122"/>
                </a:rPr>
                <a:t>主</a:t>
              </a:r>
              <a:r>
                <a:rPr lang="en-US" altLang="zh-CN" sz="1400" dirty="0">
                  <a:latin typeface="微软雅黑" panose="020B0503020204020204" pitchFamily="34" charset="-122"/>
                  <a:ea typeface="微软雅黑" panose="020B0503020204020204" pitchFamily="34" charset="-122"/>
                </a:rPr>
                <a:t>AD2&gt;</a:t>
              </a:r>
            </a:p>
            <a:p>
              <a:pPr marL="171450" indent="-171450">
                <a:buFont typeface="Arial" panose="020B0604020202020204" pitchFamily="34" charset="0"/>
                <a:buChar char="•"/>
                <a:defRPr/>
              </a:pPr>
              <a:r>
                <a:rPr lang="zh-CN" altLang="en-US" sz="1400" dirty="0">
                  <a:solidFill>
                    <a:srgbClr val="C00000"/>
                  </a:solidFill>
                  <a:latin typeface="微软雅黑" panose="020B0503020204020204" pitchFamily="34" charset="-122"/>
                  <a:ea typeface="微软雅黑" panose="020B0503020204020204" pitchFamily="34" charset="-122"/>
                </a:rPr>
                <a:t>虚拟地址域（</a:t>
              </a:r>
              <a:r>
                <a:rPr lang="en-US" altLang="zh-CN" sz="1400" dirty="0">
                  <a:solidFill>
                    <a:srgbClr val="C00000"/>
                  </a:solidFill>
                  <a:latin typeface="微软雅黑" panose="020B0503020204020204" pitchFamily="34" charset="-122"/>
                  <a:ea typeface="微软雅黑" panose="020B0503020204020204" pitchFamily="34" charset="-122"/>
                </a:rPr>
                <a:t>AD_V</a:t>
              </a:r>
              <a:r>
                <a:rPr lang="zh-CN" altLang="en-US" sz="1400" dirty="0">
                  <a:solidFill>
                    <a:srgbClr val="C00000"/>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代表所有其他子联盟，包含所有其他子联盟前缀</a:t>
              </a:r>
              <a:endParaRPr lang="en-US" altLang="zh-CN" sz="14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defRPr/>
              </a:pPr>
              <a:r>
                <a:rPr lang="zh-CN" altLang="en-US" sz="1400" dirty="0">
                  <a:latin typeface="微软雅黑" panose="020B0503020204020204" pitchFamily="34" charset="-122"/>
                  <a:ea typeface="微软雅黑" panose="020B0503020204020204" pitchFamily="34" charset="-122"/>
                </a:rPr>
                <a:t>增加</a:t>
              </a:r>
              <a:r>
                <a:rPr lang="en-US" altLang="zh-CN" sz="1400" dirty="0">
                  <a:solidFill>
                    <a:srgbClr val="C00000"/>
                  </a:solidFill>
                  <a:latin typeface="微软雅黑" panose="020B0503020204020204" pitchFamily="34" charset="-122"/>
                  <a:ea typeface="微软雅黑" panose="020B0503020204020204" pitchFamily="34" charset="-122"/>
                </a:rPr>
                <a:t>AER</a:t>
              </a:r>
              <a:r>
                <a:rPr lang="zh-CN" altLang="en-US" sz="1400" dirty="0">
                  <a:solidFill>
                    <a:srgbClr val="C00000"/>
                  </a:solidFill>
                  <a:latin typeface="微软雅黑" panose="020B0503020204020204" pitchFamily="34" charset="-122"/>
                  <a:ea typeface="微软雅黑" panose="020B0503020204020204" pitchFamily="34" charset="-122"/>
                </a:rPr>
                <a:t>接口角色</a:t>
              </a:r>
              <a:r>
                <a:rPr lang="zh-CN" altLang="en-US" sz="1400" dirty="0">
                  <a:latin typeface="微软雅黑" panose="020B0503020204020204" pitchFamily="34" charset="-122"/>
                  <a:ea typeface="微软雅黑" panose="020B0503020204020204" pitchFamily="34" charset="-122"/>
                </a:rPr>
                <a:t>：子联盟边界接口</a:t>
              </a:r>
              <a:endParaRPr lang="en-US" altLang="zh-CN" sz="1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025159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200" dirty="0"/>
              <a:t>12.5.2 </a:t>
            </a:r>
            <a:r>
              <a:rPr kumimoji="1" lang="zh-CN" altLang="en-US" sz="3200" dirty="0"/>
              <a:t>多域同步、协作信任的真实源地址域间验证方法</a:t>
            </a:r>
          </a:p>
        </p:txBody>
      </p:sp>
      <p:sp>
        <p:nvSpPr>
          <p:cNvPr id="24" name="文本框 23">
            <a:extLst>
              <a:ext uri="{FF2B5EF4-FFF2-40B4-BE49-F238E27FC236}">
                <a16:creationId xmlns:a16="http://schemas.microsoft.com/office/drawing/2014/main" id="{3E75D691-80AA-4B9B-990E-DC61F4B9DDDE}"/>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effectLst/>
                <a:uLnTx/>
                <a:uFillTx/>
                <a:latin typeface="Calibri "/>
                <a:ea typeface="微软雅黑"/>
                <a:cs typeface="+mj-cs"/>
              </a:rPr>
              <a:t>域间信任联盟维护和跨域报文验证</a:t>
            </a:r>
          </a:p>
        </p:txBody>
      </p:sp>
      <p:sp>
        <p:nvSpPr>
          <p:cNvPr id="6" name="矩形 5">
            <a:extLst>
              <a:ext uri="{FF2B5EF4-FFF2-40B4-BE49-F238E27FC236}">
                <a16:creationId xmlns:a16="http://schemas.microsoft.com/office/drawing/2014/main" id="{3C40B1F9-F71F-45A5-91A1-D0CC8C7CBD77}"/>
              </a:ext>
            </a:extLst>
          </p:cNvPr>
          <p:cNvSpPr/>
          <p:nvPr/>
        </p:nvSpPr>
        <p:spPr>
          <a:xfrm>
            <a:off x="1781351" y="5833089"/>
            <a:ext cx="8783637" cy="358775"/>
          </a:xfrm>
          <a:prstGeom prst="rect">
            <a:avLst/>
          </a:prstGeom>
          <a:noFill/>
          <a:ln w="12700" cap="flat" cmpd="sng" algn="ctr">
            <a:noFill/>
            <a:prstDash val="solid"/>
            <a:miter lim="800000"/>
          </a:ln>
          <a:effectLst/>
        </p:spPr>
        <p:txBody>
          <a:bodyPr anchor="ctr"/>
          <a:lstStyle>
            <a:lvl1pPr>
              <a:defRPr sz="2800" b="1">
                <a:solidFill>
                  <a:schemeClr val="bg1"/>
                </a:solidFill>
                <a:latin typeface="Arial" panose="020B0604020202020204" pitchFamily="34" charset="0"/>
                <a:ea typeface="宋体" panose="02010600030101010101" pitchFamily="2" charset="-122"/>
              </a:defRPr>
            </a:lvl1pPr>
            <a:lvl2pPr marL="742950" indent="-285750">
              <a:defRPr sz="2800" b="1">
                <a:solidFill>
                  <a:schemeClr val="bg1"/>
                </a:solidFill>
                <a:latin typeface="Arial" panose="020B0604020202020204" pitchFamily="34" charset="0"/>
                <a:ea typeface="宋体" panose="02010600030101010101" pitchFamily="2" charset="-122"/>
              </a:defRPr>
            </a:lvl2pPr>
            <a:lvl3pPr marL="1143000" indent="-228600">
              <a:defRPr sz="2800" b="1">
                <a:solidFill>
                  <a:schemeClr val="bg1"/>
                </a:solidFill>
                <a:latin typeface="Arial" panose="020B0604020202020204" pitchFamily="34" charset="0"/>
                <a:ea typeface="宋体" panose="02010600030101010101" pitchFamily="2" charset="-122"/>
              </a:defRPr>
            </a:lvl3pPr>
            <a:lvl4pPr marL="1600200" indent="-228600">
              <a:defRPr sz="2800" b="1">
                <a:solidFill>
                  <a:schemeClr val="bg1"/>
                </a:solidFill>
                <a:latin typeface="Arial" panose="020B0604020202020204" pitchFamily="34" charset="0"/>
                <a:ea typeface="宋体" panose="02010600030101010101" pitchFamily="2" charset="-122"/>
              </a:defRPr>
            </a:lvl4pPr>
            <a:lvl5pPr marL="2057400" indent="-228600">
              <a:defRPr sz="28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7" name="矩形 6">
            <a:extLst>
              <a:ext uri="{FF2B5EF4-FFF2-40B4-BE49-F238E27FC236}">
                <a16:creationId xmlns:a16="http://schemas.microsoft.com/office/drawing/2014/main" id="{433B444E-1D38-4EBE-A4E5-F2BB6B2BD76B}"/>
              </a:ext>
            </a:extLst>
          </p:cNvPr>
          <p:cNvSpPr/>
          <p:nvPr/>
        </p:nvSpPr>
        <p:spPr>
          <a:xfrm>
            <a:off x="1797226" y="6226789"/>
            <a:ext cx="8767762" cy="360362"/>
          </a:xfrm>
          <a:prstGeom prst="rect">
            <a:avLst/>
          </a:prstGeom>
          <a:noFill/>
          <a:ln w="12700" cap="flat" cmpd="sng" algn="ctr">
            <a:noFill/>
            <a:prstDash val="solid"/>
            <a:miter lim="800000"/>
          </a:ln>
          <a:effectLst/>
        </p:spPr>
        <p:txBody>
          <a:bodyPr anchor="ctr"/>
          <a:lstStyle>
            <a:lvl1pPr>
              <a:defRPr sz="2800" b="1">
                <a:solidFill>
                  <a:schemeClr val="bg1"/>
                </a:solidFill>
                <a:latin typeface="Arial" panose="020B0604020202020204" pitchFamily="34" charset="0"/>
                <a:ea typeface="宋体" panose="02010600030101010101" pitchFamily="2" charset="-122"/>
              </a:defRPr>
            </a:lvl1pPr>
            <a:lvl2pPr marL="742950" indent="-285750">
              <a:defRPr sz="2800" b="1">
                <a:solidFill>
                  <a:schemeClr val="bg1"/>
                </a:solidFill>
                <a:latin typeface="Arial" panose="020B0604020202020204" pitchFamily="34" charset="0"/>
                <a:ea typeface="宋体" panose="02010600030101010101" pitchFamily="2" charset="-122"/>
              </a:defRPr>
            </a:lvl2pPr>
            <a:lvl3pPr marL="1143000" indent="-228600">
              <a:defRPr sz="2800" b="1">
                <a:solidFill>
                  <a:schemeClr val="bg1"/>
                </a:solidFill>
                <a:latin typeface="Arial" panose="020B0604020202020204" pitchFamily="34" charset="0"/>
                <a:ea typeface="宋体" panose="02010600030101010101" pitchFamily="2" charset="-122"/>
              </a:defRPr>
            </a:lvl3pPr>
            <a:lvl4pPr marL="1600200" indent="-228600">
              <a:defRPr sz="2800" b="1">
                <a:solidFill>
                  <a:schemeClr val="bg1"/>
                </a:solidFill>
                <a:latin typeface="Arial" panose="020B0604020202020204" pitchFamily="34" charset="0"/>
                <a:ea typeface="宋体" panose="02010600030101010101" pitchFamily="2" charset="-122"/>
              </a:defRPr>
            </a:lvl4pPr>
            <a:lvl5pPr marL="2057400" indent="-228600">
              <a:defRPr sz="28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sp>
        <p:nvSpPr>
          <p:cNvPr id="8" name="矩形 7">
            <a:extLst>
              <a:ext uri="{FF2B5EF4-FFF2-40B4-BE49-F238E27FC236}">
                <a16:creationId xmlns:a16="http://schemas.microsoft.com/office/drawing/2014/main" id="{58561381-B4E0-441E-8321-7FCB2BB495E6}"/>
              </a:ext>
            </a:extLst>
          </p:cNvPr>
          <p:cNvSpPr/>
          <p:nvPr/>
        </p:nvSpPr>
        <p:spPr>
          <a:xfrm>
            <a:off x="1797226" y="6622076"/>
            <a:ext cx="8767762" cy="360363"/>
          </a:xfrm>
          <a:prstGeom prst="rect">
            <a:avLst/>
          </a:prstGeom>
          <a:noFill/>
          <a:ln w="12700" cap="flat" cmpd="sng" algn="ctr">
            <a:noFill/>
            <a:prstDash val="solid"/>
            <a:miter lim="800000"/>
          </a:ln>
          <a:effectLst/>
        </p:spPr>
        <p:txBody>
          <a:bodyPr anchor="ctr"/>
          <a:lstStyle>
            <a:lvl1pPr>
              <a:defRPr sz="2800" b="1">
                <a:solidFill>
                  <a:schemeClr val="bg1"/>
                </a:solidFill>
                <a:latin typeface="Arial" panose="020B0604020202020204" pitchFamily="34" charset="0"/>
                <a:ea typeface="宋体" panose="02010600030101010101" pitchFamily="2" charset="-122"/>
              </a:defRPr>
            </a:lvl1pPr>
            <a:lvl2pPr marL="742950" indent="-285750">
              <a:defRPr sz="2800" b="1">
                <a:solidFill>
                  <a:schemeClr val="bg1"/>
                </a:solidFill>
                <a:latin typeface="Arial" panose="020B0604020202020204" pitchFamily="34" charset="0"/>
                <a:ea typeface="宋体" panose="02010600030101010101" pitchFamily="2" charset="-122"/>
              </a:defRPr>
            </a:lvl2pPr>
            <a:lvl3pPr marL="1143000" indent="-228600">
              <a:defRPr sz="2800" b="1">
                <a:solidFill>
                  <a:schemeClr val="bg1"/>
                </a:solidFill>
                <a:latin typeface="Arial" panose="020B0604020202020204" pitchFamily="34" charset="0"/>
                <a:ea typeface="宋体" panose="02010600030101010101" pitchFamily="2" charset="-122"/>
              </a:defRPr>
            </a:lvl3pPr>
            <a:lvl4pPr marL="1600200" indent="-228600">
              <a:defRPr sz="2800" b="1">
                <a:solidFill>
                  <a:schemeClr val="bg1"/>
                </a:solidFill>
                <a:latin typeface="Arial" panose="020B0604020202020204" pitchFamily="34" charset="0"/>
                <a:ea typeface="宋体" panose="02010600030101010101" pitchFamily="2" charset="-122"/>
              </a:defRPr>
            </a:lvl4pPr>
            <a:lvl5pPr marL="2057400" indent="-228600">
              <a:defRPr sz="2800" b="1">
                <a:solidFill>
                  <a:schemeClr val="bg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2800" b="1">
                <a:solidFill>
                  <a:schemeClr val="bg1"/>
                </a:solidFill>
                <a:latin typeface="Arial" panose="020B0604020202020204" pitchFamily="34" charset="0"/>
                <a:ea typeface="宋体" panose="02010600030101010101" pitchFamily="2" charset="-122"/>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dirty="0">
              <a:ln>
                <a:noFill/>
              </a:ln>
              <a:solidFill>
                <a:srgbClr val="262626"/>
              </a:solidFill>
              <a:effectLst/>
              <a:uLnTx/>
              <a:uFillTx/>
              <a:latin typeface="微软雅黑" panose="020B0503020204020204" pitchFamily="34" charset="-122"/>
              <a:ea typeface="微软雅黑" panose="020B0503020204020204" pitchFamily="34" charset="-122"/>
              <a:cs typeface="+mn-cs"/>
            </a:endParaRPr>
          </a:p>
        </p:txBody>
      </p:sp>
      <p:pic>
        <p:nvPicPr>
          <p:cNvPr id="9" name="图片 8">
            <a:extLst>
              <a:ext uri="{FF2B5EF4-FFF2-40B4-BE49-F238E27FC236}">
                <a16:creationId xmlns:a16="http://schemas.microsoft.com/office/drawing/2014/main" id="{E854E123-39EF-4FAD-8AE8-D4CCE3786EDC}"/>
              </a:ext>
            </a:extLst>
          </p:cNvPr>
          <p:cNvPicPr>
            <a:picLocks noChangeAspect="1"/>
          </p:cNvPicPr>
          <p:nvPr/>
        </p:nvPicPr>
        <p:blipFill>
          <a:blip r:embed="rId2">
            <a:extLst>
              <a:ext uri="{28A0092B-C50C-407E-A947-70E740481C1C}">
                <a14:useLocalDpi xmlns:a14="http://schemas.microsoft.com/office/drawing/2010/main" val="0"/>
              </a:ext>
            </a:extLst>
          </a:blip>
          <a:srcRect r="12303"/>
          <a:stretch>
            <a:fillRect/>
          </a:stretch>
        </p:blipFill>
        <p:spPr bwMode="auto">
          <a:xfrm>
            <a:off x="278711" y="1816790"/>
            <a:ext cx="4711081" cy="2403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圆角矩形 2">
            <a:extLst>
              <a:ext uri="{FF2B5EF4-FFF2-40B4-BE49-F238E27FC236}">
                <a16:creationId xmlns:a16="http://schemas.microsoft.com/office/drawing/2014/main" id="{41253118-05C9-4A7D-8AB9-A803A1EFDCB0}"/>
              </a:ext>
            </a:extLst>
          </p:cNvPr>
          <p:cNvSpPr/>
          <p:nvPr/>
        </p:nvSpPr>
        <p:spPr>
          <a:xfrm>
            <a:off x="180304" y="1658878"/>
            <a:ext cx="4907896" cy="2745830"/>
          </a:xfrm>
          <a:prstGeom prst="roundRect">
            <a:avLst>
              <a:gd name="adj" fmla="val 5601"/>
            </a:avLst>
          </a:prstGeom>
          <a:no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11" name="圆角矩形 15">
            <a:extLst>
              <a:ext uri="{FF2B5EF4-FFF2-40B4-BE49-F238E27FC236}">
                <a16:creationId xmlns:a16="http://schemas.microsoft.com/office/drawing/2014/main" id="{E09C35A3-1E79-4C79-BD20-1D1E5766A102}"/>
              </a:ext>
            </a:extLst>
          </p:cNvPr>
          <p:cNvSpPr/>
          <p:nvPr/>
        </p:nvSpPr>
        <p:spPr>
          <a:xfrm>
            <a:off x="5245718" y="1658878"/>
            <a:ext cx="6765978" cy="2745830"/>
          </a:xfrm>
          <a:prstGeom prst="roundRect">
            <a:avLst>
              <a:gd name="adj" fmla="val 5601"/>
            </a:avLst>
          </a:prstGeom>
          <a:no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12" name="矩形 11">
            <a:extLst>
              <a:ext uri="{FF2B5EF4-FFF2-40B4-BE49-F238E27FC236}">
                <a16:creationId xmlns:a16="http://schemas.microsoft.com/office/drawing/2014/main" id="{84487E99-91DC-4BEC-8C4A-FFAAD203F9F8}"/>
              </a:ext>
            </a:extLst>
          </p:cNvPr>
          <p:cNvSpPr/>
          <p:nvPr/>
        </p:nvSpPr>
        <p:spPr>
          <a:xfrm>
            <a:off x="-231821" y="1184857"/>
            <a:ext cx="12243513" cy="400110"/>
          </a:xfrm>
          <a:prstGeom prst="rect">
            <a:avLst/>
          </a:prstGeom>
        </p:spPr>
        <p:txBody>
          <a:bodyPr wrap="square">
            <a:spAutoFit/>
          </a:bodyPr>
          <a:lstStyle/>
          <a:p>
            <a:pPr lvl="1">
              <a:spcBef>
                <a:spcPct val="20000"/>
              </a:spcBef>
              <a:spcAft>
                <a:spcPts val="200"/>
              </a:spcAft>
              <a:buClr>
                <a:prstClr val="black"/>
              </a:buClr>
            </a:pPr>
            <a:r>
              <a:rPr lang="zh-CN" altLang="en-US" sz="2000" dirty="0">
                <a:solidFill>
                  <a:srgbClr val="000000"/>
                </a:solidFill>
                <a:latin typeface="微软雅黑" panose="020B0503020204020204" pitchFamily="34" charset="-122"/>
                <a:ea typeface="微软雅黑" panose="020B0503020204020204" pitchFamily="34" charset="-122"/>
              </a:rPr>
              <a:t>为了解决大规模网络带来的扩展性和管理性挑战，在</a:t>
            </a:r>
            <a:r>
              <a:rPr kumimoji="1" lang="zh-CN" altLang="en-US" sz="2000" dirty="0">
                <a:solidFill>
                  <a:prstClr val="black"/>
                </a:solidFill>
                <a:latin typeface="微软雅黑"/>
                <a:ea typeface="微软雅黑"/>
              </a:rPr>
              <a:t>域间建立层次化的体系结构，形成多层级信任联盟</a:t>
            </a:r>
            <a:endParaRPr kumimoji="1" lang="en-US" altLang="zh-CN" sz="2000" dirty="0">
              <a:solidFill>
                <a:prstClr val="black"/>
              </a:solidFill>
              <a:latin typeface="微软雅黑"/>
              <a:ea typeface="微软雅黑"/>
            </a:endParaRPr>
          </a:p>
        </p:txBody>
      </p:sp>
      <p:sp>
        <p:nvSpPr>
          <p:cNvPr id="13" name="文本框 12">
            <a:extLst>
              <a:ext uri="{FF2B5EF4-FFF2-40B4-BE49-F238E27FC236}">
                <a16:creationId xmlns:a16="http://schemas.microsoft.com/office/drawing/2014/main" id="{1394529B-3B93-4144-8158-CE097FFD9F0F}"/>
              </a:ext>
            </a:extLst>
          </p:cNvPr>
          <p:cNvSpPr txBox="1"/>
          <p:nvPr/>
        </p:nvSpPr>
        <p:spPr>
          <a:xfrm>
            <a:off x="7353837" y="4532222"/>
            <a:ext cx="2954655" cy="369332"/>
          </a:xfrm>
          <a:prstGeom prst="rect">
            <a:avLst/>
          </a:prstGeom>
          <a:noFill/>
        </p:spPr>
        <p:txBody>
          <a:bodyPr wrap="none" rtlCol="0">
            <a:spAutoFit/>
          </a:bodyPr>
          <a:lstStyle/>
          <a:p>
            <a:r>
              <a:rPr kumimoji="1" lang="zh-CN" altLang="en-US" dirty="0">
                <a:solidFill>
                  <a:prstClr val="black"/>
                </a:solidFill>
                <a:latin typeface="Calibri"/>
                <a:ea typeface="微软雅黑"/>
              </a:rPr>
              <a:t>基于区块链的</a:t>
            </a:r>
            <a:r>
              <a:rPr kumimoji="1" lang="zh-CN" altLang="en-US" dirty="0">
                <a:solidFill>
                  <a:srgbClr val="262626"/>
                </a:solidFill>
                <a:latin typeface="微软雅黑" panose="020B0503020204020204" pitchFamily="34" charset="-122"/>
                <a:ea typeface="微软雅黑" panose="020B0503020204020204" pitchFamily="34" charset="-122"/>
              </a:rPr>
              <a:t>域间信任联盟</a:t>
            </a:r>
            <a:endParaRPr kumimoji="1" lang="zh-CN" altLang="en-US" dirty="0">
              <a:solidFill>
                <a:prstClr val="black"/>
              </a:solidFill>
              <a:latin typeface="Calibri"/>
              <a:ea typeface="微软雅黑"/>
            </a:endParaRPr>
          </a:p>
        </p:txBody>
      </p:sp>
      <p:sp>
        <p:nvSpPr>
          <p:cNvPr id="14" name="文本框 13">
            <a:extLst>
              <a:ext uri="{FF2B5EF4-FFF2-40B4-BE49-F238E27FC236}">
                <a16:creationId xmlns:a16="http://schemas.microsoft.com/office/drawing/2014/main" id="{E3C86044-CBC4-498B-B655-D7EB6345128C}"/>
              </a:ext>
            </a:extLst>
          </p:cNvPr>
          <p:cNvSpPr txBox="1"/>
          <p:nvPr/>
        </p:nvSpPr>
        <p:spPr>
          <a:xfrm>
            <a:off x="1259983" y="4492043"/>
            <a:ext cx="2954655" cy="369332"/>
          </a:xfrm>
          <a:prstGeom prst="rect">
            <a:avLst/>
          </a:prstGeom>
          <a:noFill/>
        </p:spPr>
        <p:txBody>
          <a:bodyPr wrap="none" rtlCol="0">
            <a:spAutoFit/>
          </a:bodyPr>
          <a:lstStyle/>
          <a:p>
            <a:r>
              <a:rPr kumimoji="1" lang="zh-CN" altLang="en-US" dirty="0">
                <a:solidFill>
                  <a:prstClr val="black"/>
                </a:solidFill>
                <a:latin typeface="Calibri"/>
                <a:ea typeface="微软雅黑"/>
              </a:rPr>
              <a:t>基于状态机的</a:t>
            </a:r>
            <a:r>
              <a:rPr kumimoji="1" lang="zh-CN" altLang="en-US" dirty="0">
                <a:solidFill>
                  <a:srgbClr val="262626"/>
                </a:solidFill>
                <a:latin typeface="微软雅黑" panose="020B0503020204020204" pitchFamily="34" charset="-122"/>
                <a:ea typeface="微软雅黑" panose="020B0503020204020204" pitchFamily="34" charset="-122"/>
              </a:rPr>
              <a:t>域间信任联盟</a:t>
            </a:r>
            <a:endParaRPr kumimoji="1" lang="zh-CN" altLang="en-US" dirty="0">
              <a:solidFill>
                <a:prstClr val="black"/>
              </a:solidFill>
              <a:latin typeface="Calibri"/>
              <a:ea typeface="微软雅黑"/>
            </a:endParaRPr>
          </a:p>
        </p:txBody>
      </p:sp>
      <p:sp>
        <p:nvSpPr>
          <p:cNvPr id="15" name="矩形 14">
            <a:extLst>
              <a:ext uri="{FF2B5EF4-FFF2-40B4-BE49-F238E27FC236}">
                <a16:creationId xmlns:a16="http://schemas.microsoft.com/office/drawing/2014/main" id="{6796AFE4-0CE9-44B5-B7CE-F8926F9E62C3}"/>
              </a:ext>
            </a:extLst>
          </p:cNvPr>
          <p:cNvSpPr/>
          <p:nvPr/>
        </p:nvSpPr>
        <p:spPr>
          <a:xfrm>
            <a:off x="-227380" y="5109217"/>
            <a:ext cx="5217172" cy="1719445"/>
          </a:xfrm>
          <a:prstGeom prst="rect">
            <a:avLst/>
          </a:prstGeom>
        </p:spPr>
        <p:txBody>
          <a:bodyPr wrap="square">
            <a:spAutoFit/>
          </a:bodyPr>
          <a:lstStyle/>
          <a:p>
            <a:pPr marL="800100" lvl="1" indent="-342900">
              <a:spcBef>
                <a:spcPct val="20000"/>
              </a:spcBef>
              <a:spcAft>
                <a:spcPts val="200"/>
              </a:spcAft>
              <a:buClr>
                <a:prstClr val="black"/>
              </a:buClr>
              <a:buFont typeface="Arial" panose="020B0604020202020204" pitchFamily="34" charset="0"/>
              <a:buChar char="•"/>
            </a:pPr>
            <a:r>
              <a:rPr kumimoji="1" lang="zh-CN" altLang="zh-CN" sz="1600" dirty="0">
                <a:solidFill>
                  <a:prstClr val="black"/>
                </a:solidFill>
                <a:latin typeface="微软雅黑" panose="020B0503020204020204" pitchFamily="34" charset="-122"/>
                <a:ea typeface="微软雅黑" panose="020B0503020204020204" pitchFamily="34" charset="-122"/>
              </a:rPr>
              <a:t>子信任联盟内部，各</a:t>
            </a:r>
            <a:r>
              <a:rPr kumimoji="1" lang="en-US" altLang="zh-CN" sz="1600" dirty="0">
                <a:solidFill>
                  <a:prstClr val="black"/>
                </a:solidFill>
                <a:latin typeface="微软雅黑" panose="020B0503020204020204" pitchFamily="34" charset="-122"/>
                <a:ea typeface="微软雅黑" panose="020B0503020204020204" pitchFamily="34" charset="-122"/>
              </a:rPr>
              <a:t>AS</a:t>
            </a:r>
            <a:r>
              <a:rPr kumimoji="1" lang="zh-CN" altLang="zh-CN" sz="1600" dirty="0">
                <a:solidFill>
                  <a:prstClr val="black"/>
                </a:solidFill>
                <a:latin typeface="微软雅黑" panose="020B0503020204020204" pitchFamily="34" charset="-122"/>
                <a:ea typeface="微软雅黑" panose="020B0503020204020204" pitchFamily="34" charset="-122"/>
              </a:rPr>
              <a:t>之间建立</a:t>
            </a:r>
            <a:r>
              <a:rPr kumimoji="1" lang="zh-CN" altLang="en-US" sz="1600" dirty="0">
                <a:solidFill>
                  <a:prstClr val="black"/>
                </a:solidFill>
                <a:latin typeface="微软雅黑" panose="020B0503020204020204" pitchFamily="34" charset="-122"/>
                <a:ea typeface="微软雅黑" panose="020B0503020204020204" pitchFamily="34" charset="-122"/>
              </a:rPr>
              <a:t>一一</a:t>
            </a:r>
            <a:r>
              <a:rPr kumimoji="1" lang="zh-CN" altLang="zh-CN" sz="1600" dirty="0">
                <a:solidFill>
                  <a:prstClr val="black"/>
                </a:solidFill>
                <a:latin typeface="微软雅黑" panose="020B0503020204020204" pitchFamily="34" charset="-122"/>
                <a:ea typeface="微软雅黑" panose="020B0503020204020204" pitchFamily="34" charset="-122"/>
              </a:rPr>
              <a:t>映射，维护状态机</a:t>
            </a:r>
            <a:endParaRPr kumimoji="1" lang="en-US" altLang="zh-CN" sz="1600" dirty="0">
              <a:solidFill>
                <a:prstClr val="black"/>
              </a:solidFill>
              <a:latin typeface="微软雅黑" panose="020B0503020204020204" pitchFamily="34" charset="-122"/>
              <a:ea typeface="微软雅黑" panose="020B0503020204020204" pitchFamily="34" charset="-122"/>
            </a:endParaRPr>
          </a:p>
          <a:p>
            <a:pPr marL="800100" lvl="1" indent="-342900">
              <a:spcBef>
                <a:spcPct val="20000"/>
              </a:spcBef>
              <a:spcAft>
                <a:spcPts val="200"/>
              </a:spcAft>
              <a:buClr>
                <a:prstClr val="black"/>
              </a:buClr>
              <a:buFont typeface="Arial" panose="020B0604020202020204" pitchFamily="34" charset="0"/>
              <a:buChar char="•"/>
            </a:pPr>
            <a:r>
              <a:rPr kumimoji="1" lang="zh-CN" altLang="zh-CN" sz="1600" dirty="0">
                <a:solidFill>
                  <a:prstClr val="black"/>
                </a:solidFill>
                <a:latin typeface="微软雅黑" panose="020B0503020204020204" pitchFamily="34" charset="-122"/>
                <a:ea typeface="微软雅黑" panose="020B0503020204020204" pitchFamily="34" charset="-122"/>
              </a:rPr>
              <a:t>网关</a:t>
            </a:r>
            <a:r>
              <a:rPr kumimoji="1" lang="en-US" altLang="zh-CN" sz="1600" dirty="0">
                <a:solidFill>
                  <a:prstClr val="black"/>
                </a:solidFill>
                <a:latin typeface="微软雅黑" panose="020B0503020204020204" pitchFamily="34" charset="-122"/>
                <a:ea typeface="微软雅黑" panose="020B0503020204020204" pitchFamily="34" charset="-122"/>
              </a:rPr>
              <a:t>AS</a:t>
            </a:r>
            <a:r>
              <a:rPr kumimoji="1" lang="zh-CN" altLang="zh-CN" sz="1600" dirty="0">
                <a:solidFill>
                  <a:prstClr val="black"/>
                </a:solidFill>
                <a:latin typeface="微软雅黑" panose="020B0503020204020204" pitchFamily="34" charset="-122"/>
                <a:ea typeface="微软雅黑" panose="020B0503020204020204" pitchFamily="34" charset="-122"/>
              </a:rPr>
              <a:t>的</a:t>
            </a:r>
            <a:r>
              <a:rPr kumimoji="1" lang="en-US" altLang="zh-CN" sz="1600" dirty="0">
                <a:solidFill>
                  <a:prstClr val="black"/>
                </a:solidFill>
                <a:latin typeface="微软雅黑" panose="020B0503020204020204" pitchFamily="34" charset="-122"/>
                <a:ea typeface="微软雅黑" panose="020B0503020204020204" pitchFamily="34" charset="-122"/>
              </a:rPr>
              <a:t>ACS</a:t>
            </a:r>
            <a:r>
              <a:rPr kumimoji="1" lang="zh-CN" altLang="zh-CN" sz="1600" dirty="0">
                <a:solidFill>
                  <a:prstClr val="black"/>
                </a:solidFill>
                <a:latin typeface="微软雅黑" panose="020B0503020204020204" pitchFamily="34" charset="-122"/>
                <a:ea typeface="微软雅黑" panose="020B0503020204020204" pitchFamily="34" charset="-122"/>
              </a:rPr>
              <a:t>之间建立全局映射状态</a:t>
            </a:r>
            <a:r>
              <a:rPr lang="zh-CN" altLang="zh-CN" sz="1600" dirty="0">
                <a:solidFill>
                  <a:prstClr val="black"/>
                </a:solidFill>
                <a:latin typeface="Calibri"/>
                <a:ea typeface="微软雅黑"/>
              </a:rPr>
              <a:t>机 </a:t>
            </a:r>
            <a:endParaRPr kumimoji="1" lang="en-US" altLang="zh-CN" sz="1600" dirty="0">
              <a:solidFill>
                <a:prstClr val="black"/>
              </a:solidFill>
              <a:latin typeface="微软雅黑" panose="020B0503020204020204" pitchFamily="34" charset="-122"/>
              <a:ea typeface="微软雅黑" panose="020B0503020204020204" pitchFamily="34" charset="-122"/>
            </a:endParaRPr>
          </a:p>
          <a:p>
            <a:pPr marL="800100" lvl="1" indent="-342900">
              <a:spcBef>
                <a:spcPct val="20000"/>
              </a:spcBef>
              <a:spcAft>
                <a:spcPts val="200"/>
              </a:spcAft>
              <a:buClr>
                <a:prstClr val="black"/>
              </a:buClr>
              <a:buFont typeface="Arial" panose="020B0604020202020204" pitchFamily="34" charset="0"/>
              <a:buChar char="•"/>
            </a:pPr>
            <a:r>
              <a:rPr kumimoji="1" lang="zh-CN" altLang="en-US" sz="1600" dirty="0">
                <a:solidFill>
                  <a:prstClr val="black"/>
                </a:solidFill>
                <a:latin typeface="微软雅黑" panose="020B0503020204020204" pitchFamily="34" charset="-122"/>
                <a:ea typeface="微软雅黑" panose="020B0503020204020204" pitchFamily="34" charset="-122"/>
              </a:rPr>
              <a:t>对</a:t>
            </a:r>
            <a:r>
              <a:rPr kumimoji="1" lang="zh-CN" altLang="zh-CN" sz="1600" dirty="0">
                <a:solidFill>
                  <a:prstClr val="black"/>
                </a:solidFill>
                <a:latin typeface="微软雅黑" panose="020B0503020204020204" pitchFamily="34" charset="-122"/>
                <a:ea typeface="微软雅黑" panose="020B0503020204020204" pitchFamily="34" charset="-122"/>
              </a:rPr>
              <a:t>发给其它信任联盟的</a:t>
            </a:r>
            <a:r>
              <a:rPr kumimoji="1" lang="zh-CN" altLang="en-US" sz="1600" dirty="0">
                <a:solidFill>
                  <a:prstClr val="black"/>
                </a:solidFill>
                <a:latin typeface="微软雅黑" panose="020B0503020204020204" pitchFamily="34" charset="-122"/>
                <a:ea typeface="微软雅黑" panose="020B0503020204020204" pitchFamily="34" charset="-122"/>
              </a:rPr>
              <a:t>数据包，</a:t>
            </a:r>
            <a:r>
              <a:rPr kumimoji="1" lang="zh-CN" altLang="zh-CN" sz="1600" dirty="0">
                <a:solidFill>
                  <a:prstClr val="black"/>
                </a:solidFill>
                <a:latin typeface="微软雅黑" panose="020B0503020204020204" pitchFamily="34" charset="-122"/>
                <a:ea typeface="微软雅黑" panose="020B0503020204020204" pitchFamily="34" charset="-122"/>
              </a:rPr>
              <a:t>网关</a:t>
            </a:r>
            <a:r>
              <a:rPr kumimoji="1" lang="en-US" altLang="zh-CN" sz="1600" dirty="0">
                <a:solidFill>
                  <a:prstClr val="black"/>
                </a:solidFill>
                <a:latin typeface="微软雅黑" panose="020B0503020204020204" pitchFamily="34" charset="-122"/>
                <a:ea typeface="微软雅黑" panose="020B0503020204020204" pitchFamily="34" charset="-122"/>
              </a:rPr>
              <a:t>AS</a:t>
            </a:r>
            <a:r>
              <a:rPr kumimoji="1" lang="zh-CN" altLang="zh-CN" sz="1600" dirty="0">
                <a:solidFill>
                  <a:prstClr val="black"/>
                </a:solidFill>
                <a:latin typeface="微软雅黑" panose="020B0503020204020204" pitchFamily="34" charset="-122"/>
                <a:ea typeface="微软雅黑" panose="020B0503020204020204" pitchFamily="34" charset="-122"/>
              </a:rPr>
              <a:t>将数据包中的</a:t>
            </a:r>
            <a:r>
              <a:rPr kumimoji="1" lang="en-US" altLang="zh-CN" sz="1600" dirty="0">
                <a:solidFill>
                  <a:prstClr val="black"/>
                </a:solidFill>
                <a:latin typeface="微软雅黑" panose="020B0503020204020204" pitchFamily="34" charset="-122"/>
                <a:ea typeface="微软雅黑" panose="020B0503020204020204" pitchFamily="34" charset="-122"/>
              </a:rPr>
              <a:t>SMA</a:t>
            </a:r>
            <a:r>
              <a:rPr kumimoji="1" lang="zh-CN" altLang="zh-CN" sz="1600" dirty="0">
                <a:solidFill>
                  <a:prstClr val="black"/>
                </a:solidFill>
                <a:latin typeface="微软雅黑" panose="020B0503020204020204" pitchFamily="34" charset="-122"/>
                <a:ea typeface="微软雅黑" panose="020B0503020204020204" pitchFamily="34" charset="-122"/>
              </a:rPr>
              <a:t>标签替换为本网关</a:t>
            </a:r>
            <a:r>
              <a:rPr kumimoji="1" lang="en-US" altLang="zh-CN" sz="1600" dirty="0">
                <a:solidFill>
                  <a:prstClr val="black"/>
                </a:solidFill>
                <a:latin typeface="微软雅黑" panose="020B0503020204020204" pitchFamily="34" charset="-122"/>
                <a:ea typeface="微软雅黑" panose="020B0503020204020204" pitchFamily="34" charset="-122"/>
              </a:rPr>
              <a:t>AS</a:t>
            </a:r>
            <a:r>
              <a:rPr kumimoji="1" lang="zh-CN" altLang="zh-CN" sz="1600" dirty="0">
                <a:solidFill>
                  <a:prstClr val="black"/>
                </a:solidFill>
                <a:latin typeface="微软雅黑" panose="020B0503020204020204" pitchFamily="34" charset="-122"/>
                <a:ea typeface="微软雅黑" panose="020B0503020204020204" pitchFamily="34" charset="-122"/>
              </a:rPr>
              <a:t>的标签</a:t>
            </a:r>
            <a:r>
              <a:rPr kumimoji="1" lang="zh-CN" altLang="en-US" sz="1600" dirty="0">
                <a:solidFill>
                  <a:prstClr val="black"/>
                </a:solidFill>
                <a:latin typeface="微软雅黑" panose="020B0503020204020204" pitchFamily="34" charset="-122"/>
                <a:ea typeface="微软雅黑" panose="020B0503020204020204" pitchFamily="34" charset="-122"/>
              </a:rPr>
              <a:t>后</a:t>
            </a:r>
            <a:r>
              <a:rPr kumimoji="1" lang="zh-CN" altLang="zh-CN" sz="1600" dirty="0">
                <a:solidFill>
                  <a:prstClr val="black"/>
                </a:solidFill>
                <a:latin typeface="微软雅黑" panose="020B0503020204020204" pitchFamily="34" charset="-122"/>
                <a:ea typeface="微软雅黑" panose="020B0503020204020204" pitchFamily="34" charset="-122"/>
              </a:rPr>
              <a:t>进行转发 </a:t>
            </a:r>
            <a:endParaRPr kumimoji="1" lang="en-US" altLang="zh-CN" sz="1600" dirty="0">
              <a:solidFill>
                <a:prstClr val="black"/>
              </a:solidFill>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776939E6-9BA3-407F-941F-A688EB97CFD8}"/>
              </a:ext>
            </a:extLst>
          </p:cNvPr>
          <p:cNvPicPr>
            <a:picLocks noChangeAspect="1"/>
          </p:cNvPicPr>
          <p:nvPr/>
        </p:nvPicPr>
        <p:blipFill>
          <a:blip r:embed="rId3"/>
          <a:stretch>
            <a:fillRect/>
          </a:stretch>
        </p:blipFill>
        <p:spPr>
          <a:xfrm>
            <a:off x="5344423" y="1762841"/>
            <a:ext cx="6482013" cy="2552607"/>
          </a:xfrm>
          <a:prstGeom prst="rect">
            <a:avLst/>
          </a:prstGeom>
        </p:spPr>
      </p:pic>
      <p:sp>
        <p:nvSpPr>
          <p:cNvPr id="17" name="矩形 16">
            <a:extLst>
              <a:ext uri="{FF2B5EF4-FFF2-40B4-BE49-F238E27FC236}">
                <a16:creationId xmlns:a16="http://schemas.microsoft.com/office/drawing/2014/main" id="{6DC9CC60-C2A1-4F76-AC7A-999B933093CA}"/>
              </a:ext>
            </a:extLst>
          </p:cNvPr>
          <p:cNvSpPr/>
          <p:nvPr/>
        </p:nvSpPr>
        <p:spPr>
          <a:xfrm>
            <a:off x="5245715" y="4960488"/>
            <a:ext cx="6765977" cy="1899027"/>
          </a:xfrm>
          <a:prstGeom prst="rect">
            <a:avLst/>
          </a:prstGeom>
          <a:noFill/>
          <a:ln w="12700" cap="flat" cmpd="sng" algn="ctr">
            <a:noFill/>
            <a:prstDash val="solid"/>
            <a:miter lim="800000"/>
          </a:ln>
          <a:effectLst/>
        </p:spPr>
        <p:txBody>
          <a:bodyPr anchor="ct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等线"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等线"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等线"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等线" panose="02010600030101010101" pitchFamily="2" charset="-122"/>
              </a:defRPr>
            </a:lvl9pPr>
          </a:lstStyle>
          <a:p>
            <a:pPr marL="285750" marR="0" lvl="0" indent="-28575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以密钥</a:t>
            </a:r>
            <a:r>
              <a:rPr kumimoji="1"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证书</a:t>
            </a:r>
            <a:r>
              <a:rPr kumimoji="1"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分布式结构</a:t>
            </a:r>
            <a:r>
              <a:rPr kumimoji="1"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共识系统建立信任基础，利用区块链协商状态机种子</a:t>
            </a:r>
            <a:endParaRPr kumimoji="1"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子联盟内：各</a:t>
            </a:r>
            <a:r>
              <a:rPr kumimoji="1"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a:t>
            </a: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间维护</a:t>
            </a:r>
            <a:r>
              <a:rPr kumimoji="1"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对</a:t>
            </a:r>
            <a:r>
              <a:rPr kumimoji="1"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1</a:t>
            </a: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标签状态，通信过程不涉及标签替换。</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子联盟内选择主</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a:t>
            </a:r>
          </a:p>
          <a:p>
            <a:pPr marL="285750" marR="0" lvl="0" indent="-28575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子联盟间：</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间交互子联盟级前缀和状态机，联盟间状态机采用主</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号表示：</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&lt;</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AS1, </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主</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AS2&gt;</a:t>
            </a:r>
          </a:p>
          <a:p>
            <a:pPr marL="285750" marR="0" lvl="0" indent="-28575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虚拟</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AS_V</a:t>
            </a:r>
            <a:r>
              <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）代表所有其他子联盟，包含所有其他子联盟前缀</a:t>
            </a:r>
            <a:endPar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85750" marR="0" lvl="0" indent="-285750"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边界</a:t>
            </a:r>
            <a:r>
              <a:rPr kumimoji="1"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a:t>
            </a: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进行标签替换（虚拟</a:t>
            </a:r>
            <a:r>
              <a:rPr kumimoji="1"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a:t>
            </a: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维护子联盟间标签），利用虚拟</a:t>
            </a:r>
            <a:r>
              <a:rPr kumimoji="1"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AS</a:t>
            </a:r>
            <a:r>
              <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避免多径传输带来的标签替换难题</a:t>
            </a:r>
          </a:p>
        </p:txBody>
      </p:sp>
      <p:pic>
        <p:nvPicPr>
          <p:cNvPr id="18" name="图片 17">
            <a:extLst>
              <a:ext uri="{FF2B5EF4-FFF2-40B4-BE49-F238E27FC236}">
                <a16:creationId xmlns:a16="http://schemas.microsoft.com/office/drawing/2014/main" id="{AD6CF061-61ED-4906-B685-701C794FEFF7}"/>
              </a:ext>
            </a:extLst>
          </p:cNvPr>
          <p:cNvPicPr>
            <a:picLocks noChangeAspect="1"/>
          </p:cNvPicPr>
          <p:nvPr/>
        </p:nvPicPr>
        <p:blipFill>
          <a:blip r:embed="rId4"/>
          <a:stretch>
            <a:fillRect/>
          </a:stretch>
        </p:blipFill>
        <p:spPr>
          <a:xfrm>
            <a:off x="5394877" y="2228228"/>
            <a:ext cx="990116" cy="396046"/>
          </a:xfrm>
          <a:prstGeom prst="rect">
            <a:avLst/>
          </a:prstGeom>
        </p:spPr>
      </p:pic>
      <p:sp>
        <p:nvSpPr>
          <p:cNvPr id="19" name="右箭头 229">
            <a:extLst>
              <a:ext uri="{FF2B5EF4-FFF2-40B4-BE49-F238E27FC236}">
                <a16:creationId xmlns:a16="http://schemas.microsoft.com/office/drawing/2014/main" id="{F0701C69-4BFF-41DE-9705-F73C051DE16B}"/>
              </a:ext>
            </a:extLst>
          </p:cNvPr>
          <p:cNvSpPr/>
          <p:nvPr/>
        </p:nvSpPr>
        <p:spPr>
          <a:xfrm>
            <a:off x="4214638" y="4716888"/>
            <a:ext cx="3139199" cy="47427"/>
          </a:xfrm>
          <a:prstGeom prst="rightArrow">
            <a:avLst/>
          </a:prstGeom>
          <a:solidFill>
            <a:srgbClr val="00436D"/>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20" name="文本框 19">
            <a:extLst>
              <a:ext uri="{FF2B5EF4-FFF2-40B4-BE49-F238E27FC236}">
                <a16:creationId xmlns:a16="http://schemas.microsoft.com/office/drawing/2014/main" id="{C36FD5CB-980E-421B-BDB2-45CBF9A7CD79}"/>
              </a:ext>
            </a:extLst>
          </p:cNvPr>
          <p:cNvSpPr txBox="1"/>
          <p:nvPr/>
        </p:nvSpPr>
        <p:spPr>
          <a:xfrm>
            <a:off x="4757028" y="4449712"/>
            <a:ext cx="2031325" cy="338554"/>
          </a:xfrm>
          <a:prstGeom prst="rect">
            <a:avLst/>
          </a:prstGeom>
          <a:noFill/>
        </p:spPr>
        <p:txBody>
          <a:bodyPr wrap="none" rtlCol="0">
            <a:spAutoFit/>
          </a:bodyPr>
          <a:lstStyle/>
          <a:p>
            <a:r>
              <a:rPr kumimoji="1" lang="zh-CN" altLang="en-US" sz="1600" dirty="0">
                <a:solidFill>
                  <a:prstClr val="black"/>
                </a:solidFill>
                <a:latin typeface="Calibri"/>
                <a:ea typeface="微软雅黑"/>
              </a:rPr>
              <a:t>进一步提高可扩展性</a:t>
            </a:r>
          </a:p>
        </p:txBody>
      </p:sp>
    </p:spTree>
    <p:extLst>
      <p:ext uri="{BB962C8B-B14F-4D97-AF65-F5344CB8AC3E}">
        <p14:creationId xmlns:p14="http://schemas.microsoft.com/office/powerpoint/2010/main" val="247522241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600" dirty="0"/>
              <a:t>12.5.3 </a:t>
            </a:r>
            <a:r>
              <a:rPr kumimoji="1" lang="zh-CN" altLang="en-US" sz="3600" dirty="0"/>
              <a:t>域间真实源地址验证技术产品化</a:t>
            </a:r>
          </a:p>
        </p:txBody>
      </p:sp>
      <p:sp>
        <p:nvSpPr>
          <p:cNvPr id="3" name="文本框 2">
            <a:extLst>
              <a:ext uri="{FF2B5EF4-FFF2-40B4-BE49-F238E27FC236}">
                <a16:creationId xmlns:a16="http://schemas.microsoft.com/office/drawing/2014/main" id="{99542546-067B-4D6C-83FC-72706D35720A}"/>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dirty="0">
                <a:latin typeface="Calibri "/>
                <a:ea typeface="微软雅黑"/>
                <a:cs typeface="+mj-cs"/>
              </a:rPr>
              <a:t>厂商实现和支持</a:t>
            </a:r>
            <a:endParaRPr kumimoji="1" lang="zh-CN" altLang="en-US" sz="2000" b="1" i="0" u="none" strike="noStrike" kern="1200" cap="none" spc="0" normalizeH="0" baseline="0" noProof="0" dirty="0">
              <a:ln>
                <a:noFill/>
              </a:ln>
              <a:effectLst/>
              <a:uLnTx/>
              <a:uFillTx/>
              <a:latin typeface="Calibri "/>
              <a:ea typeface="微软雅黑"/>
              <a:cs typeface="+mj-cs"/>
            </a:endParaRPr>
          </a:p>
        </p:txBody>
      </p:sp>
      <p:sp>
        <p:nvSpPr>
          <p:cNvPr id="41" name="矩形 40">
            <a:extLst>
              <a:ext uri="{FF2B5EF4-FFF2-40B4-BE49-F238E27FC236}">
                <a16:creationId xmlns:a16="http://schemas.microsoft.com/office/drawing/2014/main" id="{E0E2CA36-85FA-44B3-B6EA-25CF9F6E010A}"/>
              </a:ext>
            </a:extLst>
          </p:cNvPr>
          <p:cNvSpPr/>
          <p:nvPr/>
        </p:nvSpPr>
        <p:spPr>
          <a:xfrm>
            <a:off x="1378939" y="2949547"/>
            <a:ext cx="4376053" cy="174786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pic>
        <p:nvPicPr>
          <p:cNvPr id="43" name="Picture 8" descr="OC3">
            <a:extLst>
              <a:ext uri="{FF2B5EF4-FFF2-40B4-BE49-F238E27FC236}">
                <a16:creationId xmlns:a16="http://schemas.microsoft.com/office/drawing/2014/main" id="{2039EDC8-CBEC-46A6-B387-CE409E0D7B8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9183384" y="2604592"/>
            <a:ext cx="1362075" cy="27567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4" name="组合 5">
            <a:extLst>
              <a:ext uri="{FF2B5EF4-FFF2-40B4-BE49-F238E27FC236}">
                <a16:creationId xmlns:a16="http://schemas.microsoft.com/office/drawing/2014/main" id="{411EB80E-BA74-4792-942D-F24E3B0FA48E}"/>
              </a:ext>
            </a:extLst>
          </p:cNvPr>
          <p:cNvGrpSpPr>
            <a:grpSpLocks/>
          </p:cNvGrpSpPr>
          <p:nvPr/>
        </p:nvGrpSpPr>
        <p:grpSpPr bwMode="auto">
          <a:xfrm>
            <a:off x="8267167" y="4942647"/>
            <a:ext cx="3034986" cy="1434092"/>
            <a:chOff x="5173339" y="4470683"/>
            <a:chExt cx="3160066" cy="1572832"/>
          </a:xfrm>
        </p:grpSpPr>
        <p:pic>
          <p:nvPicPr>
            <p:cNvPr id="45" name="Picture 7">
              <a:extLst>
                <a:ext uri="{FF2B5EF4-FFF2-40B4-BE49-F238E27FC236}">
                  <a16:creationId xmlns:a16="http://schemas.microsoft.com/office/drawing/2014/main" id="{8BBE08D5-5801-4103-83F9-1BB6E4F3E9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26207" y="4470683"/>
              <a:ext cx="1007198" cy="1572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6" name="Picture 11" descr="DSC00350">
              <a:extLst>
                <a:ext uri="{FF2B5EF4-FFF2-40B4-BE49-F238E27FC236}">
                  <a16:creationId xmlns:a16="http://schemas.microsoft.com/office/drawing/2014/main" id="{FD29FAEF-C9E0-4911-816B-21318E254D9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3339" y="4711556"/>
              <a:ext cx="1728023" cy="129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7" name="Picture 2">
            <a:extLst>
              <a:ext uri="{FF2B5EF4-FFF2-40B4-BE49-F238E27FC236}">
                <a16:creationId xmlns:a16="http://schemas.microsoft.com/office/drawing/2014/main" id="{624DC3BE-5E14-49B8-8FFE-A00D574B04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32114" y="3752372"/>
            <a:ext cx="1968238" cy="635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2">
            <a:extLst>
              <a:ext uri="{FF2B5EF4-FFF2-40B4-BE49-F238E27FC236}">
                <a16:creationId xmlns:a16="http://schemas.microsoft.com/office/drawing/2014/main" id="{4BD2C757-1FF4-4DFB-8340-9C15103D4B3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1984" y="3323210"/>
            <a:ext cx="1290269" cy="589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2">
            <a:extLst>
              <a:ext uri="{FF2B5EF4-FFF2-40B4-BE49-F238E27FC236}">
                <a16:creationId xmlns:a16="http://schemas.microsoft.com/office/drawing/2014/main" id="{4195C75D-4DCB-42BA-9F55-28F09830608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63314" y="4027629"/>
            <a:ext cx="1407406" cy="648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0" name="矩形 49">
            <a:extLst>
              <a:ext uri="{FF2B5EF4-FFF2-40B4-BE49-F238E27FC236}">
                <a16:creationId xmlns:a16="http://schemas.microsoft.com/office/drawing/2014/main" id="{3185633C-DE46-4D79-92CB-9285FD0C2DCB}"/>
              </a:ext>
            </a:extLst>
          </p:cNvPr>
          <p:cNvSpPr/>
          <p:nvPr/>
        </p:nvSpPr>
        <p:spPr>
          <a:xfrm>
            <a:off x="7698911" y="2947378"/>
            <a:ext cx="4049743" cy="172834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51" name="矩形 50">
            <a:extLst>
              <a:ext uri="{FF2B5EF4-FFF2-40B4-BE49-F238E27FC236}">
                <a16:creationId xmlns:a16="http://schemas.microsoft.com/office/drawing/2014/main" id="{FB1F5589-921D-457E-BBD9-470547C7C3FF}"/>
              </a:ext>
            </a:extLst>
          </p:cNvPr>
          <p:cNvSpPr/>
          <p:nvPr/>
        </p:nvSpPr>
        <p:spPr>
          <a:xfrm>
            <a:off x="7698910" y="4828048"/>
            <a:ext cx="4049743" cy="170656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52" name="矩形 51">
            <a:extLst>
              <a:ext uri="{FF2B5EF4-FFF2-40B4-BE49-F238E27FC236}">
                <a16:creationId xmlns:a16="http://schemas.microsoft.com/office/drawing/2014/main" id="{BCBE4E62-6AC7-4731-9509-C8ED02376556}"/>
              </a:ext>
            </a:extLst>
          </p:cNvPr>
          <p:cNvSpPr/>
          <p:nvPr/>
        </p:nvSpPr>
        <p:spPr>
          <a:xfrm>
            <a:off x="559975" y="2949547"/>
            <a:ext cx="1513334" cy="1747869"/>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5B030852-54F6-492B-9C3B-DDFB204665EF}"/>
              </a:ext>
            </a:extLst>
          </p:cNvPr>
          <p:cNvSpPr/>
          <p:nvPr/>
        </p:nvSpPr>
        <p:spPr>
          <a:xfrm>
            <a:off x="636995" y="3084817"/>
            <a:ext cx="1359294" cy="1477328"/>
          </a:xfrm>
          <a:prstGeom prst="rect">
            <a:avLst/>
          </a:prstGeom>
        </p:spPr>
        <p:txBody>
          <a:bodyPr wrap="square">
            <a:spAutoFit/>
          </a:bodyPr>
          <a:lstStyle/>
          <a:p>
            <a:pPr algn="ctr">
              <a:spcBef>
                <a:spcPct val="0"/>
              </a:spcBef>
            </a:pPr>
            <a:r>
              <a:rPr lang="zh-CN" altLang="en-US" b="1" dirty="0">
                <a:solidFill>
                  <a:schemeClr val="bg1"/>
                </a:solidFill>
                <a:latin typeface="微软雅黑" panose="020B0503020204020204" pitchFamily="34" charset="-122"/>
                <a:ea typeface="微软雅黑" panose="020B0503020204020204" pitchFamily="34" charset="-122"/>
              </a:rPr>
              <a:t>华为</a:t>
            </a:r>
            <a:r>
              <a:rPr lang="en-US" altLang="zh-CN" b="1" dirty="0">
                <a:solidFill>
                  <a:schemeClr val="bg1"/>
                </a:solidFill>
                <a:latin typeface="微软雅黑" panose="020B0503020204020204" pitchFamily="34" charset="-122"/>
                <a:ea typeface="微软雅黑" panose="020B0503020204020204" pitchFamily="34" charset="-122"/>
              </a:rPr>
              <a:t>NE40</a:t>
            </a:r>
            <a:r>
              <a:rPr lang="zh-CN" altLang="en-US" b="1" dirty="0">
                <a:solidFill>
                  <a:schemeClr val="bg1"/>
                </a:solidFill>
                <a:latin typeface="微软雅黑" panose="020B0503020204020204" pitchFamily="34" charset="-122"/>
                <a:ea typeface="微软雅黑" panose="020B0503020204020204" pitchFamily="34" charset="-122"/>
              </a:rPr>
              <a:t>路由器专用业务板卡，支持</a:t>
            </a:r>
            <a:r>
              <a:rPr lang="en-US" altLang="zh-CN" b="1" dirty="0">
                <a:solidFill>
                  <a:schemeClr val="bg1"/>
                </a:solidFill>
                <a:latin typeface="微软雅黑" panose="020B0503020204020204" pitchFamily="34" charset="-122"/>
                <a:ea typeface="微软雅黑" panose="020B0503020204020204" pitchFamily="34" charset="-122"/>
              </a:rPr>
              <a:t>10G</a:t>
            </a:r>
            <a:r>
              <a:rPr lang="zh-CN" altLang="en-US" b="1" dirty="0">
                <a:solidFill>
                  <a:schemeClr val="bg1"/>
                </a:solidFill>
                <a:latin typeface="微软雅黑" panose="020B0503020204020204" pitchFamily="34" charset="-122"/>
                <a:ea typeface="微软雅黑" panose="020B0503020204020204" pitchFamily="34" charset="-122"/>
              </a:rPr>
              <a:t>，</a:t>
            </a:r>
            <a:r>
              <a:rPr lang="en-US" altLang="zh-CN" b="1" dirty="0">
                <a:solidFill>
                  <a:schemeClr val="bg1"/>
                </a:solidFill>
                <a:latin typeface="微软雅黑" panose="020B0503020204020204" pitchFamily="34" charset="-122"/>
                <a:ea typeface="微软雅黑" panose="020B0503020204020204" pitchFamily="34" charset="-122"/>
              </a:rPr>
              <a:t>GE</a:t>
            </a:r>
          </a:p>
        </p:txBody>
      </p:sp>
      <p:sp>
        <p:nvSpPr>
          <p:cNvPr id="54" name="矩形 53">
            <a:extLst>
              <a:ext uri="{FF2B5EF4-FFF2-40B4-BE49-F238E27FC236}">
                <a16:creationId xmlns:a16="http://schemas.microsoft.com/office/drawing/2014/main" id="{2FB1BCAB-D751-424A-8F77-7A5923E760C3}"/>
              </a:ext>
            </a:extLst>
          </p:cNvPr>
          <p:cNvSpPr/>
          <p:nvPr/>
        </p:nvSpPr>
        <p:spPr>
          <a:xfrm>
            <a:off x="6163667" y="2949548"/>
            <a:ext cx="1537228" cy="17144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矩形 20">
            <a:extLst>
              <a:ext uri="{FF2B5EF4-FFF2-40B4-BE49-F238E27FC236}">
                <a16:creationId xmlns:a16="http://schemas.microsoft.com/office/drawing/2014/main" id="{1CBB0E6F-6F2E-42CC-99A5-28014ADCE423}"/>
              </a:ext>
            </a:extLst>
          </p:cNvPr>
          <p:cNvSpPr>
            <a:spLocks noChangeArrowheads="1"/>
          </p:cNvSpPr>
          <p:nvPr/>
        </p:nvSpPr>
        <p:spPr bwMode="auto">
          <a:xfrm>
            <a:off x="6165142" y="3087114"/>
            <a:ext cx="153427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00" b="1">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Clr>
                <a:schemeClr val="tx2"/>
              </a:buClr>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algn="ctr" eaLnBrk="1" hangingPunct="1">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比威</a:t>
            </a:r>
            <a:r>
              <a:rPr lang="en-US" altLang="zh-CN" sz="1800" dirty="0">
                <a:solidFill>
                  <a:schemeClr val="bg1"/>
                </a:solidFill>
                <a:latin typeface="微软雅黑" panose="020B0503020204020204" pitchFamily="34" charset="-122"/>
                <a:ea typeface="微软雅黑" panose="020B0503020204020204" pitchFamily="34" charset="-122"/>
              </a:rPr>
              <a:t>BE12000</a:t>
            </a:r>
            <a:r>
              <a:rPr lang="zh-CN" altLang="en-US" sz="1800" dirty="0">
                <a:solidFill>
                  <a:schemeClr val="bg1"/>
                </a:solidFill>
                <a:latin typeface="微软雅黑" panose="020B0503020204020204" pitchFamily="34" charset="-122"/>
                <a:ea typeface="微软雅黑" panose="020B0503020204020204" pitchFamily="34" charset="-122"/>
              </a:rPr>
              <a:t>路由器板卡固件，支持</a:t>
            </a:r>
            <a:r>
              <a:rPr lang="en-US" altLang="zh-CN" sz="1800" dirty="0">
                <a:solidFill>
                  <a:schemeClr val="bg1"/>
                </a:solidFill>
                <a:latin typeface="微软雅黑" panose="020B0503020204020204" pitchFamily="34" charset="-122"/>
                <a:ea typeface="微软雅黑" panose="020B0503020204020204" pitchFamily="34" charset="-122"/>
              </a:rPr>
              <a:t>OC48</a:t>
            </a:r>
            <a:r>
              <a:rPr lang="zh-CN" altLang="en-US" sz="1800" dirty="0">
                <a:solidFill>
                  <a:schemeClr val="bg1"/>
                </a:solidFill>
                <a:latin typeface="微软雅黑" panose="020B0503020204020204" pitchFamily="34" charset="-122"/>
                <a:ea typeface="微软雅黑" panose="020B0503020204020204" pitchFamily="34" charset="-122"/>
              </a:rPr>
              <a:t>，</a:t>
            </a:r>
            <a:r>
              <a:rPr lang="en-US" altLang="zh-CN" sz="1800" dirty="0">
                <a:solidFill>
                  <a:schemeClr val="bg1"/>
                </a:solidFill>
                <a:latin typeface="微软雅黑" panose="020B0503020204020204" pitchFamily="34" charset="-122"/>
                <a:ea typeface="微软雅黑" panose="020B0503020204020204" pitchFamily="34" charset="-122"/>
              </a:rPr>
              <a:t>GE</a:t>
            </a:r>
          </a:p>
        </p:txBody>
      </p:sp>
      <p:sp>
        <p:nvSpPr>
          <p:cNvPr id="56" name="矩形 55">
            <a:extLst>
              <a:ext uri="{FF2B5EF4-FFF2-40B4-BE49-F238E27FC236}">
                <a16:creationId xmlns:a16="http://schemas.microsoft.com/office/drawing/2014/main" id="{12C000D1-7599-4B25-BCF6-B2BEE6B46E4D}"/>
              </a:ext>
            </a:extLst>
          </p:cNvPr>
          <p:cNvSpPr/>
          <p:nvPr/>
        </p:nvSpPr>
        <p:spPr>
          <a:xfrm>
            <a:off x="1372298" y="4831490"/>
            <a:ext cx="4376053" cy="17070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kumimoji="1" lang="zh-CN" altLang="en-US"/>
          </a:p>
        </p:txBody>
      </p:sp>
      <p:sp>
        <p:nvSpPr>
          <p:cNvPr id="57" name="矩形 56">
            <a:extLst>
              <a:ext uri="{FF2B5EF4-FFF2-40B4-BE49-F238E27FC236}">
                <a16:creationId xmlns:a16="http://schemas.microsoft.com/office/drawing/2014/main" id="{2E45C053-FA1B-4DA2-BFBD-5228A46BA81E}"/>
              </a:ext>
            </a:extLst>
          </p:cNvPr>
          <p:cNvSpPr/>
          <p:nvPr/>
        </p:nvSpPr>
        <p:spPr>
          <a:xfrm>
            <a:off x="6161682" y="4831490"/>
            <a:ext cx="1537228" cy="17144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矩形 57">
            <a:extLst>
              <a:ext uri="{FF2B5EF4-FFF2-40B4-BE49-F238E27FC236}">
                <a16:creationId xmlns:a16="http://schemas.microsoft.com/office/drawing/2014/main" id="{2F13FEE3-0473-41AC-92A9-EE9886058101}"/>
              </a:ext>
            </a:extLst>
          </p:cNvPr>
          <p:cNvSpPr/>
          <p:nvPr/>
        </p:nvSpPr>
        <p:spPr>
          <a:xfrm>
            <a:off x="559975" y="4824480"/>
            <a:ext cx="1537228" cy="171445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b="1" dirty="0">
              <a:solidFill>
                <a:schemeClr val="bg1"/>
              </a:solidFill>
            </a:endParaRPr>
          </a:p>
        </p:txBody>
      </p:sp>
      <p:sp>
        <p:nvSpPr>
          <p:cNvPr id="59" name="矩形 23">
            <a:extLst>
              <a:ext uri="{FF2B5EF4-FFF2-40B4-BE49-F238E27FC236}">
                <a16:creationId xmlns:a16="http://schemas.microsoft.com/office/drawing/2014/main" id="{F4B7684E-AF67-4BCF-983D-161F200897B0}"/>
              </a:ext>
            </a:extLst>
          </p:cNvPr>
          <p:cNvSpPr>
            <a:spLocks noChangeArrowheads="1"/>
          </p:cNvSpPr>
          <p:nvPr/>
        </p:nvSpPr>
        <p:spPr bwMode="auto">
          <a:xfrm>
            <a:off x="6316608" y="5071226"/>
            <a:ext cx="1257349"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1600" b="1">
                <a:solidFill>
                  <a:schemeClr val="tx1"/>
                </a:solidFill>
                <a:latin typeface="Arial" panose="020B0604020202020204" pitchFamily="34" charset="0"/>
                <a:ea typeface="宋体" panose="02010600030101010101" pitchFamily="2" charset="-122"/>
                <a:cs typeface="Arial" panose="020B0604020202020204" pitchFamily="34" charset="0"/>
              </a:defRPr>
            </a:lvl1pPr>
            <a:lvl2pPr marL="742950" indent="-285750">
              <a:spcBef>
                <a:spcPct val="20000"/>
              </a:spcBef>
              <a:buClr>
                <a:schemeClr val="tx2"/>
              </a:buClr>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2pPr>
            <a:lvl3pPr marL="1143000" indent="-228600">
              <a:spcBef>
                <a:spcPct val="20000"/>
              </a:spcBef>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3pPr>
            <a:lvl4pPr marL="1600200" indent="-228600">
              <a:spcBef>
                <a:spcPct val="20000"/>
              </a:spcBef>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4pPr>
            <a:lvl5pPr marL="2057400" indent="-228600">
              <a:spcBef>
                <a:spcPct val="20000"/>
              </a:spcBef>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5pPr>
            <a:lvl6pPr marL="2514600" indent="-228600" eaLnBrk="0" fontAlgn="base" hangingPunct="0">
              <a:spcBef>
                <a:spcPct val="20000"/>
              </a:spcBef>
              <a:spcAft>
                <a:spcPct val="0"/>
              </a:spcAft>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6pPr>
            <a:lvl7pPr marL="2971800" indent="-228600" eaLnBrk="0" fontAlgn="base" hangingPunct="0">
              <a:spcBef>
                <a:spcPct val="20000"/>
              </a:spcBef>
              <a:spcAft>
                <a:spcPct val="0"/>
              </a:spcAft>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7pPr>
            <a:lvl8pPr marL="3429000" indent="-228600" eaLnBrk="0" fontAlgn="base" hangingPunct="0">
              <a:spcBef>
                <a:spcPct val="20000"/>
              </a:spcBef>
              <a:spcAft>
                <a:spcPct val="0"/>
              </a:spcAft>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8pPr>
            <a:lvl9pPr marL="3886200" indent="-228600" eaLnBrk="0" fontAlgn="base" hangingPunct="0">
              <a:spcBef>
                <a:spcPct val="20000"/>
              </a:spcBef>
              <a:spcAft>
                <a:spcPct val="0"/>
              </a:spcAft>
              <a:buClr>
                <a:schemeClr val="tx2"/>
              </a:buClr>
              <a:buFont typeface="Arial" panose="020B0604020202020204" pitchFamily="34" charset="0"/>
              <a:buChar char="–"/>
              <a:defRPr sz="1600">
                <a:solidFill>
                  <a:schemeClr val="tx1"/>
                </a:solidFill>
                <a:latin typeface="Arial" panose="020B0604020202020204" pitchFamily="34" charset="0"/>
                <a:ea typeface="宋体" panose="02010600030101010101" pitchFamily="2" charset="-122"/>
                <a:cs typeface="Arial" panose="020B0604020202020204" pitchFamily="34" charset="0"/>
              </a:defRPr>
            </a:lvl9pPr>
          </a:lstStyle>
          <a:p>
            <a:pPr algn="ctr" eaLnBrk="1" hangingPunct="1">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盛科专用设备</a:t>
            </a:r>
            <a:endParaRPr lang="en-US" altLang="zh-CN" sz="18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0"/>
              </a:spcBef>
              <a:buFontTx/>
              <a:buNone/>
            </a:pPr>
            <a:r>
              <a:rPr lang="zh-CN" altLang="en-US" sz="1800" dirty="0">
                <a:solidFill>
                  <a:schemeClr val="bg1"/>
                </a:solidFill>
                <a:latin typeface="微软雅黑" panose="020B0503020204020204" pitchFamily="34" charset="-122"/>
                <a:ea typeface="微软雅黑" panose="020B0503020204020204" pitchFamily="34" charset="-122"/>
              </a:rPr>
              <a:t>支持</a:t>
            </a:r>
            <a:r>
              <a:rPr lang="en-US" altLang="zh-CN" sz="1800" dirty="0">
                <a:solidFill>
                  <a:schemeClr val="bg1"/>
                </a:solidFill>
                <a:latin typeface="微软雅黑" panose="020B0503020204020204" pitchFamily="34" charset="-122"/>
                <a:ea typeface="微软雅黑" panose="020B0503020204020204" pitchFamily="34" charset="-122"/>
              </a:rPr>
              <a:t>10G</a:t>
            </a:r>
            <a:r>
              <a:rPr lang="zh-CN" altLang="en-US" sz="1800" dirty="0">
                <a:solidFill>
                  <a:schemeClr val="bg1"/>
                </a:solidFill>
                <a:latin typeface="微软雅黑" panose="020B0503020204020204" pitchFamily="34" charset="-122"/>
                <a:ea typeface="微软雅黑" panose="020B0503020204020204" pitchFamily="34" charset="-122"/>
              </a:rPr>
              <a:t>和</a:t>
            </a:r>
            <a:r>
              <a:rPr lang="en-US" altLang="zh-CN" sz="1800" dirty="0">
                <a:solidFill>
                  <a:schemeClr val="bg1"/>
                </a:solidFill>
                <a:latin typeface="微软雅黑" panose="020B0503020204020204" pitchFamily="34" charset="-122"/>
                <a:ea typeface="微软雅黑" panose="020B0503020204020204" pitchFamily="34" charset="-122"/>
              </a:rPr>
              <a:t>GE</a:t>
            </a:r>
          </a:p>
        </p:txBody>
      </p:sp>
      <p:sp>
        <p:nvSpPr>
          <p:cNvPr id="60" name="矩形 59">
            <a:extLst>
              <a:ext uri="{FF2B5EF4-FFF2-40B4-BE49-F238E27FC236}">
                <a16:creationId xmlns:a16="http://schemas.microsoft.com/office/drawing/2014/main" id="{E4CF708B-1480-4B72-9C66-229335AE1B6E}"/>
              </a:ext>
            </a:extLst>
          </p:cNvPr>
          <p:cNvSpPr/>
          <p:nvPr/>
        </p:nvSpPr>
        <p:spPr>
          <a:xfrm>
            <a:off x="546461" y="4818687"/>
            <a:ext cx="1651673" cy="2031325"/>
          </a:xfrm>
          <a:prstGeom prst="rect">
            <a:avLst/>
          </a:prstGeom>
        </p:spPr>
        <p:txBody>
          <a:bodyPr wrap="square">
            <a:spAutoFit/>
          </a:bodyPr>
          <a:lstStyle/>
          <a:p>
            <a:pPr algn="ctr"/>
            <a:r>
              <a:rPr lang="zh-CN" altLang="en-US" b="1" dirty="0">
                <a:solidFill>
                  <a:schemeClr val="bg1"/>
                </a:solidFill>
                <a:latin typeface="Helvetica Neue" panose="02000503000000020004" pitchFamily="2" charset="0"/>
              </a:rPr>
              <a:t>华三</a:t>
            </a:r>
            <a:r>
              <a:rPr lang="en" altLang="zh-CN" b="1" dirty="0">
                <a:solidFill>
                  <a:schemeClr val="bg1"/>
                </a:solidFill>
              </a:rPr>
              <a:t>CR16000-X</a:t>
            </a:r>
            <a:r>
              <a:rPr lang="zh-CN" altLang="en" b="1" dirty="0">
                <a:solidFill>
                  <a:schemeClr val="bg1"/>
                </a:solidFill>
              </a:rPr>
              <a:t>，</a:t>
            </a:r>
            <a:r>
              <a:rPr lang="en" altLang="zh-CN" b="1" dirty="0">
                <a:solidFill>
                  <a:schemeClr val="bg1"/>
                </a:solidFill>
              </a:rPr>
              <a:t>CR19000</a:t>
            </a:r>
            <a:r>
              <a:rPr lang="zh-CN" altLang="en-US" b="1" dirty="0">
                <a:solidFill>
                  <a:schemeClr val="bg1"/>
                </a:solidFill>
              </a:rPr>
              <a:t>核心路由器专用板卡，支持</a:t>
            </a:r>
            <a:r>
              <a:rPr lang="en-US" altLang="zh-CN" b="1" dirty="0">
                <a:solidFill>
                  <a:schemeClr val="bg1"/>
                </a:solidFill>
              </a:rPr>
              <a:t>10G</a:t>
            </a:r>
            <a:r>
              <a:rPr lang="zh-CN" altLang="en-US" b="1" dirty="0">
                <a:solidFill>
                  <a:schemeClr val="bg1"/>
                </a:solidFill>
              </a:rPr>
              <a:t>、</a:t>
            </a:r>
            <a:r>
              <a:rPr lang="en-US" altLang="zh-CN" b="1" dirty="0">
                <a:solidFill>
                  <a:schemeClr val="bg1"/>
                </a:solidFill>
              </a:rPr>
              <a:t>10GE</a:t>
            </a:r>
            <a:r>
              <a:rPr lang="zh-CN" altLang="en-US" b="1" dirty="0">
                <a:solidFill>
                  <a:schemeClr val="bg1"/>
                </a:solidFill>
              </a:rPr>
              <a:t>、</a:t>
            </a:r>
            <a:r>
              <a:rPr lang="en-US" altLang="zh-CN" b="1" dirty="0">
                <a:solidFill>
                  <a:schemeClr val="bg1"/>
                </a:solidFill>
              </a:rPr>
              <a:t>40GE</a:t>
            </a:r>
            <a:r>
              <a:rPr lang="zh-CN" altLang="en-US" b="1" dirty="0">
                <a:solidFill>
                  <a:schemeClr val="bg1"/>
                </a:solidFill>
              </a:rPr>
              <a:t>等</a:t>
            </a:r>
            <a:endParaRPr lang="en" altLang="zh-CN" b="1" dirty="0">
              <a:solidFill>
                <a:schemeClr val="bg1"/>
              </a:solidFill>
            </a:endParaRPr>
          </a:p>
          <a:p>
            <a:pPr algn="ctr"/>
            <a:endParaRPr lang="en" altLang="zh-CN" b="1" dirty="0">
              <a:solidFill>
                <a:schemeClr val="bg1"/>
              </a:solidFill>
            </a:endParaRPr>
          </a:p>
        </p:txBody>
      </p:sp>
      <p:pic>
        <p:nvPicPr>
          <p:cNvPr id="61" name="图片 60">
            <a:extLst>
              <a:ext uri="{FF2B5EF4-FFF2-40B4-BE49-F238E27FC236}">
                <a16:creationId xmlns:a16="http://schemas.microsoft.com/office/drawing/2014/main" id="{8BE531D2-4712-419C-94A1-DF27D955EEDD}"/>
              </a:ext>
            </a:extLst>
          </p:cNvPr>
          <p:cNvPicPr>
            <a:picLocks noChangeAspect="1"/>
          </p:cNvPicPr>
          <p:nvPr/>
        </p:nvPicPr>
        <p:blipFill>
          <a:blip r:embed="rId8"/>
          <a:stretch>
            <a:fillRect/>
          </a:stretch>
        </p:blipFill>
        <p:spPr>
          <a:xfrm>
            <a:off x="2577611" y="4986116"/>
            <a:ext cx="1714920" cy="1441263"/>
          </a:xfrm>
          <a:prstGeom prst="rect">
            <a:avLst/>
          </a:prstGeom>
        </p:spPr>
      </p:pic>
      <p:pic>
        <p:nvPicPr>
          <p:cNvPr id="62" name="图片 61">
            <a:extLst>
              <a:ext uri="{FF2B5EF4-FFF2-40B4-BE49-F238E27FC236}">
                <a16:creationId xmlns:a16="http://schemas.microsoft.com/office/drawing/2014/main" id="{8CA369A4-6E57-45E9-8AE9-642D75D6AE20}"/>
              </a:ext>
            </a:extLst>
          </p:cNvPr>
          <p:cNvPicPr>
            <a:picLocks noChangeAspect="1"/>
          </p:cNvPicPr>
          <p:nvPr/>
        </p:nvPicPr>
        <p:blipFill>
          <a:blip r:embed="rId9"/>
          <a:stretch>
            <a:fillRect/>
          </a:stretch>
        </p:blipFill>
        <p:spPr>
          <a:xfrm>
            <a:off x="4562350" y="4942647"/>
            <a:ext cx="909311" cy="1483876"/>
          </a:xfrm>
          <a:prstGeom prst="rect">
            <a:avLst/>
          </a:prstGeom>
        </p:spPr>
      </p:pic>
      <p:sp>
        <p:nvSpPr>
          <p:cNvPr id="28" name="文本框 27">
            <a:extLst>
              <a:ext uri="{FF2B5EF4-FFF2-40B4-BE49-F238E27FC236}">
                <a16:creationId xmlns:a16="http://schemas.microsoft.com/office/drawing/2014/main" id="{F2866C6A-3138-4655-8CD0-F7965ACE1029}"/>
              </a:ext>
            </a:extLst>
          </p:cNvPr>
          <p:cNvSpPr txBox="1"/>
          <p:nvPr/>
        </p:nvSpPr>
        <p:spPr>
          <a:xfrm>
            <a:off x="873567" y="1253840"/>
            <a:ext cx="10369221" cy="874407"/>
          </a:xfrm>
          <a:prstGeom prst="rect">
            <a:avLst/>
          </a:prstGeom>
          <a:noFill/>
        </p:spPr>
        <p:txBody>
          <a:bodyPr wrap="square">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研制了支持域间真实源地址验证的核心路由器的板卡和专用设备</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华为</a:t>
            </a:r>
            <a:r>
              <a:rPr lang="en-US" altLang="zh-CN" dirty="0">
                <a:latin typeface="微软雅黑" panose="020B0503020204020204" pitchFamily="34" charset="-122"/>
                <a:ea typeface="微软雅黑" panose="020B0503020204020204" pitchFamily="34" charset="-122"/>
              </a:rPr>
              <a:t>NE40</a:t>
            </a:r>
            <a:r>
              <a:rPr lang="zh-CN" altLang="en-US" dirty="0">
                <a:latin typeface="微软雅黑" panose="020B0503020204020204" pitchFamily="34" charset="-122"/>
                <a:ea typeface="微软雅黑" panose="020B0503020204020204" pitchFamily="34" charset="-122"/>
              </a:rPr>
              <a:t>核心路由器，比威</a:t>
            </a:r>
            <a:r>
              <a:rPr lang="en-US" altLang="zh-CN" dirty="0">
                <a:latin typeface="微软雅黑" panose="020B0503020204020204" pitchFamily="34" charset="-122"/>
                <a:ea typeface="微软雅黑" panose="020B0503020204020204" pitchFamily="34" charset="-122"/>
              </a:rPr>
              <a:t>BE12000</a:t>
            </a:r>
            <a:r>
              <a:rPr lang="zh-CN" altLang="en-US" dirty="0">
                <a:latin typeface="微软雅黑" panose="020B0503020204020204" pitchFamily="34" charset="-122"/>
                <a:ea typeface="微软雅黑" panose="020B0503020204020204" pitchFamily="34" charset="-122"/>
              </a:rPr>
              <a:t>核心路由器、华三</a:t>
            </a:r>
            <a:r>
              <a:rPr lang="en-US" altLang="zh-CN" dirty="0">
                <a:latin typeface="微软雅黑" panose="020B0503020204020204" pitchFamily="34" charset="-122"/>
                <a:ea typeface="微软雅黑" panose="020B0503020204020204" pitchFamily="34" charset="-122"/>
              </a:rPr>
              <a:t>CR16000</a:t>
            </a:r>
            <a:r>
              <a:rPr lang="zh-CN" altLang="en-US" dirty="0">
                <a:latin typeface="微软雅黑" panose="020B0503020204020204" pitchFamily="34" charset="-122"/>
                <a:ea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rPr>
              <a:t>CR19000</a:t>
            </a:r>
            <a:r>
              <a:rPr lang="zh-CN" altLang="en-US" dirty="0">
                <a:latin typeface="微软雅黑" panose="020B0503020204020204" pitchFamily="34" charset="-122"/>
                <a:ea typeface="微软雅黑" panose="020B0503020204020204" pitchFamily="34" charset="-122"/>
              </a:rPr>
              <a:t>核心路由器，盛科万兆专用设备和千兆专用设备</a:t>
            </a:r>
          </a:p>
        </p:txBody>
      </p:sp>
    </p:spTree>
    <p:extLst>
      <p:ext uri="{BB962C8B-B14F-4D97-AF65-F5344CB8AC3E}">
        <p14:creationId xmlns:p14="http://schemas.microsoft.com/office/powerpoint/2010/main" val="32799503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600" dirty="0"/>
              <a:t>12.5.3 </a:t>
            </a:r>
            <a:r>
              <a:rPr kumimoji="1" lang="zh-CN" altLang="en-US" sz="3600" dirty="0"/>
              <a:t>域间真实源地址验证技术产品化</a:t>
            </a:r>
          </a:p>
        </p:txBody>
      </p:sp>
      <p:sp>
        <p:nvSpPr>
          <p:cNvPr id="3" name="文本框 2">
            <a:extLst>
              <a:ext uri="{FF2B5EF4-FFF2-40B4-BE49-F238E27FC236}">
                <a16:creationId xmlns:a16="http://schemas.microsoft.com/office/drawing/2014/main" id="{99542546-067B-4D6C-83FC-72706D35720A}"/>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dirty="0">
                <a:latin typeface="Calibri "/>
                <a:ea typeface="微软雅黑"/>
                <a:cs typeface="+mj-cs"/>
              </a:rPr>
              <a:t>域间</a:t>
            </a:r>
            <a:r>
              <a:rPr kumimoji="1" lang="en-US" altLang="zh-CN" sz="2000" b="1" dirty="0">
                <a:latin typeface="Calibri "/>
                <a:ea typeface="微软雅黑"/>
                <a:cs typeface="+mj-cs"/>
              </a:rPr>
              <a:t>SAVA</a:t>
            </a:r>
            <a:r>
              <a:rPr kumimoji="1" lang="zh-CN" altLang="en-US" sz="2000" b="1" dirty="0">
                <a:latin typeface="Calibri "/>
                <a:ea typeface="微软雅黑"/>
                <a:cs typeface="+mj-cs"/>
              </a:rPr>
              <a:t>技术部署</a:t>
            </a:r>
            <a:endParaRPr kumimoji="1" lang="zh-CN" altLang="en-US" sz="2000" b="1" i="0" u="none" strike="noStrike" kern="1200" cap="none" spc="0" normalizeH="0" baseline="0" noProof="0" dirty="0">
              <a:ln>
                <a:noFill/>
              </a:ln>
              <a:effectLst/>
              <a:uLnTx/>
              <a:uFillTx/>
              <a:latin typeface="Calibri "/>
              <a:ea typeface="微软雅黑"/>
              <a:cs typeface="+mj-cs"/>
            </a:endParaRPr>
          </a:p>
        </p:txBody>
      </p:sp>
      <p:sp>
        <p:nvSpPr>
          <p:cNvPr id="8" name="内容占位符 2">
            <a:extLst>
              <a:ext uri="{FF2B5EF4-FFF2-40B4-BE49-F238E27FC236}">
                <a16:creationId xmlns:a16="http://schemas.microsoft.com/office/drawing/2014/main" id="{3FCFC9BA-74A1-4A48-A1AF-7892D3ED0515}"/>
              </a:ext>
            </a:extLst>
          </p:cNvPr>
          <p:cNvSpPr txBox="1">
            <a:spLocks/>
          </p:cNvSpPr>
          <p:nvPr/>
        </p:nvSpPr>
        <p:spPr>
          <a:xfrm>
            <a:off x="873568" y="1246830"/>
            <a:ext cx="10382942" cy="1446036"/>
          </a:xfrm>
          <a:prstGeom prst="rect">
            <a:avLst/>
          </a:prstGeom>
        </p:spPr>
        <p:txBody>
          <a:bodyPr vert="horz" lIns="91440" tIns="45720" rIns="91440" bIns="45720" rtlCol="0">
            <a:noAutofit/>
          </a:bodyPr>
          <a:lstStyle>
            <a:lvl1pPr marL="228600" indent="-228600" algn="l" defTabSz="913765"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3765" rtl="0" eaLnBrk="1" latinLnBrk="0" hangingPunct="1">
              <a:lnSpc>
                <a:spcPct val="150000"/>
              </a:lnSpc>
              <a:spcBef>
                <a:spcPts val="500"/>
              </a:spcBef>
              <a:buFont typeface="Arial" panose="020B0604020202020204" pitchFamily="34" charset="0"/>
              <a:buChar char="•"/>
              <a:defRPr sz="24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3765"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3765"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3765"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just" defTabSz="913765" rtl="0" eaLnBrk="1" fontAlgn="auto" latinLnBrk="0" hangingPunct="1">
              <a:lnSpc>
                <a:spcPct val="160000"/>
              </a:lnSpc>
              <a:spcBef>
                <a:spcPts val="1000"/>
              </a:spcBef>
              <a:spcAft>
                <a:spcPts val="0"/>
              </a:spcAft>
              <a:buClrTx/>
              <a:buSzPct val="80000"/>
              <a:buFont typeface="Arial" panose="020B0604020202020204" pitchFamily="34" charset="0"/>
              <a:buChar char="•"/>
              <a:tabLst/>
              <a:defRPr/>
            </a:pP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升级了</a:t>
            </a:r>
            <a:r>
              <a:rPr kumimoji="0" lang="en-US" altLang="zh-CN" sz="1800" b="1" i="0" u="none" strike="noStrike" kern="1200" cap="none" spc="0" normalizeH="0" baseline="0" noProof="0" dirty="0">
                <a:ln>
                  <a:noFill/>
                </a:ln>
                <a:effectLst/>
                <a:uLnTx/>
                <a:uFillTx/>
                <a:latin typeface="微软雅黑" pitchFamily="34" charset="-122"/>
                <a:ea typeface="微软雅黑" pitchFamily="34" charset="-122"/>
                <a:cs typeface="+mn-cs"/>
              </a:rPr>
              <a:t>CNGI-CERNET2</a:t>
            </a:r>
            <a:r>
              <a:rPr kumimoji="0" lang="zh-CN" altLang="en-US" sz="1800" b="1" i="0" u="none" strike="noStrike" kern="1200" cap="none" spc="0" normalizeH="0" baseline="0" noProof="0" dirty="0">
                <a:ln>
                  <a:noFill/>
                </a:ln>
                <a:effectLst/>
                <a:uLnTx/>
                <a:uFillTx/>
                <a:latin typeface="微软雅黑" pitchFamily="34" charset="-122"/>
                <a:ea typeface="微软雅黑" pitchFamily="34" charset="-122"/>
                <a:cs typeface="+mn-cs"/>
              </a:rPr>
              <a:t>主干网</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25</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台华为和</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25</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台比威</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IPv6</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核心路由器；与</a:t>
            </a:r>
            <a:r>
              <a:rPr kumimoji="0" lang="zh-CN" altLang="en-US" sz="1800" b="1" i="0" u="none" strike="noStrike" kern="1200" cap="none" spc="0" normalizeH="0" baseline="0" noProof="0" dirty="0">
                <a:ln>
                  <a:noFill/>
                </a:ln>
                <a:effectLst/>
                <a:uLnTx/>
                <a:uFillTx/>
                <a:latin typeface="微软雅黑" pitchFamily="34" charset="-122"/>
                <a:ea typeface="微软雅黑" pitchFamily="34" charset="-122"/>
                <a:cs typeface="+mn-cs"/>
              </a:rPr>
              <a:t>赛尔网络</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合作开发部署了主干网</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IPv6</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管控平台软件，组成</a:t>
            </a:r>
            <a:r>
              <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CERNET2</a:t>
            </a:r>
            <a:r>
              <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rPr>
              <a:t>联盟</a:t>
            </a:r>
            <a:endParaRPr kumimoji="0" lang="en-US" altLang="zh-CN"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a:p>
            <a:pPr algn="just">
              <a:lnSpc>
                <a:spcPct val="160000"/>
              </a:lnSpc>
              <a:buSzPct val="80000"/>
              <a:defRPr/>
            </a:pPr>
            <a:r>
              <a:rPr lang="zh-CN" altLang="en-US" sz="1800" dirty="0">
                <a:solidFill>
                  <a:sysClr val="windowText" lastClr="000000"/>
                </a:solidFill>
              </a:rPr>
              <a:t>支持增量部署、平滑过渡、长期平稳运行</a:t>
            </a:r>
          </a:p>
          <a:p>
            <a:pPr marL="228600" marR="0" lvl="0" indent="-228600" algn="l" defTabSz="913765"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0" lang="zh-CN" altLang="en-US" sz="1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pic>
        <p:nvPicPr>
          <p:cNvPr id="9" name="Picture 4" descr="CERNET2部署">
            <a:extLst>
              <a:ext uri="{FF2B5EF4-FFF2-40B4-BE49-F238E27FC236}">
                <a16:creationId xmlns:a16="http://schemas.microsoft.com/office/drawing/2014/main" id="{4FF73546-653F-4A78-A71C-216FDCFC595C}"/>
              </a:ext>
            </a:extLst>
          </p:cNvPr>
          <p:cNvPicPr>
            <a:picLocks noChangeArrowheads="1"/>
          </p:cNvPicPr>
          <p:nvPr/>
        </p:nvPicPr>
        <p:blipFill>
          <a:blip r:embed="rId2"/>
          <a:srcRect/>
          <a:stretch>
            <a:fillRect/>
          </a:stretch>
        </p:blipFill>
        <p:spPr bwMode="auto">
          <a:xfrm>
            <a:off x="1833609" y="2899066"/>
            <a:ext cx="4138824" cy="3456384"/>
          </a:xfrm>
          <a:prstGeom prst="rect">
            <a:avLst/>
          </a:prstGeom>
          <a:noFill/>
        </p:spPr>
      </p:pic>
      <p:pic>
        <p:nvPicPr>
          <p:cNvPr id="10" name="图片 27">
            <a:extLst>
              <a:ext uri="{FF2B5EF4-FFF2-40B4-BE49-F238E27FC236}">
                <a16:creationId xmlns:a16="http://schemas.microsoft.com/office/drawing/2014/main" id="{AD581FFC-76C4-492F-8329-C1324D9453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8536" y="2851990"/>
            <a:ext cx="3926770" cy="3744416"/>
          </a:xfrm>
          <a:prstGeom prst="rect">
            <a:avLst/>
          </a:prstGeom>
          <a:noFill/>
          <a:ln w="25400">
            <a:solidFill>
              <a:srgbClr val="0070C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96897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rmAutofit/>
          </a:bodyPr>
          <a:lstStyle/>
          <a:p>
            <a:r>
              <a:rPr kumimoji="1" lang="zh-CN" altLang="en-US" dirty="0"/>
              <a:t>第</a:t>
            </a:r>
            <a:r>
              <a:rPr kumimoji="1" lang="en-US" altLang="zh-CN" dirty="0"/>
              <a:t>6</a:t>
            </a:r>
            <a:r>
              <a:rPr kumimoji="1" lang="zh-CN" altLang="en-US" dirty="0"/>
              <a:t>节 总结（包括推广与应用）</a:t>
            </a:r>
          </a:p>
        </p:txBody>
      </p:sp>
      <p:sp>
        <p:nvSpPr>
          <p:cNvPr id="5" name="文本框 4">
            <a:extLst>
              <a:ext uri="{FF2B5EF4-FFF2-40B4-BE49-F238E27FC236}">
                <a16:creationId xmlns:a16="http://schemas.microsoft.com/office/drawing/2014/main" id="{8162ADF5-4F76-4500-891B-93EDCCF6CABA}"/>
              </a:ext>
            </a:extLst>
          </p:cNvPr>
          <p:cNvSpPr txBox="1"/>
          <p:nvPr/>
        </p:nvSpPr>
        <p:spPr>
          <a:xfrm>
            <a:off x="976604" y="925293"/>
            <a:ext cx="6096000" cy="382541"/>
          </a:xfrm>
          <a:prstGeom prst="rect">
            <a:avLst/>
          </a:prstGeom>
          <a:noFill/>
        </p:spPr>
        <p:txBody>
          <a:bodyPr wrap="square">
            <a:spAutoFit/>
          </a:bodyPr>
          <a:lstStyle/>
          <a:p>
            <a:pPr marL="152400" algn="just">
              <a:lnSpc>
                <a:spcPct val="115000"/>
              </a:lnSpc>
            </a:pP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实操：基于</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IP</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地址伪造的攻击测试</a:t>
            </a:r>
          </a:p>
        </p:txBody>
      </p:sp>
    </p:spTree>
    <p:extLst>
      <p:ext uri="{BB962C8B-B14F-4D97-AF65-F5344CB8AC3E}">
        <p14:creationId xmlns:p14="http://schemas.microsoft.com/office/powerpoint/2010/main" val="1928746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600" dirty="0"/>
              <a:t>12.6.1 </a:t>
            </a:r>
            <a:r>
              <a:rPr kumimoji="1" lang="zh-CN" altLang="en-US" sz="3600" dirty="0"/>
              <a:t>应用与推广</a:t>
            </a:r>
          </a:p>
        </p:txBody>
      </p:sp>
      <p:grpSp>
        <p:nvGrpSpPr>
          <p:cNvPr id="183" name="组合 4">
            <a:extLst>
              <a:ext uri="{FF2B5EF4-FFF2-40B4-BE49-F238E27FC236}">
                <a16:creationId xmlns:a16="http://schemas.microsoft.com/office/drawing/2014/main" id="{DDC080A3-0CA8-404C-AE10-F4B348109A50}"/>
              </a:ext>
            </a:extLst>
          </p:cNvPr>
          <p:cNvGrpSpPr/>
          <p:nvPr/>
        </p:nvGrpSpPr>
        <p:grpSpPr>
          <a:xfrm>
            <a:off x="803529" y="1422696"/>
            <a:ext cx="4412878" cy="2535698"/>
            <a:chOff x="4517702" y="3101304"/>
            <a:chExt cx="4392670" cy="1191827"/>
          </a:xfrm>
        </p:grpSpPr>
        <p:pic>
          <p:nvPicPr>
            <p:cNvPr id="184" name="Picture 4" descr="http://newtest.cnw.cn/resources/2009_11/2009_11_11/200911115371260512058829.bmp">
              <a:extLst>
                <a:ext uri="{FF2B5EF4-FFF2-40B4-BE49-F238E27FC236}">
                  <a16:creationId xmlns:a16="http://schemas.microsoft.com/office/drawing/2014/main" id="{B8E3DD29-5DAC-4451-952C-3C466DCFBF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17702" y="3510444"/>
              <a:ext cx="855636" cy="332277"/>
            </a:xfrm>
            <a:prstGeom prst="rect">
              <a:avLst/>
            </a:prstGeom>
            <a:noFill/>
            <a:extLst>
              <a:ext uri="{909E8E84-426E-40DD-AFC4-6F175D3DCCD1}">
                <a14:hiddenFill xmlns:a14="http://schemas.microsoft.com/office/drawing/2010/main">
                  <a:solidFill>
                    <a:srgbClr val="FFFFFF"/>
                  </a:solidFill>
                </a14:hiddenFill>
              </a:ext>
            </a:extLst>
          </p:spPr>
        </p:pic>
        <p:pic>
          <p:nvPicPr>
            <p:cNvPr id="185" name="Picture 6" descr="http://ask.aldedu.com/uploads/201112/1323400898rKTNjN6F.jpg">
              <a:extLst>
                <a:ext uri="{FF2B5EF4-FFF2-40B4-BE49-F238E27FC236}">
                  <a16:creationId xmlns:a16="http://schemas.microsoft.com/office/drawing/2014/main" id="{F2E247EF-94E1-4761-B6BB-654A35A1CDD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3135" y="3282796"/>
              <a:ext cx="952817" cy="307225"/>
            </a:xfrm>
            <a:prstGeom prst="rect">
              <a:avLst/>
            </a:prstGeom>
            <a:noFill/>
            <a:extLst>
              <a:ext uri="{909E8E84-426E-40DD-AFC4-6F175D3DCCD1}">
                <a14:hiddenFill xmlns:a14="http://schemas.microsoft.com/office/drawing/2010/main">
                  <a:solidFill>
                    <a:srgbClr val="FFFFFF"/>
                  </a:solidFill>
                </a14:hiddenFill>
              </a:ext>
            </a:extLst>
          </p:spPr>
        </p:pic>
        <p:pic>
          <p:nvPicPr>
            <p:cNvPr id="186" name="Picture 8" descr="http://img.cnmo-img.com.cn/453_500x375/452381.jpg">
              <a:extLst>
                <a:ext uri="{FF2B5EF4-FFF2-40B4-BE49-F238E27FC236}">
                  <a16:creationId xmlns:a16="http://schemas.microsoft.com/office/drawing/2014/main" id="{153935C1-A4A0-4916-83C3-9988D018966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91237" y="3805348"/>
              <a:ext cx="840071" cy="380423"/>
            </a:xfrm>
            <a:prstGeom prst="rect">
              <a:avLst/>
            </a:prstGeom>
            <a:noFill/>
            <a:extLst>
              <a:ext uri="{909E8E84-426E-40DD-AFC4-6F175D3DCCD1}">
                <a14:hiddenFill xmlns:a14="http://schemas.microsoft.com/office/drawing/2010/main">
                  <a:solidFill>
                    <a:srgbClr val="FFFFFF"/>
                  </a:solidFill>
                </a14:hiddenFill>
              </a:ext>
            </a:extLst>
          </p:spPr>
        </p:pic>
        <p:pic>
          <p:nvPicPr>
            <p:cNvPr id="187" name="Picture 10" descr="http://www.hugesight.com/bjhjsq/upload/201104211234264578.jpg">
              <a:extLst>
                <a:ext uri="{FF2B5EF4-FFF2-40B4-BE49-F238E27FC236}">
                  <a16:creationId xmlns:a16="http://schemas.microsoft.com/office/drawing/2014/main" id="{E2AD134C-B012-4DA3-B2F1-020308704E5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18442" y="3271424"/>
              <a:ext cx="795756" cy="175691"/>
            </a:xfrm>
            <a:prstGeom prst="rect">
              <a:avLst/>
            </a:prstGeom>
            <a:noFill/>
            <a:extLst>
              <a:ext uri="{909E8E84-426E-40DD-AFC4-6F175D3DCCD1}">
                <a14:hiddenFill xmlns:a14="http://schemas.microsoft.com/office/drawing/2010/main">
                  <a:solidFill>
                    <a:srgbClr val="FFFFFF"/>
                  </a:solidFill>
                </a14:hiddenFill>
              </a:ext>
            </a:extLst>
          </p:spPr>
        </p:pic>
        <p:pic>
          <p:nvPicPr>
            <p:cNvPr id="188" name="Picture 2">
              <a:extLst>
                <a:ext uri="{FF2B5EF4-FFF2-40B4-BE49-F238E27FC236}">
                  <a16:creationId xmlns:a16="http://schemas.microsoft.com/office/drawing/2014/main" id="{F804CFC0-E301-440E-A0BA-8D60F33A49F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37089" y="3989700"/>
              <a:ext cx="1286348" cy="1960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pic>
        <p:pic>
          <p:nvPicPr>
            <p:cNvPr id="189" name="Picture 14" descr="http://img.hqbpc.com/logo/2012/10/10095146342336.jpg">
              <a:extLst>
                <a:ext uri="{FF2B5EF4-FFF2-40B4-BE49-F238E27FC236}">
                  <a16:creationId xmlns:a16="http://schemas.microsoft.com/office/drawing/2014/main" id="{6D7D4EC6-8BC5-4ADF-A817-06E4DEB8734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34045" y="3101304"/>
              <a:ext cx="403973" cy="257966"/>
            </a:xfrm>
            <a:prstGeom prst="rect">
              <a:avLst/>
            </a:prstGeom>
            <a:noFill/>
            <a:extLst>
              <a:ext uri="{909E8E84-426E-40DD-AFC4-6F175D3DCCD1}">
                <a14:hiddenFill xmlns:a14="http://schemas.microsoft.com/office/drawing/2010/main">
                  <a:solidFill>
                    <a:srgbClr val="FFFFFF"/>
                  </a:solidFill>
                </a14:hiddenFill>
              </a:ext>
            </a:extLst>
          </p:spPr>
        </p:pic>
        <p:pic>
          <p:nvPicPr>
            <p:cNvPr id="190" name="Picture 15">
              <a:extLst>
                <a:ext uri="{FF2B5EF4-FFF2-40B4-BE49-F238E27FC236}">
                  <a16:creationId xmlns:a16="http://schemas.microsoft.com/office/drawing/2014/main" id="{4310CD90-0BD6-4491-B321-18DD5699743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248937" y="3630548"/>
              <a:ext cx="661435" cy="2154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1" name="组合 12">
              <a:extLst>
                <a:ext uri="{FF2B5EF4-FFF2-40B4-BE49-F238E27FC236}">
                  <a16:creationId xmlns:a16="http://schemas.microsoft.com/office/drawing/2014/main" id="{77E67D1E-F595-49B2-AFFD-EBBEE8DFE1A0}"/>
                </a:ext>
              </a:extLst>
            </p:cNvPr>
            <p:cNvGrpSpPr/>
            <p:nvPr/>
          </p:nvGrpSpPr>
          <p:grpSpPr>
            <a:xfrm>
              <a:off x="5568688" y="3167621"/>
              <a:ext cx="2051797" cy="1125510"/>
              <a:chOff x="1687569" y="2046130"/>
              <a:chExt cx="2767364" cy="1515283"/>
            </a:xfrm>
          </p:grpSpPr>
          <p:pic>
            <p:nvPicPr>
              <p:cNvPr id="193" name="Picture 37" descr="1">
                <a:extLst>
                  <a:ext uri="{FF2B5EF4-FFF2-40B4-BE49-F238E27FC236}">
                    <a16:creationId xmlns:a16="http://schemas.microsoft.com/office/drawing/2014/main" id="{4968921D-1E90-4D9A-B4ED-DB8193B32411}"/>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47332" y="2046130"/>
                <a:ext cx="2707601" cy="1389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4" name="Picture 55">
                <a:extLst>
                  <a:ext uri="{FF2B5EF4-FFF2-40B4-BE49-F238E27FC236}">
                    <a16:creationId xmlns:a16="http://schemas.microsoft.com/office/drawing/2014/main" id="{E730A1D4-7D27-401F-993D-A98CC7B0BDB8}"/>
                  </a:ext>
                </a:extLst>
              </p:cNvPr>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063528" y="2306782"/>
                <a:ext cx="484540" cy="27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5" name="Picture 55">
                <a:extLst>
                  <a:ext uri="{FF2B5EF4-FFF2-40B4-BE49-F238E27FC236}">
                    <a16:creationId xmlns:a16="http://schemas.microsoft.com/office/drawing/2014/main" id="{4124F776-69DF-4AAF-82DE-E4312F2FF634}"/>
                  </a:ext>
                </a:extLst>
              </p:cNvPr>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140735" y="3289866"/>
                <a:ext cx="484541" cy="27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6" name="Picture 55">
                <a:extLst>
                  <a:ext uri="{FF2B5EF4-FFF2-40B4-BE49-F238E27FC236}">
                    <a16:creationId xmlns:a16="http://schemas.microsoft.com/office/drawing/2014/main" id="{3833AEE4-EE22-431E-B00C-3423901CBAA4}"/>
                  </a:ext>
                </a:extLst>
              </p:cNvPr>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70390" y="2562659"/>
                <a:ext cx="484540" cy="27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7" name="Picture 55">
                <a:extLst>
                  <a:ext uri="{FF2B5EF4-FFF2-40B4-BE49-F238E27FC236}">
                    <a16:creationId xmlns:a16="http://schemas.microsoft.com/office/drawing/2014/main" id="{AF83A92E-0AAD-464B-B8D9-F6B64FAB318A}"/>
                  </a:ext>
                </a:extLst>
              </p:cNvPr>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687569" y="2669372"/>
                <a:ext cx="484539" cy="27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98" name="直接连接符 197">
                <a:extLst>
                  <a:ext uri="{FF2B5EF4-FFF2-40B4-BE49-F238E27FC236}">
                    <a16:creationId xmlns:a16="http://schemas.microsoft.com/office/drawing/2014/main" id="{0E737364-E45A-4FA8-8333-B91348F051CC}"/>
                  </a:ext>
                </a:extLst>
              </p:cNvPr>
              <p:cNvCxnSpPr>
                <a:stCxn id="197" idx="3"/>
              </p:cNvCxnSpPr>
              <p:nvPr/>
            </p:nvCxnSpPr>
            <p:spPr>
              <a:xfrm flipV="1">
                <a:off x="2172108" y="2507677"/>
                <a:ext cx="891420" cy="297469"/>
              </a:xfrm>
              <a:prstGeom prst="line">
                <a:avLst/>
              </a:prstGeom>
              <a:noFill/>
              <a:ln w="6350" cap="flat" cmpd="sng" algn="ctr">
                <a:solidFill>
                  <a:srgbClr val="00436D"/>
                </a:solidFill>
                <a:prstDash val="solid"/>
                <a:miter lim="800000"/>
              </a:ln>
              <a:effectLst/>
            </p:spPr>
          </p:cxnSp>
          <p:cxnSp>
            <p:nvCxnSpPr>
              <p:cNvPr id="199" name="直接连接符 198">
                <a:extLst>
                  <a:ext uri="{FF2B5EF4-FFF2-40B4-BE49-F238E27FC236}">
                    <a16:creationId xmlns:a16="http://schemas.microsoft.com/office/drawing/2014/main" id="{913E393E-D8BD-4C64-88EB-3B4AAAE9F1F9}"/>
                  </a:ext>
                </a:extLst>
              </p:cNvPr>
              <p:cNvCxnSpPr>
                <a:endCxn id="196" idx="1"/>
              </p:cNvCxnSpPr>
              <p:nvPr/>
            </p:nvCxnSpPr>
            <p:spPr>
              <a:xfrm>
                <a:off x="3548525" y="2479737"/>
                <a:ext cx="421865" cy="218696"/>
              </a:xfrm>
              <a:prstGeom prst="line">
                <a:avLst/>
              </a:prstGeom>
              <a:noFill/>
              <a:ln w="6350" cap="flat" cmpd="sng" algn="ctr">
                <a:solidFill>
                  <a:srgbClr val="00436D"/>
                </a:solidFill>
                <a:prstDash val="solid"/>
                <a:miter lim="800000"/>
              </a:ln>
              <a:effectLst/>
            </p:spPr>
          </p:cxnSp>
          <p:cxnSp>
            <p:nvCxnSpPr>
              <p:cNvPr id="200" name="直接连接符 199">
                <a:extLst>
                  <a:ext uri="{FF2B5EF4-FFF2-40B4-BE49-F238E27FC236}">
                    <a16:creationId xmlns:a16="http://schemas.microsoft.com/office/drawing/2014/main" id="{05219173-37CD-4869-BB6B-9C47C66DCD39}"/>
                  </a:ext>
                </a:extLst>
              </p:cNvPr>
              <p:cNvCxnSpPr>
                <a:stCxn id="197" idx="2"/>
                <a:endCxn id="195" idx="1"/>
              </p:cNvCxnSpPr>
              <p:nvPr/>
            </p:nvCxnSpPr>
            <p:spPr>
              <a:xfrm>
                <a:off x="1929839" y="2940919"/>
                <a:ext cx="1210896" cy="484721"/>
              </a:xfrm>
              <a:prstGeom prst="line">
                <a:avLst/>
              </a:prstGeom>
              <a:noFill/>
              <a:ln w="6350" cap="flat" cmpd="sng" algn="ctr">
                <a:solidFill>
                  <a:srgbClr val="00436D"/>
                </a:solidFill>
                <a:prstDash val="solid"/>
                <a:miter lim="800000"/>
              </a:ln>
              <a:effectLst/>
            </p:spPr>
          </p:cxnSp>
          <p:cxnSp>
            <p:nvCxnSpPr>
              <p:cNvPr id="201" name="直接连接符 200">
                <a:extLst>
                  <a:ext uri="{FF2B5EF4-FFF2-40B4-BE49-F238E27FC236}">
                    <a16:creationId xmlns:a16="http://schemas.microsoft.com/office/drawing/2014/main" id="{97D531EE-186D-4E84-AC9D-4AA8EA3C210B}"/>
                  </a:ext>
                </a:extLst>
              </p:cNvPr>
              <p:cNvCxnSpPr>
                <a:stCxn id="195" idx="3"/>
                <a:endCxn id="196" idx="2"/>
              </p:cNvCxnSpPr>
              <p:nvPr/>
            </p:nvCxnSpPr>
            <p:spPr>
              <a:xfrm flipV="1">
                <a:off x="3625276" y="2834205"/>
                <a:ext cx="587384" cy="591434"/>
              </a:xfrm>
              <a:prstGeom prst="line">
                <a:avLst/>
              </a:prstGeom>
              <a:noFill/>
              <a:ln w="6350" cap="flat" cmpd="sng" algn="ctr">
                <a:solidFill>
                  <a:srgbClr val="00436D"/>
                </a:solidFill>
                <a:prstDash val="solid"/>
                <a:miter lim="800000"/>
              </a:ln>
              <a:effectLst/>
            </p:spPr>
          </p:cxnSp>
          <p:cxnSp>
            <p:nvCxnSpPr>
              <p:cNvPr id="202" name="直接连接符 201">
                <a:extLst>
                  <a:ext uri="{FF2B5EF4-FFF2-40B4-BE49-F238E27FC236}">
                    <a16:creationId xmlns:a16="http://schemas.microsoft.com/office/drawing/2014/main" id="{1EDA50C3-0286-47B7-9356-950580AAD447}"/>
                  </a:ext>
                </a:extLst>
              </p:cNvPr>
              <p:cNvCxnSpPr>
                <a:stCxn id="194" idx="2"/>
                <a:endCxn id="195" idx="0"/>
              </p:cNvCxnSpPr>
              <p:nvPr/>
            </p:nvCxnSpPr>
            <p:spPr>
              <a:xfrm>
                <a:off x="3305798" y="2578329"/>
                <a:ext cx="77208" cy="711538"/>
              </a:xfrm>
              <a:prstGeom prst="line">
                <a:avLst/>
              </a:prstGeom>
              <a:noFill/>
              <a:ln w="6350" cap="flat" cmpd="sng" algn="ctr">
                <a:solidFill>
                  <a:srgbClr val="00436D"/>
                </a:solidFill>
                <a:prstDash val="solid"/>
                <a:miter lim="800000"/>
              </a:ln>
              <a:effectLst/>
            </p:spPr>
          </p:cxnSp>
          <p:pic>
            <p:nvPicPr>
              <p:cNvPr id="203" name="Picture 55">
                <a:extLst>
                  <a:ext uri="{FF2B5EF4-FFF2-40B4-BE49-F238E27FC236}">
                    <a16:creationId xmlns:a16="http://schemas.microsoft.com/office/drawing/2014/main" id="{B13A8B85-6897-46C8-AE15-3D69674738E8}"/>
                  </a:ext>
                </a:extLst>
              </p:cNvPr>
              <p:cNvPicPr>
                <a:picLocks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938192" y="3101217"/>
                <a:ext cx="484540" cy="2715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4" name="直接连接符 203">
                <a:extLst>
                  <a:ext uri="{FF2B5EF4-FFF2-40B4-BE49-F238E27FC236}">
                    <a16:creationId xmlns:a16="http://schemas.microsoft.com/office/drawing/2014/main" id="{62FE67D3-031F-46D2-927A-D7CFB5BBB10F}"/>
                  </a:ext>
                </a:extLst>
              </p:cNvPr>
              <p:cNvCxnSpPr>
                <a:stCxn id="195" idx="3"/>
                <a:endCxn id="203" idx="1"/>
              </p:cNvCxnSpPr>
              <p:nvPr/>
            </p:nvCxnSpPr>
            <p:spPr>
              <a:xfrm flipV="1">
                <a:off x="3625276" y="3236990"/>
                <a:ext cx="312915" cy="188650"/>
              </a:xfrm>
              <a:prstGeom prst="line">
                <a:avLst/>
              </a:prstGeom>
              <a:noFill/>
              <a:ln w="6350" cap="flat" cmpd="sng" algn="ctr">
                <a:solidFill>
                  <a:srgbClr val="00436D"/>
                </a:solidFill>
                <a:prstDash val="solid"/>
                <a:miter lim="800000"/>
              </a:ln>
              <a:effectLst/>
            </p:spPr>
          </p:cxnSp>
        </p:grpSp>
        <p:sp>
          <p:nvSpPr>
            <p:cNvPr id="192" name="TextBox 13">
              <a:extLst>
                <a:ext uri="{FF2B5EF4-FFF2-40B4-BE49-F238E27FC236}">
                  <a16:creationId xmlns:a16="http://schemas.microsoft.com/office/drawing/2014/main" id="{223FF778-9C51-468B-9749-94F2C582E74F}"/>
                </a:ext>
              </a:extLst>
            </p:cNvPr>
            <p:cNvSpPr txBox="1"/>
            <p:nvPr/>
          </p:nvSpPr>
          <p:spPr>
            <a:xfrm>
              <a:off x="6489209" y="3615614"/>
              <a:ext cx="824979" cy="2136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2000" b="1" i="0" u="none" strike="noStrike" kern="0" cap="none" spc="0" normalizeH="0" baseline="0" noProof="0" dirty="0">
                  <a:ln>
                    <a:noFill/>
                  </a:ln>
                  <a:solidFill>
                    <a:srgbClr val="C00000"/>
                  </a:solidFill>
                  <a:effectLst/>
                  <a:uLnTx/>
                  <a:uFillTx/>
                  <a:latin typeface="Calibri"/>
                  <a:ea typeface="微软雅黑"/>
                  <a:cs typeface="+mn-ea"/>
                  <a:sym typeface="+mn-lt"/>
                </a:rPr>
                <a:t>SAVA</a:t>
              </a:r>
              <a:endParaRPr kumimoji="0" lang="zh-CN" altLang="en-US" sz="2000" b="1" i="0" u="none" strike="noStrike" kern="0" cap="none" spc="0" normalizeH="0" baseline="0" noProof="0" dirty="0">
                <a:ln>
                  <a:noFill/>
                </a:ln>
                <a:solidFill>
                  <a:srgbClr val="C00000"/>
                </a:solidFill>
                <a:effectLst/>
                <a:uLnTx/>
                <a:uFillTx/>
                <a:latin typeface="Calibri"/>
                <a:ea typeface="微软雅黑"/>
                <a:cs typeface="+mn-ea"/>
                <a:sym typeface="+mn-lt"/>
              </a:endParaRPr>
            </a:p>
          </p:txBody>
        </p:sp>
      </p:grpSp>
      <p:grpSp>
        <p:nvGrpSpPr>
          <p:cNvPr id="205" name="Group 7">
            <a:extLst>
              <a:ext uri="{FF2B5EF4-FFF2-40B4-BE49-F238E27FC236}">
                <a16:creationId xmlns:a16="http://schemas.microsoft.com/office/drawing/2014/main" id="{B5771193-6679-45B3-B6CB-6BC9C86BEE6C}"/>
              </a:ext>
            </a:extLst>
          </p:cNvPr>
          <p:cNvGrpSpPr>
            <a:grpSpLocks/>
          </p:cNvGrpSpPr>
          <p:nvPr/>
        </p:nvGrpSpPr>
        <p:grpSpPr bwMode="auto">
          <a:xfrm>
            <a:off x="6984014" y="1190596"/>
            <a:ext cx="4462340" cy="3095096"/>
            <a:chOff x="0" y="391"/>
            <a:chExt cx="5760" cy="3676"/>
          </a:xfrm>
        </p:grpSpPr>
        <p:graphicFrame>
          <p:nvGraphicFramePr>
            <p:cNvPr id="206" name="Object 8">
              <a:extLst>
                <a:ext uri="{FF2B5EF4-FFF2-40B4-BE49-F238E27FC236}">
                  <a16:creationId xmlns:a16="http://schemas.microsoft.com/office/drawing/2014/main" id="{DFD035AB-5F9B-409C-B3AB-D9DAD62CC798}"/>
                </a:ext>
              </a:extLst>
            </p:cNvPr>
            <p:cNvGraphicFramePr>
              <a:graphicFrameLocks noChangeAspect="1"/>
            </p:cNvGraphicFramePr>
            <p:nvPr>
              <p:extLst>
                <p:ext uri="{D42A27DB-BD31-4B8C-83A1-F6EECF244321}">
                  <p14:modId xmlns:p14="http://schemas.microsoft.com/office/powerpoint/2010/main" val="3491888096"/>
                </p:ext>
              </p:extLst>
            </p:nvPr>
          </p:nvGraphicFramePr>
          <p:xfrm>
            <a:off x="0" y="391"/>
            <a:ext cx="5760" cy="3676"/>
          </p:xfrm>
          <a:graphic>
            <a:graphicData uri="http://schemas.openxmlformats.org/presentationml/2006/ole">
              <mc:AlternateContent xmlns:mc="http://schemas.openxmlformats.org/markup-compatibility/2006">
                <mc:Choice xmlns:v="urn:schemas-microsoft-com:vml" Requires="v">
                  <p:oleObj spid="_x0000_s1293" name="Image" r:id="rId12" imgW="16076190" imgH="10260317" progId="">
                    <p:embed/>
                  </p:oleObj>
                </mc:Choice>
                <mc:Fallback>
                  <p:oleObj name="Image" r:id="rId12" imgW="16076190" imgH="10260317" progId="">
                    <p:embed/>
                    <p:pic>
                      <p:nvPicPr>
                        <p:cNvPr id="28" name="Object 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391"/>
                          <a:ext cx="5760" cy="36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07" name="Group 9">
              <a:extLst>
                <a:ext uri="{FF2B5EF4-FFF2-40B4-BE49-F238E27FC236}">
                  <a16:creationId xmlns:a16="http://schemas.microsoft.com/office/drawing/2014/main" id="{64616BD2-7EE4-41EF-825D-5D16FD535112}"/>
                </a:ext>
              </a:extLst>
            </p:cNvPr>
            <p:cNvGrpSpPr>
              <a:grpSpLocks/>
            </p:cNvGrpSpPr>
            <p:nvPr/>
          </p:nvGrpSpPr>
          <p:grpSpPr bwMode="auto">
            <a:xfrm>
              <a:off x="2472" y="1661"/>
              <a:ext cx="959" cy="786"/>
              <a:chOff x="1791" y="709"/>
              <a:chExt cx="959" cy="786"/>
            </a:xfrm>
          </p:grpSpPr>
          <p:sp>
            <p:nvSpPr>
              <p:cNvPr id="325" name="Oval 10">
                <a:extLst>
                  <a:ext uri="{FF2B5EF4-FFF2-40B4-BE49-F238E27FC236}">
                    <a16:creationId xmlns:a16="http://schemas.microsoft.com/office/drawing/2014/main" id="{F51AED59-587E-4159-890F-A6E4E768424F}"/>
                  </a:ext>
                </a:extLst>
              </p:cNvPr>
              <p:cNvSpPr>
                <a:spLocks noChangeArrowheads="1"/>
              </p:cNvSpPr>
              <p:nvPr/>
            </p:nvSpPr>
            <p:spPr bwMode="auto">
              <a:xfrm>
                <a:off x="2568" y="851"/>
                <a:ext cx="45" cy="49"/>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26" name="Oval 11">
                <a:extLst>
                  <a:ext uri="{FF2B5EF4-FFF2-40B4-BE49-F238E27FC236}">
                    <a16:creationId xmlns:a16="http://schemas.microsoft.com/office/drawing/2014/main" id="{66A33872-3A0A-469C-A0E6-4887FFCC2DB3}"/>
                  </a:ext>
                </a:extLst>
              </p:cNvPr>
              <p:cNvSpPr>
                <a:spLocks noChangeArrowheads="1"/>
              </p:cNvSpPr>
              <p:nvPr/>
            </p:nvSpPr>
            <p:spPr bwMode="auto">
              <a:xfrm>
                <a:off x="2568" y="899"/>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27" name="Oval 12">
                <a:extLst>
                  <a:ext uri="{FF2B5EF4-FFF2-40B4-BE49-F238E27FC236}">
                    <a16:creationId xmlns:a16="http://schemas.microsoft.com/office/drawing/2014/main" id="{6A46DCC3-653A-4B0B-9A84-006C477CEA90}"/>
                  </a:ext>
                </a:extLst>
              </p:cNvPr>
              <p:cNvSpPr>
                <a:spLocks noChangeArrowheads="1"/>
              </p:cNvSpPr>
              <p:nvPr/>
            </p:nvSpPr>
            <p:spPr bwMode="auto">
              <a:xfrm>
                <a:off x="2613" y="946"/>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28" name="Oval 13">
                <a:extLst>
                  <a:ext uri="{FF2B5EF4-FFF2-40B4-BE49-F238E27FC236}">
                    <a16:creationId xmlns:a16="http://schemas.microsoft.com/office/drawing/2014/main" id="{B641B5CB-2B71-42E8-9BC9-56FE89746C3B}"/>
                  </a:ext>
                </a:extLst>
              </p:cNvPr>
              <p:cNvSpPr>
                <a:spLocks noChangeArrowheads="1"/>
              </p:cNvSpPr>
              <p:nvPr/>
            </p:nvSpPr>
            <p:spPr bwMode="auto">
              <a:xfrm>
                <a:off x="2660" y="899"/>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29" name="Oval 14">
                <a:extLst>
                  <a:ext uri="{FF2B5EF4-FFF2-40B4-BE49-F238E27FC236}">
                    <a16:creationId xmlns:a16="http://schemas.microsoft.com/office/drawing/2014/main" id="{A3A198A2-41E6-466B-9313-13643BBD8CFA}"/>
                  </a:ext>
                </a:extLst>
              </p:cNvPr>
              <p:cNvSpPr>
                <a:spLocks noChangeArrowheads="1"/>
              </p:cNvSpPr>
              <p:nvPr/>
            </p:nvSpPr>
            <p:spPr bwMode="auto">
              <a:xfrm>
                <a:off x="2705" y="851"/>
                <a:ext cx="45" cy="49"/>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30" name="Oval 15">
                <a:extLst>
                  <a:ext uri="{FF2B5EF4-FFF2-40B4-BE49-F238E27FC236}">
                    <a16:creationId xmlns:a16="http://schemas.microsoft.com/office/drawing/2014/main" id="{E20F48CD-48BF-44E4-A3D1-59038C2B001E}"/>
                  </a:ext>
                </a:extLst>
              </p:cNvPr>
              <p:cNvSpPr>
                <a:spLocks noChangeArrowheads="1"/>
              </p:cNvSpPr>
              <p:nvPr/>
            </p:nvSpPr>
            <p:spPr bwMode="auto">
              <a:xfrm>
                <a:off x="2660" y="851"/>
                <a:ext cx="45" cy="49"/>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31" name="Oval 16">
                <a:extLst>
                  <a:ext uri="{FF2B5EF4-FFF2-40B4-BE49-F238E27FC236}">
                    <a16:creationId xmlns:a16="http://schemas.microsoft.com/office/drawing/2014/main" id="{DC60CC58-A3A4-42A2-9E05-2130DF8FF96A}"/>
                  </a:ext>
                </a:extLst>
              </p:cNvPr>
              <p:cNvSpPr>
                <a:spLocks noChangeArrowheads="1"/>
              </p:cNvSpPr>
              <p:nvPr/>
            </p:nvSpPr>
            <p:spPr bwMode="auto">
              <a:xfrm>
                <a:off x="2660" y="803"/>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32" name="Oval 17">
                <a:extLst>
                  <a:ext uri="{FF2B5EF4-FFF2-40B4-BE49-F238E27FC236}">
                    <a16:creationId xmlns:a16="http://schemas.microsoft.com/office/drawing/2014/main" id="{374E763B-7DA2-43DC-8E10-C0A6F2887539}"/>
                  </a:ext>
                </a:extLst>
              </p:cNvPr>
              <p:cNvSpPr>
                <a:spLocks noChangeArrowheads="1"/>
              </p:cNvSpPr>
              <p:nvPr/>
            </p:nvSpPr>
            <p:spPr bwMode="auto">
              <a:xfrm>
                <a:off x="2613" y="803"/>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33" name="Oval 18">
                <a:extLst>
                  <a:ext uri="{FF2B5EF4-FFF2-40B4-BE49-F238E27FC236}">
                    <a16:creationId xmlns:a16="http://schemas.microsoft.com/office/drawing/2014/main" id="{CB7B274D-DE60-4EA4-9A0B-20C9ACB730B6}"/>
                  </a:ext>
                </a:extLst>
              </p:cNvPr>
              <p:cNvSpPr>
                <a:spLocks noChangeArrowheads="1"/>
              </p:cNvSpPr>
              <p:nvPr/>
            </p:nvSpPr>
            <p:spPr bwMode="auto">
              <a:xfrm>
                <a:off x="2568" y="851"/>
                <a:ext cx="45" cy="49"/>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34" name="Oval 19">
                <a:extLst>
                  <a:ext uri="{FF2B5EF4-FFF2-40B4-BE49-F238E27FC236}">
                    <a16:creationId xmlns:a16="http://schemas.microsoft.com/office/drawing/2014/main" id="{25055995-FBF3-4235-B580-3D84B35B8140}"/>
                  </a:ext>
                </a:extLst>
              </p:cNvPr>
              <p:cNvSpPr>
                <a:spLocks noChangeArrowheads="1"/>
              </p:cNvSpPr>
              <p:nvPr/>
            </p:nvSpPr>
            <p:spPr bwMode="auto">
              <a:xfrm>
                <a:off x="2568" y="899"/>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35" name="Oval 20">
                <a:extLst>
                  <a:ext uri="{FF2B5EF4-FFF2-40B4-BE49-F238E27FC236}">
                    <a16:creationId xmlns:a16="http://schemas.microsoft.com/office/drawing/2014/main" id="{6D8C7BF2-6590-4760-B268-079B03288169}"/>
                  </a:ext>
                </a:extLst>
              </p:cNvPr>
              <p:cNvSpPr>
                <a:spLocks noChangeArrowheads="1"/>
              </p:cNvSpPr>
              <p:nvPr/>
            </p:nvSpPr>
            <p:spPr bwMode="auto">
              <a:xfrm>
                <a:off x="2705" y="851"/>
                <a:ext cx="45" cy="49"/>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36" name="Oval 21">
                <a:extLst>
                  <a:ext uri="{FF2B5EF4-FFF2-40B4-BE49-F238E27FC236}">
                    <a16:creationId xmlns:a16="http://schemas.microsoft.com/office/drawing/2014/main" id="{A2041AA6-C46E-4E1F-BE0D-98BED92E7D14}"/>
                  </a:ext>
                </a:extLst>
              </p:cNvPr>
              <p:cNvSpPr>
                <a:spLocks noChangeArrowheads="1"/>
              </p:cNvSpPr>
              <p:nvPr/>
            </p:nvSpPr>
            <p:spPr bwMode="auto">
              <a:xfrm>
                <a:off x="2568" y="803"/>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37" name="Oval 22">
                <a:extLst>
                  <a:ext uri="{FF2B5EF4-FFF2-40B4-BE49-F238E27FC236}">
                    <a16:creationId xmlns:a16="http://schemas.microsoft.com/office/drawing/2014/main" id="{32FD18E3-CC05-4E0D-9F06-A5666D662710}"/>
                  </a:ext>
                </a:extLst>
              </p:cNvPr>
              <p:cNvSpPr>
                <a:spLocks noChangeArrowheads="1"/>
              </p:cNvSpPr>
              <p:nvPr/>
            </p:nvSpPr>
            <p:spPr bwMode="auto">
              <a:xfrm>
                <a:off x="2705" y="899"/>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38" name="Oval 23">
                <a:extLst>
                  <a:ext uri="{FF2B5EF4-FFF2-40B4-BE49-F238E27FC236}">
                    <a16:creationId xmlns:a16="http://schemas.microsoft.com/office/drawing/2014/main" id="{7D70B988-78E7-4050-B00B-D95847C9DB96}"/>
                  </a:ext>
                </a:extLst>
              </p:cNvPr>
              <p:cNvSpPr>
                <a:spLocks noChangeArrowheads="1"/>
              </p:cNvSpPr>
              <p:nvPr/>
            </p:nvSpPr>
            <p:spPr bwMode="auto">
              <a:xfrm>
                <a:off x="2660" y="899"/>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39" name="Oval 24">
                <a:extLst>
                  <a:ext uri="{FF2B5EF4-FFF2-40B4-BE49-F238E27FC236}">
                    <a16:creationId xmlns:a16="http://schemas.microsoft.com/office/drawing/2014/main" id="{61B20B09-D136-4A3A-B9FC-08FAC8A5E64F}"/>
                  </a:ext>
                </a:extLst>
              </p:cNvPr>
              <p:cNvSpPr>
                <a:spLocks noChangeArrowheads="1"/>
              </p:cNvSpPr>
              <p:nvPr/>
            </p:nvSpPr>
            <p:spPr bwMode="auto">
              <a:xfrm>
                <a:off x="2523" y="851"/>
                <a:ext cx="45" cy="49"/>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40" name="Oval 25">
                <a:extLst>
                  <a:ext uri="{FF2B5EF4-FFF2-40B4-BE49-F238E27FC236}">
                    <a16:creationId xmlns:a16="http://schemas.microsoft.com/office/drawing/2014/main" id="{C2F744D9-0B83-4DEE-B7D1-B6F1FF711C5A}"/>
                  </a:ext>
                </a:extLst>
              </p:cNvPr>
              <p:cNvSpPr>
                <a:spLocks noChangeArrowheads="1"/>
              </p:cNvSpPr>
              <p:nvPr/>
            </p:nvSpPr>
            <p:spPr bwMode="auto">
              <a:xfrm>
                <a:off x="2705" y="851"/>
                <a:ext cx="45" cy="49"/>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41" name="Oval 26">
                <a:extLst>
                  <a:ext uri="{FF2B5EF4-FFF2-40B4-BE49-F238E27FC236}">
                    <a16:creationId xmlns:a16="http://schemas.microsoft.com/office/drawing/2014/main" id="{7CD91E87-74A9-4AFC-A697-BDFACCF13E3C}"/>
                  </a:ext>
                </a:extLst>
              </p:cNvPr>
              <p:cNvSpPr>
                <a:spLocks noChangeArrowheads="1"/>
              </p:cNvSpPr>
              <p:nvPr/>
            </p:nvSpPr>
            <p:spPr bwMode="auto">
              <a:xfrm>
                <a:off x="2568" y="851"/>
                <a:ext cx="45" cy="49"/>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42" name="Oval 27">
                <a:extLst>
                  <a:ext uri="{FF2B5EF4-FFF2-40B4-BE49-F238E27FC236}">
                    <a16:creationId xmlns:a16="http://schemas.microsoft.com/office/drawing/2014/main" id="{393D1CA1-D881-4A3D-A66E-55BBE9B4FF36}"/>
                  </a:ext>
                </a:extLst>
              </p:cNvPr>
              <p:cNvSpPr>
                <a:spLocks noChangeArrowheads="1"/>
              </p:cNvSpPr>
              <p:nvPr/>
            </p:nvSpPr>
            <p:spPr bwMode="auto">
              <a:xfrm>
                <a:off x="2613" y="899"/>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43" name="Oval 28">
                <a:extLst>
                  <a:ext uri="{FF2B5EF4-FFF2-40B4-BE49-F238E27FC236}">
                    <a16:creationId xmlns:a16="http://schemas.microsoft.com/office/drawing/2014/main" id="{E7240842-8724-4AF7-BB5B-A6741A827B8C}"/>
                  </a:ext>
                </a:extLst>
              </p:cNvPr>
              <p:cNvSpPr>
                <a:spLocks noChangeArrowheads="1"/>
              </p:cNvSpPr>
              <p:nvPr/>
            </p:nvSpPr>
            <p:spPr bwMode="auto">
              <a:xfrm>
                <a:off x="2705" y="94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44" name="Oval 29">
                <a:extLst>
                  <a:ext uri="{FF2B5EF4-FFF2-40B4-BE49-F238E27FC236}">
                    <a16:creationId xmlns:a16="http://schemas.microsoft.com/office/drawing/2014/main" id="{B13286EB-556E-4D0A-9D5E-A2FE3D7150BF}"/>
                  </a:ext>
                </a:extLst>
              </p:cNvPr>
              <p:cNvSpPr>
                <a:spLocks noChangeArrowheads="1"/>
              </p:cNvSpPr>
              <p:nvPr/>
            </p:nvSpPr>
            <p:spPr bwMode="auto">
              <a:xfrm>
                <a:off x="2568" y="899"/>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45" name="Oval 30">
                <a:extLst>
                  <a:ext uri="{FF2B5EF4-FFF2-40B4-BE49-F238E27FC236}">
                    <a16:creationId xmlns:a16="http://schemas.microsoft.com/office/drawing/2014/main" id="{1D45E83F-EA7C-477E-84AF-668842D0DB3D}"/>
                  </a:ext>
                </a:extLst>
              </p:cNvPr>
              <p:cNvSpPr>
                <a:spLocks noChangeArrowheads="1"/>
              </p:cNvSpPr>
              <p:nvPr/>
            </p:nvSpPr>
            <p:spPr bwMode="auto">
              <a:xfrm>
                <a:off x="2705" y="803"/>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46" name="Oval 31">
                <a:extLst>
                  <a:ext uri="{FF2B5EF4-FFF2-40B4-BE49-F238E27FC236}">
                    <a16:creationId xmlns:a16="http://schemas.microsoft.com/office/drawing/2014/main" id="{82E698DA-5D4B-4966-B1B5-E7F5225A11C9}"/>
                  </a:ext>
                </a:extLst>
              </p:cNvPr>
              <p:cNvSpPr>
                <a:spLocks noChangeArrowheads="1"/>
              </p:cNvSpPr>
              <p:nvPr/>
            </p:nvSpPr>
            <p:spPr bwMode="auto">
              <a:xfrm>
                <a:off x="2339" y="946"/>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47" name="Oval 32">
                <a:extLst>
                  <a:ext uri="{FF2B5EF4-FFF2-40B4-BE49-F238E27FC236}">
                    <a16:creationId xmlns:a16="http://schemas.microsoft.com/office/drawing/2014/main" id="{04978EAC-A106-4D29-B1CF-59A0F5384D32}"/>
                  </a:ext>
                </a:extLst>
              </p:cNvPr>
              <p:cNvSpPr>
                <a:spLocks noChangeArrowheads="1"/>
              </p:cNvSpPr>
              <p:nvPr/>
            </p:nvSpPr>
            <p:spPr bwMode="auto">
              <a:xfrm>
                <a:off x="2248" y="75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48" name="Text Box 33">
                <a:extLst>
                  <a:ext uri="{FF2B5EF4-FFF2-40B4-BE49-F238E27FC236}">
                    <a16:creationId xmlns:a16="http://schemas.microsoft.com/office/drawing/2014/main" id="{EDF6318E-8E79-4607-8BA1-E098AFC7B723}"/>
                  </a:ext>
                </a:extLst>
              </p:cNvPr>
              <p:cNvSpPr txBox="1">
                <a:spLocks noChangeArrowheads="1"/>
              </p:cNvSpPr>
              <p:nvPr/>
            </p:nvSpPr>
            <p:spPr bwMode="auto">
              <a:xfrm>
                <a:off x="1791" y="709"/>
                <a:ext cx="503" cy="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呼和浩特</a:t>
                </a:r>
              </a:p>
            </p:txBody>
          </p:sp>
          <p:sp>
            <p:nvSpPr>
              <p:cNvPr id="349" name="Text Box 34">
                <a:extLst>
                  <a:ext uri="{FF2B5EF4-FFF2-40B4-BE49-F238E27FC236}">
                    <a16:creationId xmlns:a16="http://schemas.microsoft.com/office/drawing/2014/main" id="{46E0A6C5-C2C3-4FB4-A68A-156A9BA86676}"/>
                  </a:ext>
                </a:extLst>
              </p:cNvPr>
              <p:cNvSpPr txBox="1">
                <a:spLocks noChangeArrowheads="1"/>
              </p:cNvSpPr>
              <p:nvPr/>
            </p:nvSpPr>
            <p:spPr bwMode="auto">
              <a:xfrm>
                <a:off x="2065" y="851"/>
                <a:ext cx="366"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太原</a:t>
                </a:r>
              </a:p>
            </p:txBody>
          </p:sp>
          <p:sp>
            <p:nvSpPr>
              <p:cNvPr id="350" name="Line 35">
                <a:extLst>
                  <a:ext uri="{FF2B5EF4-FFF2-40B4-BE49-F238E27FC236}">
                    <a16:creationId xmlns:a16="http://schemas.microsoft.com/office/drawing/2014/main" id="{1086D981-237F-42ED-B4B7-D295FAC4641C}"/>
                  </a:ext>
                </a:extLst>
              </p:cNvPr>
              <p:cNvSpPr>
                <a:spLocks noChangeShapeType="1"/>
              </p:cNvSpPr>
              <p:nvPr/>
            </p:nvSpPr>
            <p:spPr bwMode="auto">
              <a:xfrm flipV="1">
                <a:off x="2385" y="899"/>
                <a:ext cx="183" cy="47"/>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51" name="Line 36">
                <a:extLst>
                  <a:ext uri="{FF2B5EF4-FFF2-40B4-BE49-F238E27FC236}">
                    <a16:creationId xmlns:a16="http://schemas.microsoft.com/office/drawing/2014/main" id="{AB1EC5F1-3EC9-43FF-A032-2470880E6ED3}"/>
                  </a:ext>
                </a:extLst>
              </p:cNvPr>
              <p:cNvSpPr>
                <a:spLocks noChangeShapeType="1"/>
              </p:cNvSpPr>
              <p:nvPr/>
            </p:nvSpPr>
            <p:spPr bwMode="auto">
              <a:xfrm>
                <a:off x="2294" y="803"/>
                <a:ext cx="274" cy="96"/>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grpSp>
          <p:nvGrpSpPr>
            <p:cNvPr id="208" name="Group 37">
              <a:extLst>
                <a:ext uri="{FF2B5EF4-FFF2-40B4-BE49-F238E27FC236}">
                  <a16:creationId xmlns:a16="http://schemas.microsoft.com/office/drawing/2014/main" id="{F90F8FF8-4350-4974-9B4B-24C27798E436}"/>
                </a:ext>
              </a:extLst>
            </p:cNvPr>
            <p:cNvGrpSpPr>
              <a:grpSpLocks/>
            </p:cNvGrpSpPr>
            <p:nvPr/>
          </p:nvGrpSpPr>
          <p:grpSpPr bwMode="auto">
            <a:xfrm>
              <a:off x="4105" y="935"/>
              <a:ext cx="91" cy="48"/>
              <a:chOff x="3955" y="1174"/>
              <a:chExt cx="91" cy="48"/>
            </a:xfrm>
          </p:grpSpPr>
          <p:sp>
            <p:nvSpPr>
              <p:cNvPr id="323" name="Oval 38">
                <a:extLst>
                  <a:ext uri="{FF2B5EF4-FFF2-40B4-BE49-F238E27FC236}">
                    <a16:creationId xmlns:a16="http://schemas.microsoft.com/office/drawing/2014/main" id="{C0389DD0-7967-4848-A2E1-8C44BBD2D9C1}"/>
                  </a:ext>
                </a:extLst>
              </p:cNvPr>
              <p:cNvSpPr>
                <a:spLocks noChangeArrowheads="1"/>
              </p:cNvSpPr>
              <p:nvPr/>
            </p:nvSpPr>
            <p:spPr bwMode="auto">
              <a:xfrm>
                <a:off x="3955" y="1174"/>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24" name="Oval 39">
                <a:extLst>
                  <a:ext uri="{FF2B5EF4-FFF2-40B4-BE49-F238E27FC236}">
                    <a16:creationId xmlns:a16="http://schemas.microsoft.com/office/drawing/2014/main" id="{D98A387E-77CC-41A6-829F-2B168F7ECFBC}"/>
                  </a:ext>
                </a:extLst>
              </p:cNvPr>
              <p:cNvSpPr>
                <a:spLocks noChangeArrowheads="1"/>
              </p:cNvSpPr>
              <p:nvPr/>
            </p:nvSpPr>
            <p:spPr bwMode="auto">
              <a:xfrm>
                <a:off x="4000" y="1174"/>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grpSp>
          <p:nvGrpSpPr>
            <p:cNvPr id="209" name="Group 40">
              <a:extLst>
                <a:ext uri="{FF2B5EF4-FFF2-40B4-BE49-F238E27FC236}">
                  <a16:creationId xmlns:a16="http://schemas.microsoft.com/office/drawing/2014/main" id="{AB1F235F-DDC0-4933-BC9A-E6864F73F941}"/>
                </a:ext>
              </a:extLst>
            </p:cNvPr>
            <p:cNvGrpSpPr>
              <a:grpSpLocks/>
            </p:cNvGrpSpPr>
            <p:nvPr/>
          </p:nvGrpSpPr>
          <p:grpSpPr bwMode="auto">
            <a:xfrm>
              <a:off x="4286" y="1207"/>
              <a:ext cx="91" cy="48"/>
              <a:chOff x="3955" y="1174"/>
              <a:chExt cx="91" cy="48"/>
            </a:xfrm>
          </p:grpSpPr>
          <p:sp>
            <p:nvSpPr>
              <p:cNvPr id="321" name="Oval 41">
                <a:extLst>
                  <a:ext uri="{FF2B5EF4-FFF2-40B4-BE49-F238E27FC236}">
                    <a16:creationId xmlns:a16="http://schemas.microsoft.com/office/drawing/2014/main" id="{C976E357-9422-4532-A244-989291CD6F40}"/>
                  </a:ext>
                </a:extLst>
              </p:cNvPr>
              <p:cNvSpPr>
                <a:spLocks noChangeArrowheads="1"/>
              </p:cNvSpPr>
              <p:nvPr/>
            </p:nvSpPr>
            <p:spPr bwMode="auto">
              <a:xfrm>
                <a:off x="3955" y="1174"/>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22" name="Oval 42">
                <a:extLst>
                  <a:ext uri="{FF2B5EF4-FFF2-40B4-BE49-F238E27FC236}">
                    <a16:creationId xmlns:a16="http://schemas.microsoft.com/office/drawing/2014/main" id="{60810D6D-F50C-4358-A5BD-BD5590B5C9BB}"/>
                  </a:ext>
                </a:extLst>
              </p:cNvPr>
              <p:cNvSpPr>
                <a:spLocks noChangeArrowheads="1"/>
              </p:cNvSpPr>
              <p:nvPr/>
            </p:nvSpPr>
            <p:spPr bwMode="auto">
              <a:xfrm>
                <a:off x="4000" y="1174"/>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grpSp>
          <p:nvGrpSpPr>
            <p:cNvPr id="210" name="Group 43">
              <a:extLst>
                <a:ext uri="{FF2B5EF4-FFF2-40B4-BE49-F238E27FC236}">
                  <a16:creationId xmlns:a16="http://schemas.microsoft.com/office/drawing/2014/main" id="{E763B607-D963-4B64-9D85-A3154F282729}"/>
                </a:ext>
              </a:extLst>
            </p:cNvPr>
            <p:cNvGrpSpPr>
              <a:grpSpLocks/>
            </p:cNvGrpSpPr>
            <p:nvPr/>
          </p:nvGrpSpPr>
          <p:grpSpPr bwMode="auto">
            <a:xfrm>
              <a:off x="3969" y="1434"/>
              <a:ext cx="91" cy="48"/>
              <a:chOff x="3955" y="1174"/>
              <a:chExt cx="91" cy="48"/>
            </a:xfrm>
          </p:grpSpPr>
          <p:sp>
            <p:nvSpPr>
              <p:cNvPr id="319" name="Oval 44">
                <a:extLst>
                  <a:ext uri="{FF2B5EF4-FFF2-40B4-BE49-F238E27FC236}">
                    <a16:creationId xmlns:a16="http://schemas.microsoft.com/office/drawing/2014/main" id="{85AFCE1D-EA75-45B8-A8AD-5E7243739C95}"/>
                  </a:ext>
                </a:extLst>
              </p:cNvPr>
              <p:cNvSpPr>
                <a:spLocks noChangeArrowheads="1"/>
              </p:cNvSpPr>
              <p:nvPr/>
            </p:nvSpPr>
            <p:spPr bwMode="auto">
              <a:xfrm>
                <a:off x="3955" y="1174"/>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20" name="Oval 45">
                <a:extLst>
                  <a:ext uri="{FF2B5EF4-FFF2-40B4-BE49-F238E27FC236}">
                    <a16:creationId xmlns:a16="http://schemas.microsoft.com/office/drawing/2014/main" id="{6E22920F-D22A-4869-B822-9DB675442A5C}"/>
                  </a:ext>
                </a:extLst>
              </p:cNvPr>
              <p:cNvSpPr>
                <a:spLocks noChangeArrowheads="1"/>
              </p:cNvSpPr>
              <p:nvPr/>
            </p:nvSpPr>
            <p:spPr bwMode="auto">
              <a:xfrm>
                <a:off x="4000" y="1174"/>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grpSp>
          <p:nvGrpSpPr>
            <p:cNvPr id="211" name="Group 46">
              <a:extLst>
                <a:ext uri="{FF2B5EF4-FFF2-40B4-BE49-F238E27FC236}">
                  <a16:creationId xmlns:a16="http://schemas.microsoft.com/office/drawing/2014/main" id="{94F9465F-1511-4648-A57F-CCB60FBF0DAD}"/>
                </a:ext>
              </a:extLst>
            </p:cNvPr>
            <p:cNvGrpSpPr>
              <a:grpSpLocks/>
            </p:cNvGrpSpPr>
            <p:nvPr/>
          </p:nvGrpSpPr>
          <p:grpSpPr bwMode="auto">
            <a:xfrm>
              <a:off x="4150" y="1797"/>
              <a:ext cx="91" cy="48"/>
              <a:chOff x="3955" y="1174"/>
              <a:chExt cx="91" cy="48"/>
            </a:xfrm>
          </p:grpSpPr>
          <p:sp>
            <p:nvSpPr>
              <p:cNvPr id="317" name="Oval 47">
                <a:extLst>
                  <a:ext uri="{FF2B5EF4-FFF2-40B4-BE49-F238E27FC236}">
                    <a16:creationId xmlns:a16="http://schemas.microsoft.com/office/drawing/2014/main" id="{C5C8BF7D-D99A-4381-B9E1-9C8A2BEDA4FD}"/>
                  </a:ext>
                </a:extLst>
              </p:cNvPr>
              <p:cNvSpPr>
                <a:spLocks noChangeArrowheads="1"/>
              </p:cNvSpPr>
              <p:nvPr/>
            </p:nvSpPr>
            <p:spPr bwMode="auto">
              <a:xfrm>
                <a:off x="3955" y="1174"/>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18" name="Oval 48">
                <a:extLst>
                  <a:ext uri="{FF2B5EF4-FFF2-40B4-BE49-F238E27FC236}">
                    <a16:creationId xmlns:a16="http://schemas.microsoft.com/office/drawing/2014/main" id="{75A94C42-5C74-444A-885D-812CAEFDD4C3}"/>
                  </a:ext>
                </a:extLst>
              </p:cNvPr>
              <p:cNvSpPr>
                <a:spLocks noChangeArrowheads="1"/>
              </p:cNvSpPr>
              <p:nvPr/>
            </p:nvSpPr>
            <p:spPr bwMode="auto">
              <a:xfrm>
                <a:off x="4000" y="1174"/>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grpSp>
          <p:nvGrpSpPr>
            <p:cNvPr id="212" name="Group 49">
              <a:extLst>
                <a:ext uri="{FF2B5EF4-FFF2-40B4-BE49-F238E27FC236}">
                  <a16:creationId xmlns:a16="http://schemas.microsoft.com/office/drawing/2014/main" id="{78768F6E-A69B-4708-BA22-D2947E76CB28}"/>
                </a:ext>
              </a:extLst>
            </p:cNvPr>
            <p:cNvGrpSpPr>
              <a:grpSpLocks/>
            </p:cNvGrpSpPr>
            <p:nvPr/>
          </p:nvGrpSpPr>
          <p:grpSpPr bwMode="auto">
            <a:xfrm>
              <a:off x="3515" y="1842"/>
              <a:ext cx="91" cy="95"/>
              <a:chOff x="3452" y="1933"/>
              <a:chExt cx="91" cy="95"/>
            </a:xfrm>
          </p:grpSpPr>
          <p:sp>
            <p:nvSpPr>
              <p:cNvPr id="313" name="Oval 50">
                <a:extLst>
                  <a:ext uri="{FF2B5EF4-FFF2-40B4-BE49-F238E27FC236}">
                    <a16:creationId xmlns:a16="http://schemas.microsoft.com/office/drawing/2014/main" id="{EFA61A64-5934-4F23-A8BE-70CD2BF6E363}"/>
                  </a:ext>
                </a:extLst>
              </p:cNvPr>
              <p:cNvSpPr>
                <a:spLocks noChangeArrowheads="1"/>
              </p:cNvSpPr>
              <p:nvPr/>
            </p:nvSpPr>
            <p:spPr bwMode="auto">
              <a:xfrm>
                <a:off x="3452" y="1933"/>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14" name="Oval 51">
                <a:extLst>
                  <a:ext uri="{FF2B5EF4-FFF2-40B4-BE49-F238E27FC236}">
                    <a16:creationId xmlns:a16="http://schemas.microsoft.com/office/drawing/2014/main" id="{78169C55-F32F-44D8-B98F-9C75551E63ED}"/>
                  </a:ext>
                </a:extLst>
              </p:cNvPr>
              <p:cNvSpPr>
                <a:spLocks noChangeArrowheads="1"/>
              </p:cNvSpPr>
              <p:nvPr/>
            </p:nvSpPr>
            <p:spPr bwMode="auto">
              <a:xfrm>
                <a:off x="3497" y="1933"/>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15" name="Oval 52">
                <a:extLst>
                  <a:ext uri="{FF2B5EF4-FFF2-40B4-BE49-F238E27FC236}">
                    <a16:creationId xmlns:a16="http://schemas.microsoft.com/office/drawing/2014/main" id="{73D9644A-3270-4238-8609-AA586341DA6B}"/>
                  </a:ext>
                </a:extLst>
              </p:cNvPr>
              <p:cNvSpPr>
                <a:spLocks noChangeArrowheads="1"/>
              </p:cNvSpPr>
              <p:nvPr/>
            </p:nvSpPr>
            <p:spPr bwMode="auto">
              <a:xfrm>
                <a:off x="3497" y="1980"/>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16" name="Oval 53">
                <a:extLst>
                  <a:ext uri="{FF2B5EF4-FFF2-40B4-BE49-F238E27FC236}">
                    <a16:creationId xmlns:a16="http://schemas.microsoft.com/office/drawing/2014/main" id="{AA13986F-5583-4D6D-A4F6-6075A4E39A52}"/>
                  </a:ext>
                </a:extLst>
              </p:cNvPr>
              <p:cNvSpPr>
                <a:spLocks noChangeArrowheads="1"/>
              </p:cNvSpPr>
              <p:nvPr/>
            </p:nvSpPr>
            <p:spPr bwMode="auto">
              <a:xfrm>
                <a:off x="3452" y="1980"/>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grpSp>
          <p:nvGrpSpPr>
            <p:cNvPr id="213" name="Group 54">
              <a:extLst>
                <a:ext uri="{FF2B5EF4-FFF2-40B4-BE49-F238E27FC236}">
                  <a16:creationId xmlns:a16="http://schemas.microsoft.com/office/drawing/2014/main" id="{FD7F978C-6EC7-48C9-B175-C87B74F6C6E8}"/>
                </a:ext>
              </a:extLst>
            </p:cNvPr>
            <p:cNvGrpSpPr>
              <a:grpSpLocks/>
            </p:cNvGrpSpPr>
            <p:nvPr/>
          </p:nvGrpSpPr>
          <p:grpSpPr bwMode="auto">
            <a:xfrm>
              <a:off x="3198" y="2160"/>
              <a:ext cx="91" cy="48"/>
              <a:chOff x="3955" y="1174"/>
              <a:chExt cx="91" cy="48"/>
            </a:xfrm>
          </p:grpSpPr>
          <p:sp>
            <p:nvSpPr>
              <p:cNvPr id="311" name="Oval 55">
                <a:extLst>
                  <a:ext uri="{FF2B5EF4-FFF2-40B4-BE49-F238E27FC236}">
                    <a16:creationId xmlns:a16="http://schemas.microsoft.com/office/drawing/2014/main" id="{EEDBADD6-F9C9-4472-8580-DB210DA596C9}"/>
                  </a:ext>
                </a:extLst>
              </p:cNvPr>
              <p:cNvSpPr>
                <a:spLocks noChangeArrowheads="1"/>
              </p:cNvSpPr>
              <p:nvPr/>
            </p:nvSpPr>
            <p:spPr bwMode="auto">
              <a:xfrm>
                <a:off x="3955" y="1174"/>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12" name="Oval 56">
                <a:extLst>
                  <a:ext uri="{FF2B5EF4-FFF2-40B4-BE49-F238E27FC236}">
                    <a16:creationId xmlns:a16="http://schemas.microsoft.com/office/drawing/2014/main" id="{B91525F8-164A-4685-8599-70D1B6EB7587}"/>
                  </a:ext>
                </a:extLst>
              </p:cNvPr>
              <p:cNvSpPr>
                <a:spLocks noChangeArrowheads="1"/>
              </p:cNvSpPr>
              <p:nvPr/>
            </p:nvSpPr>
            <p:spPr bwMode="auto">
              <a:xfrm>
                <a:off x="4000" y="1174"/>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sp>
          <p:nvSpPr>
            <p:cNvPr id="214" name="Oval 57">
              <a:extLst>
                <a:ext uri="{FF2B5EF4-FFF2-40B4-BE49-F238E27FC236}">
                  <a16:creationId xmlns:a16="http://schemas.microsoft.com/office/drawing/2014/main" id="{3160F16A-D8C7-4F99-A524-5A0C25A46421}"/>
                </a:ext>
              </a:extLst>
            </p:cNvPr>
            <p:cNvSpPr>
              <a:spLocks noChangeArrowheads="1"/>
            </p:cNvSpPr>
            <p:nvPr/>
          </p:nvSpPr>
          <p:spPr bwMode="auto">
            <a:xfrm>
              <a:off x="3560" y="211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15" name="Text Box 58">
              <a:extLst>
                <a:ext uri="{FF2B5EF4-FFF2-40B4-BE49-F238E27FC236}">
                  <a16:creationId xmlns:a16="http://schemas.microsoft.com/office/drawing/2014/main" id="{9E65109B-97DD-409B-AB6E-02FA54F2A23A}"/>
                </a:ext>
              </a:extLst>
            </p:cNvPr>
            <p:cNvSpPr txBox="1">
              <a:spLocks noChangeArrowheads="1"/>
            </p:cNvSpPr>
            <p:nvPr/>
          </p:nvSpPr>
          <p:spPr bwMode="auto">
            <a:xfrm>
              <a:off x="4059" y="2069"/>
              <a:ext cx="413"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青岛</a:t>
              </a:r>
            </a:p>
          </p:txBody>
        </p:sp>
        <p:sp>
          <p:nvSpPr>
            <p:cNvPr id="216" name="Line 59">
              <a:extLst>
                <a:ext uri="{FF2B5EF4-FFF2-40B4-BE49-F238E27FC236}">
                  <a16:creationId xmlns:a16="http://schemas.microsoft.com/office/drawing/2014/main" id="{D559F71F-2A9E-41F0-9D00-2E46E111913C}"/>
                </a:ext>
              </a:extLst>
            </p:cNvPr>
            <p:cNvSpPr>
              <a:spLocks noChangeShapeType="1"/>
            </p:cNvSpPr>
            <p:nvPr/>
          </p:nvSpPr>
          <p:spPr bwMode="auto">
            <a:xfrm flipV="1">
              <a:off x="3651" y="2069"/>
              <a:ext cx="454" cy="47"/>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nvGrpSpPr>
            <p:cNvPr id="217" name="Group 60">
              <a:extLst>
                <a:ext uri="{FF2B5EF4-FFF2-40B4-BE49-F238E27FC236}">
                  <a16:creationId xmlns:a16="http://schemas.microsoft.com/office/drawing/2014/main" id="{D9449C05-3998-468F-8411-E9C6BA2C48A7}"/>
                </a:ext>
              </a:extLst>
            </p:cNvPr>
            <p:cNvGrpSpPr>
              <a:grpSpLocks/>
            </p:cNvGrpSpPr>
            <p:nvPr/>
          </p:nvGrpSpPr>
          <p:grpSpPr bwMode="auto">
            <a:xfrm>
              <a:off x="4014" y="2069"/>
              <a:ext cx="91" cy="48"/>
              <a:chOff x="3955" y="1174"/>
              <a:chExt cx="91" cy="48"/>
            </a:xfrm>
          </p:grpSpPr>
          <p:sp>
            <p:nvSpPr>
              <p:cNvPr id="309" name="Oval 61">
                <a:extLst>
                  <a:ext uri="{FF2B5EF4-FFF2-40B4-BE49-F238E27FC236}">
                    <a16:creationId xmlns:a16="http://schemas.microsoft.com/office/drawing/2014/main" id="{429D78CE-3AC3-48E7-BB11-A11A0AA81348}"/>
                  </a:ext>
                </a:extLst>
              </p:cNvPr>
              <p:cNvSpPr>
                <a:spLocks noChangeArrowheads="1"/>
              </p:cNvSpPr>
              <p:nvPr/>
            </p:nvSpPr>
            <p:spPr bwMode="auto">
              <a:xfrm>
                <a:off x="3955" y="1174"/>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10" name="Oval 62">
                <a:extLst>
                  <a:ext uri="{FF2B5EF4-FFF2-40B4-BE49-F238E27FC236}">
                    <a16:creationId xmlns:a16="http://schemas.microsoft.com/office/drawing/2014/main" id="{7A2FFDFD-F45B-4057-88BD-CB149960CA6C}"/>
                  </a:ext>
                </a:extLst>
              </p:cNvPr>
              <p:cNvSpPr>
                <a:spLocks noChangeArrowheads="1"/>
              </p:cNvSpPr>
              <p:nvPr/>
            </p:nvSpPr>
            <p:spPr bwMode="auto">
              <a:xfrm>
                <a:off x="4000" y="1174"/>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sp>
          <p:nvSpPr>
            <p:cNvPr id="218" name="Oval 63">
              <a:extLst>
                <a:ext uri="{FF2B5EF4-FFF2-40B4-BE49-F238E27FC236}">
                  <a16:creationId xmlns:a16="http://schemas.microsoft.com/office/drawing/2014/main" id="{B594A753-B42D-42E8-9ECC-BF91D3D73786}"/>
                </a:ext>
              </a:extLst>
            </p:cNvPr>
            <p:cNvSpPr>
              <a:spLocks noChangeArrowheads="1"/>
            </p:cNvSpPr>
            <p:nvPr/>
          </p:nvSpPr>
          <p:spPr bwMode="auto">
            <a:xfrm>
              <a:off x="3787" y="2526"/>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19" name="Oval 64">
              <a:extLst>
                <a:ext uri="{FF2B5EF4-FFF2-40B4-BE49-F238E27FC236}">
                  <a16:creationId xmlns:a16="http://schemas.microsoft.com/office/drawing/2014/main" id="{708405DD-344B-4F9E-A2CC-936AD54CB128}"/>
                </a:ext>
              </a:extLst>
            </p:cNvPr>
            <p:cNvSpPr>
              <a:spLocks noChangeArrowheads="1"/>
            </p:cNvSpPr>
            <p:nvPr/>
          </p:nvSpPr>
          <p:spPr bwMode="auto">
            <a:xfrm>
              <a:off x="3787" y="2526"/>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20" name="Oval 65">
              <a:extLst>
                <a:ext uri="{FF2B5EF4-FFF2-40B4-BE49-F238E27FC236}">
                  <a16:creationId xmlns:a16="http://schemas.microsoft.com/office/drawing/2014/main" id="{A9A99F38-E20C-4F7D-9531-B51C43A91D15}"/>
                </a:ext>
              </a:extLst>
            </p:cNvPr>
            <p:cNvSpPr>
              <a:spLocks noChangeArrowheads="1"/>
            </p:cNvSpPr>
            <p:nvPr/>
          </p:nvSpPr>
          <p:spPr bwMode="auto">
            <a:xfrm>
              <a:off x="3742" y="252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21" name="Oval 66">
              <a:extLst>
                <a:ext uri="{FF2B5EF4-FFF2-40B4-BE49-F238E27FC236}">
                  <a16:creationId xmlns:a16="http://schemas.microsoft.com/office/drawing/2014/main" id="{7F474B1B-BE4E-4D79-98B5-5EBE744315FE}"/>
                </a:ext>
              </a:extLst>
            </p:cNvPr>
            <p:cNvSpPr>
              <a:spLocks noChangeArrowheads="1"/>
            </p:cNvSpPr>
            <p:nvPr/>
          </p:nvSpPr>
          <p:spPr bwMode="auto">
            <a:xfrm>
              <a:off x="3742" y="2478"/>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22" name="Oval 67">
              <a:extLst>
                <a:ext uri="{FF2B5EF4-FFF2-40B4-BE49-F238E27FC236}">
                  <a16:creationId xmlns:a16="http://schemas.microsoft.com/office/drawing/2014/main" id="{13C745C2-D2EC-47FA-BD69-6E94B539B7AD}"/>
                </a:ext>
              </a:extLst>
            </p:cNvPr>
            <p:cNvSpPr>
              <a:spLocks noChangeArrowheads="1"/>
            </p:cNvSpPr>
            <p:nvPr/>
          </p:nvSpPr>
          <p:spPr bwMode="auto">
            <a:xfrm>
              <a:off x="3742" y="252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23" name="Oval 68">
              <a:extLst>
                <a:ext uri="{FF2B5EF4-FFF2-40B4-BE49-F238E27FC236}">
                  <a16:creationId xmlns:a16="http://schemas.microsoft.com/office/drawing/2014/main" id="{83F64C07-444B-4B7E-97B5-19DC2EEB2354}"/>
                </a:ext>
              </a:extLst>
            </p:cNvPr>
            <p:cNvSpPr>
              <a:spLocks noChangeArrowheads="1"/>
            </p:cNvSpPr>
            <p:nvPr/>
          </p:nvSpPr>
          <p:spPr bwMode="auto">
            <a:xfrm>
              <a:off x="3742" y="2478"/>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24" name="Oval 69">
              <a:extLst>
                <a:ext uri="{FF2B5EF4-FFF2-40B4-BE49-F238E27FC236}">
                  <a16:creationId xmlns:a16="http://schemas.microsoft.com/office/drawing/2014/main" id="{EF261139-691B-4DC2-AD5E-17E62CC49E3D}"/>
                </a:ext>
              </a:extLst>
            </p:cNvPr>
            <p:cNvSpPr>
              <a:spLocks noChangeArrowheads="1"/>
            </p:cNvSpPr>
            <p:nvPr/>
          </p:nvSpPr>
          <p:spPr bwMode="auto">
            <a:xfrm>
              <a:off x="3787" y="2526"/>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25" name="Oval 70">
              <a:extLst>
                <a:ext uri="{FF2B5EF4-FFF2-40B4-BE49-F238E27FC236}">
                  <a16:creationId xmlns:a16="http://schemas.microsoft.com/office/drawing/2014/main" id="{1D62EA9D-537F-4F70-9821-9C9E923CF180}"/>
                </a:ext>
              </a:extLst>
            </p:cNvPr>
            <p:cNvSpPr>
              <a:spLocks noChangeArrowheads="1"/>
            </p:cNvSpPr>
            <p:nvPr/>
          </p:nvSpPr>
          <p:spPr bwMode="auto">
            <a:xfrm>
              <a:off x="3787" y="2478"/>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26" name="Oval 71">
              <a:extLst>
                <a:ext uri="{FF2B5EF4-FFF2-40B4-BE49-F238E27FC236}">
                  <a16:creationId xmlns:a16="http://schemas.microsoft.com/office/drawing/2014/main" id="{1924D480-030B-43D7-8573-8B93A565EBD3}"/>
                </a:ext>
              </a:extLst>
            </p:cNvPr>
            <p:cNvSpPr>
              <a:spLocks noChangeArrowheads="1"/>
            </p:cNvSpPr>
            <p:nvPr/>
          </p:nvSpPr>
          <p:spPr bwMode="auto">
            <a:xfrm>
              <a:off x="3696" y="2523"/>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27" name="Oval 72">
              <a:extLst>
                <a:ext uri="{FF2B5EF4-FFF2-40B4-BE49-F238E27FC236}">
                  <a16:creationId xmlns:a16="http://schemas.microsoft.com/office/drawing/2014/main" id="{86EBA06D-B241-4BD6-8ACB-F9170B2129BB}"/>
                </a:ext>
              </a:extLst>
            </p:cNvPr>
            <p:cNvSpPr>
              <a:spLocks noChangeArrowheads="1"/>
            </p:cNvSpPr>
            <p:nvPr/>
          </p:nvSpPr>
          <p:spPr bwMode="auto">
            <a:xfrm>
              <a:off x="3787" y="2478"/>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28" name="Oval 73">
              <a:extLst>
                <a:ext uri="{FF2B5EF4-FFF2-40B4-BE49-F238E27FC236}">
                  <a16:creationId xmlns:a16="http://schemas.microsoft.com/office/drawing/2014/main" id="{42FBFA18-DE4C-492A-A643-1E466E25A96A}"/>
                </a:ext>
              </a:extLst>
            </p:cNvPr>
            <p:cNvSpPr>
              <a:spLocks noChangeArrowheads="1"/>
            </p:cNvSpPr>
            <p:nvPr/>
          </p:nvSpPr>
          <p:spPr bwMode="auto">
            <a:xfrm>
              <a:off x="3787" y="2523"/>
              <a:ext cx="45" cy="49"/>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29" name="Oval 74">
              <a:extLst>
                <a:ext uri="{FF2B5EF4-FFF2-40B4-BE49-F238E27FC236}">
                  <a16:creationId xmlns:a16="http://schemas.microsoft.com/office/drawing/2014/main" id="{88451627-38E5-48CC-BDF0-1D328B7D046C}"/>
                </a:ext>
              </a:extLst>
            </p:cNvPr>
            <p:cNvSpPr>
              <a:spLocks noChangeArrowheads="1"/>
            </p:cNvSpPr>
            <p:nvPr/>
          </p:nvSpPr>
          <p:spPr bwMode="auto">
            <a:xfrm>
              <a:off x="3879" y="2573"/>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30" name="Oval 75">
              <a:extLst>
                <a:ext uri="{FF2B5EF4-FFF2-40B4-BE49-F238E27FC236}">
                  <a16:creationId xmlns:a16="http://schemas.microsoft.com/office/drawing/2014/main" id="{2D0EDD96-9250-4088-8695-622AD2FBB623}"/>
                </a:ext>
              </a:extLst>
            </p:cNvPr>
            <p:cNvSpPr>
              <a:spLocks noChangeArrowheads="1"/>
            </p:cNvSpPr>
            <p:nvPr/>
          </p:nvSpPr>
          <p:spPr bwMode="auto">
            <a:xfrm>
              <a:off x="3924" y="2573"/>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31" name="Oval 76">
              <a:extLst>
                <a:ext uri="{FF2B5EF4-FFF2-40B4-BE49-F238E27FC236}">
                  <a16:creationId xmlns:a16="http://schemas.microsoft.com/office/drawing/2014/main" id="{81D636FD-D9F6-4AB3-AB7F-0CD292B82BCD}"/>
                </a:ext>
              </a:extLst>
            </p:cNvPr>
            <p:cNvSpPr>
              <a:spLocks noChangeArrowheads="1"/>
            </p:cNvSpPr>
            <p:nvPr/>
          </p:nvSpPr>
          <p:spPr bwMode="auto">
            <a:xfrm>
              <a:off x="3878" y="2342"/>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32" name="Text Box 77">
              <a:extLst>
                <a:ext uri="{FF2B5EF4-FFF2-40B4-BE49-F238E27FC236}">
                  <a16:creationId xmlns:a16="http://schemas.microsoft.com/office/drawing/2014/main" id="{6618C8D8-4144-49EE-B776-2C7C164418A1}"/>
                </a:ext>
              </a:extLst>
            </p:cNvPr>
            <p:cNvSpPr txBox="1">
              <a:spLocks noChangeArrowheads="1"/>
            </p:cNvSpPr>
            <p:nvPr/>
          </p:nvSpPr>
          <p:spPr bwMode="auto">
            <a:xfrm>
              <a:off x="3742" y="2205"/>
              <a:ext cx="319"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徐州</a:t>
              </a:r>
            </a:p>
          </p:txBody>
        </p:sp>
        <p:sp>
          <p:nvSpPr>
            <p:cNvPr id="233" name="Text Box 78">
              <a:extLst>
                <a:ext uri="{FF2B5EF4-FFF2-40B4-BE49-F238E27FC236}">
                  <a16:creationId xmlns:a16="http://schemas.microsoft.com/office/drawing/2014/main" id="{DEABD5C5-4DF5-433B-A155-FDC72A494E4A}"/>
                </a:ext>
              </a:extLst>
            </p:cNvPr>
            <p:cNvSpPr txBox="1">
              <a:spLocks noChangeArrowheads="1"/>
            </p:cNvSpPr>
            <p:nvPr/>
          </p:nvSpPr>
          <p:spPr bwMode="auto">
            <a:xfrm>
              <a:off x="3833" y="2568"/>
              <a:ext cx="320"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苏州</a:t>
              </a:r>
            </a:p>
          </p:txBody>
        </p:sp>
        <p:sp>
          <p:nvSpPr>
            <p:cNvPr id="234" name="Text Box 79">
              <a:extLst>
                <a:ext uri="{FF2B5EF4-FFF2-40B4-BE49-F238E27FC236}">
                  <a16:creationId xmlns:a16="http://schemas.microsoft.com/office/drawing/2014/main" id="{A0DE427C-4278-47C3-98A5-D1EE77B53B1F}"/>
                </a:ext>
              </a:extLst>
            </p:cNvPr>
            <p:cNvSpPr txBox="1">
              <a:spLocks noChangeArrowheads="1"/>
            </p:cNvSpPr>
            <p:nvPr/>
          </p:nvSpPr>
          <p:spPr bwMode="auto">
            <a:xfrm>
              <a:off x="3651" y="2568"/>
              <a:ext cx="319"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无锡</a:t>
              </a:r>
            </a:p>
          </p:txBody>
        </p:sp>
        <p:sp>
          <p:nvSpPr>
            <p:cNvPr id="235" name="Line 80">
              <a:extLst>
                <a:ext uri="{FF2B5EF4-FFF2-40B4-BE49-F238E27FC236}">
                  <a16:creationId xmlns:a16="http://schemas.microsoft.com/office/drawing/2014/main" id="{DBF721E6-189C-447C-B571-834520CD9D63}"/>
                </a:ext>
              </a:extLst>
            </p:cNvPr>
            <p:cNvSpPr>
              <a:spLocks noChangeShapeType="1"/>
            </p:cNvSpPr>
            <p:nvPr/>
          </p:nvSpPr>
          <p:spPr bwMode="auto">
            <a:xfrm flipH="1">
              <a:off x="3787" y="2387"/>
              <a:ext cx="91" cy="91"/>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36" name="Line 81">
              <a:extLst>
                <a:ext uri="{FF2B5EF4-FFF2-40B4-BE49-F238E27FC236}">
                  <a16:creationId xmlns:a16="http://schemas.microsoft.com/office/drawing/2014/main" id="{3483ADD5-BC75-4066-A95D-5DEC13AF7BDC}"/>
                </a:ext>
              </a:extLst>
            </p:cNvPr>
            <p:cNvSpPr>
              <a:spLocks noChangeShapeType="1"/>
            </p:cNvSpPr>
            <p:nvPr/>
          </p:nvSpPr>
          <p:spPr bwMode="auto">
            <a:xfrm flipH="1">
              <a:off x="3787" y="2569"/>
              <a:ext cx="92" cy="0"/>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37" name="Line 82">
              <a:extLst>
                <a:ext uri="{FF2B5EF4-FFF2-40B4-BE49-F238E27FC236}">
                  <a16:creationId xmlns:a16="http://schemas.microsoft.com/office/drawing/2014/main" id="{56711524-1923-4A84-A1B8-F2AD79D56354}"/>
                </a:ext>
              </a:extLst>
            </p:cNvPr>
            <p:cNvSpPr>
              <a:spLocks noChangeShapeType="1"/>
            </p:cNvSpPr>
            <p:nvPr/>
          </p:nvSpPr>
          <p:spPr bwMode="auto">
            <a:xfrm>
              <a:off x="3379" y="1888"/>
              <a:ext cx="181" cy="1179"/>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nvGrpSpPr>
            <p:cNvPr id="238" name="Group 83">
              <a:extLst>
                <a:ext uri="{FF2B5EF4-FFF2-40B4-BE49-F238E27FC236}">
                  <a16:creationId xmlns:a16="http://schemas.microsoft.com/office/drawing/2014/main" id="{15C13136-0788-4E6E-A417-F92FB67CF43B}"/>
                </a:ext>
              </a:extLst>
            </p:cNvPr>
            <p:cNvGrpSpPr>
              <a:grpSpLocks/>
            </p:cNvGrpSpPr>
            <p:nvPr/>
          </p:nvGrpSpPr>
          <p:grpSpPr bwMode="auto">
            <a:xfrm>
              <a:off x="3379" y="2976"/>
              <a:ext cx="320" cy="472"/>
              <a:chOff x="3360" y="2976"/>
              <a:chExt cx="320" cy="472"/>
            </a:xfrm>
          </p:grpSpPr>
          <p:sp>
            <p:nvSpPr>
              <p:cNvPr id="307" name="Oval 84">
                <a:extLst>
                  <a:ext uri="{FF2B5EF4-FFF2-40B4-BE49-F238E27FC236}">
                    <a16:creationId xmlns:a16="http://schemas.microsoft.com/office/drawing/2014/main" id="{B3FF48D8-F025-486F-8B32-52BB1A3482DE}"/>
                  </a:ext>
                </a:extLst>
              </p:cNvPr>
              <p:cNvSpPr>
                <a:spLocks noChangeArrowheads="1"/>
              </p:cNvSpPr>
              <p:nvPr/>
            </p:nvSpPr>
            <p:spPr bwMode="auto">
              <a:xfrm>
                <a:off x="3543" y="297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08" name="Text Box 85">
                <a:extLst>
                  <a:ext uri="{FF2B5EF4-FFF2-40B4-BE49-F238E27FC236}">
                    <a16:creationId xmlns:a16="http://schemas.microsoft.com/office/drawing/2014/main" id="{3CC527BB-FB33-4727-9683-012823464FA5}"/>
                  </a:ext>
                </a:extLst>
              </p:cNvPr>
              <p:cNvSpPr txBox="1">
                <a:spLocks noChangeArrowheads="1"/>
              </p:cNvSpPr>
              <p:nvPr/>
            </p:nvSpPr>
            <p:spPr bwMode="auto">
              <a:xfrm>
                <a:off x="3360" y="2976"/>
                <a:ext cx="320"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南昌</a:t>
                </a:r>
              </a:p>
            </p:txBody>
          </p:sp>
        </p:grpSp>
        <p:sp>
          <p:nvSpPr>
            <p:cNvPr id="239" name="Oval 86">
              <a:extLst>
                <a:ext uri="{FF2B5EF4-FFF2-40B4-BE49-F238E27FC236}">
                  <a16:creationId xmlns:a16="http://schemas.microsoft.com/office/drawing/2014/main" id="{0BDB7AE4-2A4D-4F39-96E1-EAF009AC1D41}"/>
                </a:ext>
              </a:extLst>
            </p:cNvPr>
            <p:cNvSpPr>
              <a:spLocks noChangeArrowheads="1"/>
            </p:cNvSpPr>
            <p:nvPr/>
          </p:nvSpPr>
          <p:spPr bwMode="auto">
            <a:xfrm>
              <a:off x="3878" y="2750"/>
              <a:ext cx="46" cy="5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40" name="Oval 87">
              <a:extLst>
                <a:ext uri="{FF2B5EF4-FFF2-40B4-BE49-F238E27FC236}">
                  <a16:creationId xmlns:a16="http://schemas.microsoft.com/office/drawing/2014/main" id="{5CB9A3B6-BFBB-4B24-B9BA-DBB92A61B5E6}"/>
                </a:ext>
              </a:extLst>
            </p:cNvPr>
            <p:cNvSpPr>
              <a:spLocks noChangeArrowheads="1"/>
            </p:cNvSpPr>
            <p:nvPr/>
          </p:nvSpPr>
          <p:spPr bwMode="auto">
            <a:xfrm>
              <a:off x="3742" y="3203"/>
              <a:ext cx="46" cy="5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41" name="Oval 88">
              <a:extLst>
                <a:ext uri="{FF2B5EF4-FFF2-40B4-BE49-F238E27FC236}">
                  <a16:creationId xmlns:a16="http://schemas.microsoft.com/office/drawing/2014/main" id="{3B8ADB62-C146-4D39-B8AF-D695D1B833FD}"/>
                </a:ext>
              </a:extLst>
            </p:cNvPr>
            <p:cNvSpPr>
              <a:spLocks noChangeArrowheads="1"/>
            </p:cNvSpPr>
            <p:nvPr/>
          </p:nvSpPr>
          <p:spPr bwMode="auto">
            <a:xfrm>
              <a:off x="3470" y="3566"/>
              <a:ext cx="46" cy="5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42" name="Text Box 89">
              <a:extLst>
                <a:ext uri="{FF2B5EF4-FFF2-40B4-BE49-F238E27FC236}">
                  <a16:creationId xmlns:a16="http://schemas.microsoft.com/office/drawing/2014/main" id="{FA97FB12-36D0-4F45-9A64-65D5D1A5413E}"/>
                </a:ext>
              </a:extLst>
            </p:cNvPr>
            <p:cNvSpPr txBox="1">
              <a:spLocks noChangeArrowheads="1"/>
            </p:cNvSpPr>
            <p:nvPr/>
          </p:nvSpPr>
          <p:spPr bwMode="auto">
            <a:xfrm>
              <a:off x="3424" y="3566"/>
              <a:ext cx="319"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深圳</a:t>
              </a:r>
            </a:p>
          </p:txBody>
        </p:sp>
        <p:sp>
          <p:nvSpPr>
            <p:cNvPr id="243" name="Oval 90">
              <a:extLst>
                <a:ext uri="{FF2B5EF4-FFF2-40B4-BE49-F238E27FC236}">
                  <a16:creationId xmlns:a16="http://schemas.microsoft.com/office/drawing/2014/main" id="{F444AA92-3FD6-4F05-8980-3407FC2DA60D}"/>
                </a:ext>
              </a:extLst>
            </p:cNvPr>
            <p:cNvSpPr>
              <a:spLocks noChangeArrowheads="1"/>
            </p:cNvSpPr>
            <p:nvPr/>
          </p:nvSpPr>
          <p:spPr bwMode="auto">
            <a:xfrm>
              <a:off x="3385" y="3477"/>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44" name="Oval 91">
              <a:extLst>
                <a:ext uri="{FF2B5EF4-FFF2-40B4-BE49-F238E27FC236}">
                  <a16:creationId xmlns:a16="http://schemas.microsoft.com/office/drawing/2014/main" id="{863E007A-1A93-44B7-8C4D-151498BED967}"/>
                </a:ext>
              </a:extLst>
            </p:cNvPr>
            <p:cNvSpPr>
              <a:spLocks noChangeArrowheads="1"/>
            </p:cNvSpPr>
            <p:nvPr/>
          </p:nvSpPr>
          <p:spPr bwMode="auto">
            <a:xfrm>
              <a:off x="3338" y="3477"/>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45" name="Oval 92">
              <a:extLst>
                <a:ext uri="{FF2B5EF4-FFF2-40B4-BE49-F238E27FC236}">
                  <a16:creationId xmlns:a16="http://schemas.microsoft.com/office/drawing/2014/main" id="{01A3EBCB-A02B-4B08-9C5F-19FCB6A01B5C}"/>
                </a:ext>
              </a:extLst>
            </p:cNvPr>
            <p:cNvSpPr>
              <a:spLocks noChangeArrowheads="1"/>
            </p:cNvSpPr>
            <p:nvPr/>
          </p:nvSpPr>
          <p:spPr bwMode="auto">
            <a:xfrm>
              <a:off x="3385" y="3430"/>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46" name="Oval 93">
              <a:extLst>
                <a:ext uri="{FF2B5EF4-FFF2-40B4-BE49-F238E27FC236}">
                  <a16:creationId xmlns:a16="http://schemas.microsoft.com/office/drawing/2014/main" id="{5F846948-4574-4B3F-B643-E7F8836C6825}"/>
                </a:ext>
              </a:extLst>
            </p:cNvPr>
            <p:cNvSpPr>
              <a:spLocks noChangeArrowheads="1"/>
            </p:cNvSpPr>
            <p:nvPr/>
          </p:nvSpPr>
          <p:spPr bwMode="auto">
            <a:xfrm>
              <a:off x="3338" y="3430"/>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47" name="Oval 94">
              <a:extLst>
                <a:ext uri="{FF2B5EF4-FFF2-40B4-BE49-F238E27FC236}">
                  <a16:creationId xmlns:a16="http://schemas.microsoft.com/office/drawing/2014/main" id="{171FC513-160A-40DC-AAEE-C9ACFD7D003E}"/>
                </a:ext>
              </a:extLst>
            </p:cNvPr>
            <p:cNvSpPr>
              <a:spLocks noChangeArrowheads="1"/>
            </p:cNvSpPr>
            <p:nvPr/>
          </p:nvSpPr>
          <p:spPr bwMode="auto">
            <a:xfrm>
              <a:off x="3110" y="3525"/>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48" name="Text Box 95">
              <a:extLst>
                <a:ext uri="{FF2B5EF4-FFF2-40B4-BE49-F238E27FC236}">
                  <a16:creationId xmlns:a16="http://schemas.microsoft.com/office/drawing/2014/main" id="{A6FDF2DC-F005-4AF9-8B38-87D20EB73261}"/>
                </a:ext>
              </a:extLst>
            </p:cNvPr>
            <p:cNvSpPr txBox="1">
              <a:spLocks noChangeArrowheads="1"/>
            </p:cNvSpPr>
            <p:nvPr/>
          </p:nvSpPr>
          <p:spPr bwMode="auto">
            <a:xfrm>
              <a:off x="2880" y="3475"/>
              <a:ext cx="320"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南宁</a:t>
              </a:r>
            </a:p>
          </p:txBody>
        </p:sp>
        <p:sp>
          <p:nvSpPr>
            <p:cNvPr id="249" name="Line 96">
              <a:extLst>
                <a:ext uri="{FF2B5EF4-FFF2-40B4-BE49-F238E27FC236}">
                  <a16:creationId xmlns:a16="http://schemas.microsoft.com/office/drawing/2014/main" id="{8F8384D0-E4C9-49B7-B440-339C22563DDF}"/>
                </a:ext>
              </a:extLst>
            </p:cNvPr>
            <p:cNvSpPr>
              <a:spLocks noChangeShapeType="1"/>
            </p:cNvSpPr>
            <p:nvPr/>
          </p:nvSpPr>
          <p:spPr bwMode="auto">
            <a:xfrm flipV="1">
              <a:off x="3156" y="3525"/>
              <a:ext cx="182" cy="47"/>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50" name="Oval 97">
              <a:extLst>
                <a:ext uri="{FF2B5EF4-FFF2-40B4-BE49-F238E27FC236}">
                  <a16:creationId xmlns:a16="http://schemas.microsoft.com/office/drawing/2014/main" id="{DCF0E212-A274-4E05-9739-662CB81125D1}"/>
                </a:ext>
              </a:extLst>
            </p:cNvPr>
            <p:cNvSpPr>
              <a:spLocks noChangeArrowheads="1"/>
            </p:cNvSpPr>
            <p:nvPr/>
          </p:nvSpPr>
          <p:spPr bwMode="auto">
            <a:xfrm>
              <a:off x="2055" y="2129"/>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51" name="Oval 98">
              <a:extLst>
                <a:ext uri="{FF2B5EF4-FFF2-40B4-BE49-F238E27FC236}">
                  <a16:creationId xmlns:a16="http://schemas.microsoft.com/office/drawing/2014/main" id="{86B210FE-1349-4625-A8CE-C6BBB5FDB3AA}"/>
                </a:ext>
              </a:extLst>
            </p:cNvPr>
            <p:cNvSpPr>
              <a:spLocks noChangeArrowheads="1"/>
            </p:cNvSpPr>
            <p:nvPr/>
          </p:nvSpPr>
          <p:spPr bwMode="auto">
            <a:xfrm>
              <a:off x="2894" y="2281"/>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52" name="Oval 99">
              <a:extLst>
                <a:ext uri="{FF2B5EF4-FFF2-40B4-BE49-F238E27FC236}">
                  <a16:creationId xmlns:a16="http://schemas.microsoft.com/office/drawing/2014/main" id="{6CCDA888-3757-4EAF-A5A2-3F9FB08CFE1A}"/>
                </a:ext>
              </a:extLst>
            </p:cNvPr>
            <p:cNvSpPr>
              <a:spLocks noChangeArrowheads="1"/>
            </p:cNvSpPr>
            <p:nvPr/>
          </p:nvSpPr>
          <p:spPr bwMode="auto">
            <a:xfrm>
              <a:off x="2894" y="2281"/>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53" name="Oval 100">
              <a:extLst>
                <a:ext uri="{FF2B5EF4-FFF2-40B4-BE49-F238E27FC236}">
                  <a16:creationId xmlns:a16="http://schemas.microsoft.com/office/drawing/2014/main" id="{479E0224-69A0-463D-8A0B-EAB9E01BAF4C}"/>
                </a:ext>
              </a:extLst>
            </p:cNvPr>
            <p:cNvSpPr>
              <a:spLocks noChangeArrowheads="1"/>
            </p:cNvSpPr>
            <p:nvPr/>
          </p:nvSpPr>
          <p:spPr bwMode="auto">
            <a:xfrm>
              <a:off x="2894" y="2328"/>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54" name="Oval 101">
              <a:extLst>
                <a:ext uri="{FF2B5EF4-FFF2-40B4-BE49-F238E27FC236}">
                  <a16:creationId xmlns:a16="http://schemas.microsoft.com/office/drawing/2014/main" id="{E6801B61-DF49-448C-9260-6C08EC8E5DE7}"/>
                </a:ext>
              </a:extLst>
            </p:cNvPr>
            <p:cNvSpPr>
              <a:spLocks noChangeArrowheads="1"/>
            </p:cNvSpPr>
            <p:nvPr/>
          </p:nvSpPr>
          <p:spPr bwMode="auto">
            <a:xfrm>
              <a:off x="2894" y="2281"/>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55" name="Oval 102">
              <a:extLst>
                <a:ext uri="{FF2B5EF4-FFF2-40B4-BE49-F238E27FC236}">
                  <a16:creationId xmlns:a16="http://schemas.microsoft.com/office/drawing/2014/main" id="{5BD786E5-7706-40CA-84E9-C775546F3C87}"/>
                </a:ext>
              </a:extLst>
            </p:cNvPr>
            <p:cNvSpPr>
              <a:spLocks noChangeArrowheads="1"/>
            </p:cNvSpPr>
            <p:nvPr/>
          </p:nvSpPr>
          <p:spPr bwMode="auto">
            <a:xfrm>
              <a:off x="2849" y="2281"/>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56" name="Oval 103">
              <a:extLst>
                <a:ext uri="{FF2B5EF4-FFF2-40B4-BE49-F238E27FC236}">
                  <a16:creationId xmlns:a16="http://schemas.microsoft.com/office/drawing/2014/main" id="{5BC23561-0740-4EC8-AFCA-7D94EB1E0400}"/>
                </a:ext>
              </a:extLst>
            </p:cNvPr>
            <p:cNvSpPr>
              <a:spLocks noChangeArrowheads="1"/>
            </p:cNvSpPr>
            <p:nvPr/>
          </p:nvSpPr>
          <p:spPr bwMode="auto">
            <a:xfrm>
              <a:off x="2849" y="2281"/>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57" name="Oval 104">
              <a:extLst>
                <a:ext uri="{FF2B5EF4-FFF2-40B4-BE49-F238E27FC236}">
                  <a16:creationId xmlns:a16="http://schemas.microsoft.com/office/drawing/2014/main" id="{1CF97EE8-44AC-4453-A878-E2EE24CA4507}"/>
                </a:ext>
              </a:extLst>
            </p:cNvPr>
            <p:cNvSpPr>
              <a:spLocks noChangeArrowheads="1"/>
            </p:cNvSpPr>
            <p:nvPr/>
          </p:nvSpPr>
          <p:spPr bwMode="auto">
            <a:xfrm>
              <a:off x="2894" y="2281"/>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58" name="Oval 105">
              <a:extLst>
                <a:ext uri="{FF2B5EF4-FFF2-40B4-BE49-F238E27FC236}">
                  <a16:creationId xmlns:a16="http://schemas.microsoft.com/office/drawing/2014/main" id="{B19447FE-A150-4D91-AD2D-93BD3943C1A5}"/>
                </a:ext>
              </a:extLst>
            </p:cNvPr>
            <p:cNvSpPr>
              <a:spLocks noChangeArrowheads="1"/>
            </p:cNvSpPr>
            <p:nvPr/>
          </p:nvSpPr>
          <p:spPr bwMode="auto">
            <a:xfrm>
              <a:off x="1569" y="1570"/>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59" name="Oval 106">
              <a:extLst>
                <a:ext uri="{FF2B5EF4-FFF2-40B4-BE49-F238E27FC236}">
                  <a16:creationId xmlns:a16="http://schemas.microsoft.com/office/drawing/2014/main" id="{EDAD3BD6-C3F0-46E5-B04A-1DEEC5B8D7AA}"/>
                </a:ext>
              </a:extLst>
            </p:cNvPr>
            <p:cNvSpPr>
              <a:spLocks noChangeArrowheads="1"/>
            </p:cNvSpPr>
            <p:nvPr/>
          </p:nvSpPr>
          <p:spPr bwMode="auto">
            <a:xfrm>
              <a:off x="2109" y="1752"/>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60" name="Text Box 107">
              <a:extLst>
                <a:ext uri="{FF2B5EF4-FFF2-40B4-BE49-F238E27FC236}">
                  <a16:creationId xmlns:a16="http://schemas.microsoft.com/office/drawing/2014/main" id="{B7957F3C-B889-4D8B-A885-29B5D671AB66}"/>
                </a:ext>
              </a:extLst>
            </p:cNvPr>
            <p:cNvSpPr txBox="1">
              <a:spLocks noChangeArrowheads="1"/>
            </p:cNvSpPr>
            <p:nvPr/>
          </p:nvSpPr>
          <p:spPr bwMode="auto">
            <a:xfrm>
              <a:off x="2574" y="2139"/>
              <a:ext cx="319"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杨陵</a:t>
              </a:r>
            </a:p>
          </p:txBody>
        </p:sp>
        <p:sp>
          <p:nvSpPr>
            <p:cNvPr id="261" name="Text Box 108">
              <a:extLst>
                <a:ext uri="{FF2B5EF4-FFF2-40B4-BE49-F238E27FC236}">
                  <a16:creationId xmlns:a16="http://schemas.microsoft.com/office/drawing/2014/main" id="{A4EB87E1-B5AF-4976-90CB-840C21DCF0E5}"/>
                </a:ext>
              </a:extLst>
            </p:cNvPr>
            <p:cNvSpPr txBox="1">
              <a:spLocks noChangeArrowheads="1"/>
            </p:cNvSpPr>
            <p:nvPr/>
          </p:nvSpPr>
          <p:spPr bwMode="auto">
            <a:xfrm>
              <a:off x="1156" y="1617"/>
              <a:ext cx="503" cy="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乌鲁木齐</a:t>
              </a:r>
            </a:p>
          </p:txBody>
        </p:sp>
        <p:sp>
          <p:nvSpPr>
            <p:cNvPr id="262" name="Line 109">
              <a:extLst>
                <a:ext uri="{FF2B5EF4-FFF2-40B4-BE49-F238E27FC236}">
                  <a16:creationId xmlns:a16="http://schemas.microsoft.com/office/drawing/2014/main" id="{5B3CD645-8593-4031-94F1-822FDCDE4322}"/>
                </a:ext>
              </a:extLst>
            </p:cNvPr>
            <p:cNvSpPr>
              <a:spLocks noChangeShapeType="1"/>
            </p:cNvSpPr>
            <p:nvPr/>
          </p:nvSpPr>
          <p:spPr bwMode="auto">
            <a:xfrm>
              <a:off x="1614" y="1617"/>
              <a:ext cx="1280" cy="664"/>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63" name="Line 110">
              <a:extLst>
                <a:ext uri="{FF2B5EF4-FFF2-40B4-BE49-F238E27FC236}">
                  <a16:creationId xmlns:a16="http://schemas.microsoft.com/office/drawing/2014/main" id="{49865308-08FA-4338-A721-874B52B8CF9D}"/>
                </a:ext>
              </a:extLst>
            </p:cNvPr>
            <p:cNvSpPr>
              <a:spLocks noChangeShapeType="1"/>
            </p:cNvSpPr>
            <p:nvPr/>
          </p:nvSpPr>
          <p:spPr bwMode="auto">
            <a:xfrm>
              <a:off x="2154" y="1797"/>
              <a:ext cx="740" cy="531"/>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nvGrpSpPr>
            <p:cNvPr id="264" name="Group 111">
              <a:extLst>
                <a:ext uri="{FF2B5EF4-FFF2-40B4-BE49-F238E27FC236}">
                  <a16:creationId xmlns:a16="http://schemas.microsoft.com/office/drawing/2014/main" id="{7BEE2656-173E-4B0C-82DF-646B5DDD6AE0}"/>
                </a:ext>
              </a:extLst>
            </p:cNvPr>
            <p:cNvGrpSpPr>
              <a:grpSpLocks/>
            </p:cNvGrpSpPr>
            <p:nvPr/>
          </p:nvGrpSpPr>
          <p:grpSpPr bwMode="auto">
            <a:xfrm>
              <a:off x="2781" y="2265"/>
              <a:ext cx="91" cy="95"/>
              <a:chOff x="3452" y="1933"/>
              <a:chExt cx="91" cy="95"/>
            </a:xfrm>
          </p:grpSpPr>
          <p:sp>
            <p:nvSpPr>
              <p:cNvPr id="303" name="Oval 112">
                <a:extLst>
                  <a:ext uri="{FF2B5EF4-FFF2-40B4-BE49-F238E27FC236}">
                    <a16:creationId xmlns:a16="http://schemas.microsoft.com/office/drawing/2014/main" id="{929B9C7E-B4F5-47F5-AF0C-41D737F641BA}"/>
                  </a:ext>
                </a:extLst>
              </p:cNvPr>
              <p:cNvSpPr>
                <a:spLocks noChangeArrowheads="1"/>
              </p:cNvSpPr>
              <p:nvPr/>
            </p:nvSpPr>
            <p:spPr bwMode="auto">
              <a:xfrm>
                <a:off x="3452" y="1933"/>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04" name="Oval 113">
                <a:extLst>
                  <a:ext uri="{FF2B5EF4-FFF2-40B4-BE49-F238E27FC236}">
                    <a16:creationId xmlns:a16="http://schemas.microsoft.com/office/drawing/2014/main" id="{73B5BCDA-D3FC-4829-8CD8-3F84BF4176B0}"/>
                  </a:ext>
                </a:extLst>
              </p:cNvPr>
              <p:cNvSpPr>
                <a:spLocks noChangeArrowheads="1"/>
              </p:cNvSpPr>
              <p:nvPr/>
            </p:nvSpPr>
            <p:spPr bwMode="auto">
              <a:xfrm>
                <a:off x="3497" y="1933"/>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05" name="Oval 114">
                <a:extLst>
                  <a:ext uri="{FF2B5EF4-FFF2-40B4-BE49-F238E27FC236}">
                    <a16:creationId xmlns:a16="http://schemas.microsoft.com/office/drawing/2014/main" id="{1A941BBB-9D67-4039-9C3E-01B7AAC53C23}"/>
                  </a:ext>
                </a:extLst>
              </p:cNvPr>
              <p:cNvSpPr>
                <a:spLocks noChangeArrowheads="1"/>
              </p:cNvSpPr>
              <p:nvPr/>
            </p:nvSpPr>
            <p:spPr bwMode="auto">
              <a:xfrm>
                <a:off x="3497" y="1980"/>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06" name="Oval 115">
                <a:extLst>
                  <a:ext uri="{FF2B5EF4-FFF2-40B4-BE49-F238E27FC236}">
                    <a16:creationId xmlns:a16="http://schemas.microsoft.com/office/drawing/2014/main" id="{FE073FF7-310B-4974-9B24-09FA393F94B3}"/>
                  </a:ext>
                </a:extLst>
              </p:cNvPr>
              <p:cNvSpPr>
                <a:spLocks noChangeArrowheads="1"/>
              </p:cNvSpPr>
              <p:nvPr/>
            </p:nvSpPr>
            <p:spPr bwMode="auto">
              <a:xfrm>
                <a:off x="3452" y="1980"/>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sp>
          <p:nvSpPr>
            <p:cNvPr id="265" name="Text Box 116">
              <a:extLst>
                <a:ext uri="{FF2B5EF4-FFF2-40B4-BE49-F238E27FC236}">
                  <a16:creationId xmlns:a16="http://schemas.microsoft.com/office/drawing/2014/main" id="{EAEEE9E8-DF95-4532-AA01-C4094AE8EBAF}"/>
                </a:ext>
              </a:extLst>
            </p:cNvPr>
            <p:cNvSpPr txBox="1">
              <a:spLocks noChangeArrowheads="1"/>
            </p:cNvSpPr>
            <p:nvPr/>
          </p:nvSpPr>
          <p:spPr bwMode="auto">
            <a:xfrm>
              <a:off x="1927" y="1616"/>
              <a:ext cx="363"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银川</a:t>
              </a:r>
            </a:p>
          </p:txBody>
        </p:sp>
        <p:grpSp>
          <p:nvGrpSpPr>
            <p:cNvPr id="266" name="Group 117">
              <a:extLst>
                <a:ext uri="{FF2B5EF4-FFF2-40B4-BE49-F238E27FC236}">
                  <a16:creationId xmlns:a16="http://schemas.microsoft.com/office/drawing/2014/main" id="{23D37953-F36A-480A-AEB3-3A78B37D2E0A}"/>
                </a:ext>
              </a:extLst>
            </p:cNvPr>
            <p:cNvGrpSpPr>
              <a:grpSpLocks/>
            </p:cNvGrpSpPr>
            <p:nvPr/>
          </p:nvGrpSpPr>
          <p:grpSpPr bwMode="auto">
            <a:xfrm>
              <a:off x="2109" y="2523"/>
              <a:ext cx="320" cy="1231"/>
              <a:chOff x="2217" y="2501"/>
              <a:chExt cx="320" cy="1231"/>
            </a:xfrm>
          </p:grpSpPr>
          <p:sp>
            <p:nvSpPr>
              <p:cNvPr id="296" name="Oval 118">
                <a:extLst>
                  <a:ext uri="{FF2B5EF4-FFF2-40B4-BE49-F238E27FC236}">
                    <a16:creationId xmlns:a16="http://schemas.microsoft.com/office/drawing/2014/main" id="{81C94006-A7D3-4CF6-A3D0-4A8002C7C83E}"/>
                  </a:ext>
                </a:extLst>
              </p:cNvPr>
              <p:cNvSpPr>
                <a:spLocks noChangeArrowheads="1"/>
              </p:cNvSpPr>
              <p:nvPr/>
            </p:nvSpPr>
            <p:spPr bwMode="auto">
              <a:xfrm>
                <a:off x="2400" y="2549"/>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97" name="Oval 119">
                <a:extLst>
                  <a:ext uri="{FF2B5EF4-FFF2-40B4-BE49-F238E27FC236}">
                    <a16:creationId xmlns:a16="http://schemas.microsoft.com/office/drawing/2014/main" id="{C6061265-375B-481E-9720-584E9FA4E520}"/>
                  </a:ext>
                </a:extLst>
              </p:cNvPr>
              <p:cNvSpPr>
                <a:spLocks noChangeArrowheads="1"/>
              </p:cNvSpPr>
              <p:nvPr/>
            </p:nvSpPr>
            <p:spPr bwMode="auto">
              <a:xfrm>
                <a:off x="2446" y="2549"/>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98" name="Oval 120">
                <a:extLst>
                  <a:ext uri="{FF2B5EF4-FFF2-40B4-BE49-F238E27FC236}">
                    <a16:creationId xmlns:a16="http://schemas.microsoft.com/office/drawing/2014/main" id="{16DF2206-7BBD-4D45-95EE-C0644D1E1286}"/>
                  </a:ext>
                </a:extLst>
              </p:cNvPr>
              <p:cNvSpPr>
                <a:spLocks noChangeArrowheads="1"/>
              </p:cNvSpPr>
              <p:nvPr/>
            </p:nvSpPr>
            <p:spPr bwMode="auto">
              <a:xfrm>
                <a:off x="2400" y="2501"/>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99" name="Oval 121">
                <a:extLst>
                  <a:ext uri="{FF2B5EF4-FFF2-40B4-BE49-F238E27FC236}">
                    <a16:creationId xmlns:a16="http://schemas.microsoft.com/office/drawing/2014/main" id="{AC2C5E1B-9B15-481C-B47A-3B86777EFDD5}"/>
                  </a:ext>
                </a:extLst>
              </p:cNvPr>
              <p:cNvSpPr>
                <a:spLocks noChangeArrowheads="1"/>
              </p:cNvSpPr>
              <p:nvPr/>
            </p:nvSpPr>
            <p:spPr bwMode="auto">
              <a:xfrm>
                <a:off x="2426" y="2523"/>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00" name="Oval 122">
                <a:extLst>
                  <a:ext uri="{FF2B5EF4-FFF2-40B4-BE49-F238E27FC236}">
                    <a16:creationId xmlns:a16="http://schemas.microsoft.com/office/drawing/2014/main" id="{B6B6DA5E-9CA5-455B-A188-52EDF25D9CE2}"/>
                  </a:ext>
                </a:extLst>
              </p:cNvPr>
              <p:cNvSpPr>
                <a:spLocks noChangeArrowheads="1"/>
              </p:cNvSpPr>
              <p:nvPr/>
            </p:nvSpPr>
            <p:spPr bwMode="auto">
              <a:xfrm>
                <a:off x="2491" y="3308"/>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301" name="Text Box 123">
                <a:extLst>
                  <a:ext uri="{FF2B5EF4-FFF2-40B4-BE49-F238E27FC236}">
                    <a16:creationId xmlns:a16="http://schemas.microsoft.com/office/drawing/2014/main" id="{01A5036E-6670-4E5C-9FF0-C57E6F876C11}"/>
                  </a:ext>
                </a:extLst>
              </p:cNvPr>
              <p:cNvSpPr txBox="1">
                <a:spLocks noChangeArrowheads="1"/>
              </p:cNvSpPr>
              <p:nvPr/>
            </p:nvSpPr>
            <p:spPr bwMode="auto">
              <a:xfrm>
                <a:off x="2217" y="3260"/>
                <a:ext cx="320"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昆明</a:t>
                </a:r>
              </a:p>
            </p:txBody>
          </p:sp>
          <p:sp>
            <p:nvSpPr>
              <p:cNvPr id="302" name="Line 124">
                <a:extLst>
                  <a:ext uri="{FF2B5EF4-FFF2-40B4-BE49-F238E27FC236}">
                    <a16:creationId xmlns:a16="http://schemas.microsoft.com/office/drawing/2014/main" id="{F1F9DE98-CFD8-4B22-ABAF-6F651F5ECFD5}"/>
                  </a:ext>
                </a:extLst>
              </p:cNvPr>
              <p:cNvSpPr>
                <a:spLocks noChangeShapeType="1"/>
              </p:cNvSpPr>
              <p:nvPr/>
            </p:nvSpPr>
            <p:spPr bwMode="auto">
              <a:xfrm flipH="1" flipV="1">
                <a:off x="2446" y="2596"/>
                <a:ext cx="91" cy="712"/>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grpSp>
          <p:nvGrpSpPr>
            <p:cNvPr id="267" name="Group 125">
              <a:extLst>
                <a:ext uri="{FF2B5EF4-FFF2-40B4-BE49-F238E27FC236}">
                  <a16:creationId xmlns:a16="http://schemas.microsoft.com/office/drawing/2014/main" id="{421B1E06-EBF9-4F68-A747-2D285815BC5E}"/>
                </a:ext>
              </a:extLst>
            </p:cNvPr>
            <p:cNvGrpSpPr>
              <a:grpSpLocks/>
            </p:cNvGrpSpPr>
            <p:nvPr/>
          </p:nvGrpSpPr>
          <p:grpSpPr bwMode="auto">
            <a:xfrm>
              <a:off x="3742" y="2976"/>
              <a:ext cx="594" cy="472"/>
              <a:chOff x="3589" y="2929"/>
              <a:chExt cx="594" cy="472"/>
            </a:xfrm>
          </p:grpSpPr>
          <p:sp>
            <p:nvSpPr>
              <p:cNvPr id="292" name="Oval 126">
                <a:extLst>
                  <a:ext uri="{FF2B5EF4-FFF2-40B4-BE49-F238E27FC236}">
                    <a16:creationId xmlns:a16="http://schemas.microsoft.com/office/drawing/2014/main" id="{1703191D-49DD-4B10-BD1D-6900680E8B87}"/>
                  </a:ext>
                </a:extLst>
              </p:cNvPr>
              <p:cNvSpPr>
                <a:spLocks noChangeArrowheads="1"/>
              </p:cNvSpPr>
              <p:nvPr/>
            </p:nvSpPr>
            <p:spPr bwMode="auto">
              <a:xfrm>
                <a:off x="3589" y="3165"/>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93" name="Oval 127">
                <a:extLst>
                  <a:ext uri="{FF2B5EF4-FFF2-40B4-BE49-F238E27FC236}">
                    <a16:creationId xmlns:a16="http://schemas.microsoft.com/office/drawing/2014/main" id="{DC1B732B-D228-4D66-B4F1-DC974F04D522}"/>
                  </a:ext>
                </a:extLst>
              </p:cNvPr>
              <p:cNvSpPr>
                <a:spLocks noChangeArrowheads="1"/>
              </p:cNvSpPr>
              <p:nvPr/>
            </p:nvSpPr>
            <p:spPr bwMode="auto">
              <a:xfrm>
                <a:off x="3818" y="297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94" name="Text Box 128">
                <a:extLst>
                  <a:ext uri="{FF2B5EF4-FFF2-40B4-BE49-F238E27FC236}">
                    <a16:creationId xmlns:a16="http://schemas.microsoft.com/office/drawing/2014/main" id="{3655736E-46C9-457A-8393-0267EE493098}"/>
                  </a:ext>
                </a:extLst>
              </p:cNvPr>
              <p:cNvSpPr txBox="1">
                <a:spLocks noChangeArrowheads="1"/>
              </p:cNvSpPr>
              <p:nvPr/>
            </p:nvSpPr>
            <p:spPr bwMode="auto">
              <a:xfrm>
                <a:off x="3863" y="2929"/>
                <a:ext cx="320" cy="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600" b="1" i="0" u="none" strike="noStrike" kern="0" cap="none" spc="0" normalizeH="0" baseline="0" noProof="0">
                    <a:ln>
                      <a:noFill/>
                    </a:ln>
                    <a:solidFill>
                      <a:srgbClr val="0000CC"/>
                    </a:solidFill>
                    <a:effectLst/>
                    <a:uLnTx/>
                    <a:uFillTx/>
                    <a:latin typeface="Calibri"/>
                    <a:ea typeface="微软雅黑"/>
                    <a:cs typeface="+mn-ea"/>
                    <a:sym typeface="+mn-lt"/>
                  </a:rPr>
                  <a:t>福州</a:t>
                </a:r>
              </a:p>
            </p:txBody>
          </p:sp>
          <p:sp>
            <p:nvSpPr>
              <p:cNvPr id="295" name="Line 129">
                <a:extLst>
                  <a:ext uri="{FF2B5EF4-FFF2-40B4-BE49-F238E27FC236}">
                    <a16:creationId xmlns:a16="http://schemas.microsoft.com/office/drawing/2014/main" id="{7CC400D4-ECAE-42F3-BEC2-34B592BCD7F4}"/>
                  </a:ext>
                </a:extLst>
              </p:cNvPr>
              <p:cNvSpPr>
                <a:spLocks noChangeShapeType="1"/>
              </p:cNvSpPr>
              <p:nvPr/>
            </p:nvSpPr>
            <p:spPr bwMode="auto">
              <a:xfrm flipH="1">
                <a:off x="3680" y="3023"/>
                <a:ext cx="183" cy="142"/>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sp>
          <p:nvSpPr>
            <p:cNvPr id="268" name="Line 130">
              <a:extLst>
                <a:ext uri="{FF2B5EF4-FFF2-40B4-BE49-F238E27FC236}">
                  <a16:creationId xmlns:a16="http://schemas.microsoft.com/office/drawing/2014/main" id="{4DD5CEAB-D67B-4D55-82E6-C1DEDCA84DC7}"/>
                </a:ext>
              </a:extLst>
            </p:cNvPr>
            <p:cNvSpPr>
              <a:spLocks noChangeShapeType="1"/>
            </p:cNvSpPr>
            <p:nvPr/>
          </p:nvSpPr>
          <p:spPr bwMode="auto">
            <a:xfrm flipH="1" flipV="1">
              <a:off x="3379" y="3521"/>
              <a:ext cx="90" cy="85"/>
            </a:xfrm>
            <a:prstGeom prst="line">
              <a:avLst/>
            </a:prstGeom>
            <a:noFill/>
            <a:ln w="9525">
              <a:solidFill>
                <a:srgbClr val="E3692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nvGrpSpPr>
            <p:cNvPr id="269" name="Group 131">
              <a:extLst>
                <a:ext uri="{FF2B5EF4-FFF2-40B4-BE49-F238E27FC236}">
                  <a16:creationId xmlns:a16="http://schemas.microsoft.com/office/drawing/2014/main" id="{BE53D0FC-7B8E-43D1-A442-AFFD24159B86}"/>
                </a:ext>
              </a:extLst>
            </p:cNvPr>
            <p:cNvGrpSpPr>
              <a:grpSpLocks/>
            </p:cNvGrpSpPr>
            <p:nvPr/>
          </p:nvGrpSpPr>
          <p:grpSpPr bwMode="auto">
            <a:xfrm>
              <a:off x="3061" y="3022"/>
              <a:ext cx="45" cy="96"/>
              <a:chOff x="3178" y="2217"/>
              <a:chExt cx="45" cy="96"/>
            </a:xfrm>
          </p:grpSpPr>
          <p:sp>
            <p:nvSpPr>
              <p:cNvPr id="290" name="Oval 132">
                <a:extLst>
                  <a:ext uri="{FF2B5EF4-FFF2-40B4-BE49-F238E27FC236}">
                    <a16:creationId xmlns:a16="http://schemas.microsoft.com/office/drawing/2014/main" id="{B5162446-9B61-41B0-AA61-5D5BB5162F99}"/>
                  </a:ext>
                </a:extLst>
              </p:cNvPr>
              <p:cNvSpPr>
                <a:spLocks noChangeArrowheads="1"/>
              </p:cNvSpPr>
              <p:nvPr/>
            </p:nvSpPr>
            <p:spPr bwMode="auto">
              <a:xfrm>
                <a:off x="3178" y="2217"/>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91" name="Oval 133">
                <a:extLst>
                  <a:ext uri="{FF2B5EF4-FFF2-40B4-BE49-F238E27FC236}">
                    <a16:creationId xmlns:a16="http://schemas.microsoft.com/office/drawing/2014/main" id="{CB43196B-DE40-42A1-9E2B-4B2E928E1DB1}"/>
                  </a:ext>
                </a:extLst>
              </p:cNvPr>
              <p:cNvSpPr>
                <a:spLocks noChangeArrowheads="1"/>
              </p:cNvSpPr>
              <p:nvPr/>
            </p:nvSpPr>
            <p:spPr bwMode="auto">
              <a:xfrm>
                <a:off x="3178" y="2265"/>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grpSp>
          <p:nvGrpSpPr>
            <p:cNvPr id="270" name="Group 134">
              <a:extLst>
                <a:ext uri="{FF2B5EF4-FFF2-40B4-BE49-F238E27FC236}">
                  <a16:creationId xmlns:a16="http://schemas.microsoft.com/office/drawing/2014/main" id="{735F51B6-246F-456D-A5FF-5E1FAEC85F7D}"/>
                </a:ext>
              </a:extLst>
            </p:cNvPr>
            <p:cNvGrpSpPr>
              <a:grpSpLocks/>
            </p:cNvGrpSpPr>
            <p:nvPr/>
          </p:nvGrpSpPr>
          <p:grpSpPr bwMode="auto">
            <a:xfrm>
              <a:off x="2562" y="2840"/>
              <a:ext cx="45" cy="96"/>
              <a:chOff x="3178" y="2217"/>
              <a:chExt cx="45" cy="96"/>
            </a:xfrm>
          </p:grpSpPr>
          <p:sp>
            <p:nvSpPr>
              <p:cNvPr id="288" name="Oval 135">
                <a:extLst>
                  <a:ext uri="{FF2B5EF4-FFF2-40B4-BE49-F238E27FC236}">
                    <a16:creationId xmlns:a16="http://schemas.microsoft.com/office/drawing/2014/main" id="{94655F2A-66CC-4B59-BFFC-277DD8A29F1F}"/>
                  </a:ext>
                </a:extLst>
              </p:cNvPr>
              <p:cNvSpPr>
                <a:spLocks noChangeArrowheads="1"/>
              </p:cNvSpPr>
              <p:nvPr/>
            </p:nvSpPr>
            <p:spPr bwMode="auto">
              <a:xfrm>
                <a:off x="3178" y="2217"/>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89" name="Oval 136">
                <a:extLst>
                  <a:ext uri="{FF2B5EF4-FFF2-40B4-BE49-F238E27FC236}">
                    <a16:creationId xmlns:a16="http://schemas.microsoft.com/office/drawing/2014/main" id="{FCB5863E-A3BC-4350-8419-F562335C5120}"/>
                  </a:ext>
                </a:extLst>
              </p:cNvPr>
              <p:cNvSpPr>
                <a:spLocks noChangeArrowheads="1"/>
              </p:cNvSpPr>
              <p:nvPr/>
            </p:nvSpPr>
            <p:spPr bwMode="auto">
              <a:xfrm>
                <a:off x="3178" y="2265"/>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grpSp>
          <p:nvGrpSpPr>
            <p:cNvPr id="271" name="Group 137">
              <a:extLst>
                <a:ext uri="{FF2B5EF4-FFF2-40B4-BE49-F238E27FC236}">
                  <a16:creationId xmlns:a16="http://schemas.microsoft.com/office/drawing/2014/main" id="{3E9C4889-D413-4790-B345-48D005B82852}"/>
                </a:ext>
              </a:extLst>
            </p:cNvPr>
            <p:cNvGrpSpPr>
              <a:grpSpLocks/>
            </p:cNvGrpSpPr>
            <p:nvPr/>
          </p:nvGrpSpPr>
          <p:grpSpPr bwMode="auto">
            <a:xfrm>
              <a:off x="4059" y="2568"/>
              <a:ext cx="137" cy="142"/>
              <a:chOff x="3863" y="2549"/>
              <a:chExt cx="137" cy="142"/>
            </a:xfrm>
          </p:grpSpPr>
          <p:sp>
            <p:nvSpPr>
              <p:cNvPr id="277" name="Oval 138">
                <a:extLst>
                  <a:ext uri="{FF2B5EF4-FFF2-40B4-BE49-F238E27FC236}">
                    <a16:creationId xmlns:a16="http://schemas.microsoft.com/office/drawing/2014/main" id="{1023C0A1-F143-480D-ADFC-36A18C37C6F7}"/>
                  </a:ext>
                </a:extLst>
              </p:cNvPr>
              <p:cNvSpPr>
                <a:spLocks noChangeArrowheads="1"/>
              </p:cNvSpPr>
              <p:nvPr/>
            </p:nvSpPr>
            <p:spPr bwMode="auto">
              <a:xfrm>
                <a:off x="3863" y="259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78" name="Oval 139">
                <a:extLst>
                  <a:ext uri="{FF2B5EF4-FFF2-40B4-BE49-F238E27FC236}">
                    <a16:creationId xmlns:a16="http://schemas.microsoft.com/office/drawing/2014/main" id="{B9AC39ED-1B9A-40DB-9C5A-4CB3BCEFA2BD}"/>
                  </a:ext>
                </a:extLst>
              </p:cNvPr>
              <p:cNvSpPr>
                <a:spLocks noChangeArrowheads="1"/>
              </p:cNvSpPr>
              <p:nvPr/>
            </p:nvSpPr>
            <p:spPr bwMode="auto">
              <a:xfrm>
                <a:off x="3955" y="2549"/>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79" name="Oval 140">
                <a:extLst>
                  <a:ext uri="{FF2B5EF4-FFF2-40B4-BE49-F238E27FC236}">
                    <a16:creationId xmlns:a16="http://schemas.microsoft.com/office/drawing/2014/main" id="{04A5AAE5-F8E7-442E-AC4F-BD7950B5016D}"/>
                  </a:ext>
                </a:extLst>
              </p:cNvPr>
              <p:cNvSpPr>
                <a:spLocks noChangeArrowheads="1"/>
              </p:cNvSpPr>
              <p:nvPr/>
            </p:nvSpPr>
            <p:spPr bwMode="auto">
              <a:xfrm>
                <a:off x="3955" y="2643"/>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80" name="Oval 141">
                <a:extLst>
                  <a:ext uri="{FF2B5EF4-FFF2-40B4-BE49-F238E27FC236}">
                    <a16:creationId xmlns:a16="http://schemas.microsoft.com/office/drawing/2014/main" id="{28C121C7-28BC-42E6-A93E-1111B13653A5}"/>
                  </a:ext>
                </a:extLst>
              </p:cNvPr>
              <p:cNvSpPr>
                <a:spLocks noChangeArrowheads="1"/>
              </p:cNvSpPr>
              <p:nvPr/>
            </p:nvSpPr>
            <p:spPr bwMode="auto">
              <a:xfrm>
                <a:off x="3863" y="2643"/>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81" name="Oval 142">
                <a:extLst>
                  <a:ext uri="{FF2B5EF4-FFF2-40B4-BE49-F238E27FC236}">
                    <a16:creationId xmlns:a16="http://schemas.microsoft.com/office/drawing/2014/main" id="{5539DF82-35F3-4D56-BDEF-23EF9CF851DC}"/>
                  </a:ext>
                </a:extLst>
              </p:cNvPr>
              <p:cNvSpPr>
                <a:spLocks noChangeArrowheads="1"/>
              </p:cNvSpPr>
              <p:nvPr/>
            </p:nvSpPr>
            <p:spPr bwMode="auto">
              <a:xfrm>
                <a:off x="3863" y="259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82" name="Oval 143">
                <a:extLst>
                  <a:ext uri="{FF2B5EF4-FFF2-40B4-BE49-F238E27FC236}">
                    <a16:creationId xmlns:a16="http://schemas.microsoft.com/office/drawing/2014/main" id="{FD967F9E-88D1-4985-9AC8-5859907B50B4}"/>
                  </a:ext>
                </a:extLst>
              </p:cNvPr>
              <p:cNvSpPr>
                <a:spLocks noChangeArrowheads="1"/>
              </p:cNvSpPr>
              <p:nvPr/>
            </p:nvSpPr>
            <p:spPr bwMode="auto">
              <a:xfrm>
                <a:off x="3908" y="2596"/>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83" name="Oval 144">
                <a:extLst>
                  <a:ext uri="{FF2B5EF4-FFF2-40B4-BE49-F238E27FC236}">
                    <a16:creationId xmlns:a16="http://schemas.microsoft.com/office/drawing/2014/main" id="{4F0AE747-793D-4274-95D0-C5C13A769817}"/>
                  </a:ext>
                </a:extLst>
              </p:cNvPr>
              <p:cNvSpPr>
                <a:spLocks noChangeArrowheads="1"/>
              </p:cNvSpPr>
              <p:nvPr/>
            </p:nvSpPr>
            <p:spPr bwMode="auto">
              <a:xfrm>
                <a:off x="3908" y="2549"/>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84" name="Oval 145">
                <a:extLst>
                  <a:ext uri="{FF2B5EF4-FFF2-40B4-BE49-F238E27FC236}">
                    <a16:creationId xmlns:a16="http://schemas.microsoft.com/office/drawing/2014/main" id="{927ACDAD-D027-4F1D-886F-F271122BFCBB}"/>
                  </a:ext>
                </a:extLst>
              </p:cNvPr>
              <p:cNvSpPr>
                <a:spLocks noChangeArrowheads="1"/>
              </p:cNvSpPr>
              <p:nvPr/>
            </p:nvSpPr>
            <p:spPr bwMode="auto">
              <a:xfrm>
                <a:off x="3955" y="259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85" name="Oval 146">
                <a:extLst>
                  <a:ext uri="{FF2B5EF4-FFF2-40B4-BE49-F238E27FC236}">
                    <a16:creationId xmlns:a16="http://schemas.microsoft.com/office/drawing/2014/main" id="{3BEAD1BA-C4AF-4C30-8647-DEF07AA8D5D7}"/>
                  </a:ext>
                </a:extLst>
              </p:cNvPr>
              <p:cNvSpPr>
                <a:spLocks noChangeArrowheads="1"/>
              </p:cNvSpPr>
              <p:nvPr/>
            </p:nvSpPr>
            <p:spPr bwMode="auto">
              <a:xfrm>
                <a:off x="3908" y="2549"/>
                <a:ext cx="46"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86" name="Oval 147">
                <a:extLst>
                  <a:ext uri="{FF2B5EF4-FFF2-40B4-BE49-F238E27FC236}">
                    <a16:creationId xmlns:a16="http://schemas.microsoft.com/office/drawing/2014/main" id="{6622B53C-CC00-4818-9C7F-8ED1745A142C}"/>
                  </a:ext>
                </a:extLst>
              </p:cNvPr>
              <p:cNvSpPr>
                <a:spLocks noChangeArrowheads="1"/>
              </p:cNvSpPr>
              <p:nvPr/>
            </p:nvSpPr>
            <p:spPr bwMode="auto">
              <a:xfrm>
                <a:off x="3955" y="259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87" name="Oval 148">
                <a:extLst>
                  <a:ext uri="{FF2B5EF4-FFF2-40B4-BE49-F238E27FC236}">
                    <a16:creationId xmlns:a16="http://schemas.microsoft.com/office/drawing/2014/main" id="{123C6FEC-9913-4055-9FC3-74CF1375B223}"/>
                  </a:ext>
                </a:extLst>
              </p:cNvPr>
              <p:cNvSpPr>
                <a:spLocks noChangeArrowheads="1"/>
              </p:cNvSpPr>
              <p:nvPr/>
            </p:nvSpPr>
            <p:spPr bwMode="auto">
              <a:xfrm>
                <a:off x="3863" y="259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grpSp>
          <p:nvGrpSpPr>
            <p:cNvPr id="272" name="Group 149">
              <a:extLst>
                <a:ext uri="{FF2B5EF4-FFF2-40B4-BE49-F238E27FC236}">
                  <a16:creationId xmlns:a16="http://schemas.microsoft.com/office/drawing/2014/main" id="{6388ED60-356A-4BD0-BB9D-076A24ADC4D8}"/>
                </a:ext>
              </a:extLst>
            </p:cNvPr>
            <p:cNvGrpSpPr>
              <a:grpSpLocks/>
            </p:cNvGrpSpPr>
            <p:nvPr/>
          </p:nvGrpSpPr>
          <p:grpSpPr bwMode="auto">
            <a:xfrm>
              <a:off x="3379" y="2750"/>
              <a:ext cx="91" cy="95"/>
              <a:chOff x="3040" y="2976"/>
              <a:chExt cx="91" cy="95"/>
            </a:xfrm>
          </p:grpSpPr>
          <p:sp>
            <p:nvSpPr>
              <p:cNvPr id="273" name="Oval 150">
                <a:extLst>
                  <a:ext uri="{FF2B5EF4-FFF2-40B4-BE49-F238E27FC236}">
                    <a16:creationId xmlns:a16="http://schemas.microsoft.com/office/drawing/2014/main" id="{709F3A15-7DDD-41F2-ACE9-42E6AFF504B3}"/>
                  </a:ext>
                </a:extLst>
              </p:cNvPr>
              <p:cNvSpPr>
                <a:spLocks noChangeArrowheads="1"/>
              </p:cNvSpPr>
              <p:nvPr/>
            </p:nvSpPr>
            <p:spPr bwMode="auto">
              <a:xfrm>
                <a:off x="3086" y="3023"/>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74" name="Oval 151">
                <a:extLst>
                  <a:ext uri="{FF2B5EF4-FFF2-40B4-BE49-F238E27FC236}">
                    <a16:creationId xmlns:a16="http://schemas.microsoft.com/office/drawing/2014/main" id="{0CAFE9A7-9DCD-4472-AA4A-46585DD95707}"/>
                  </a:ext>
                </a:extLst>
              </p:cNvPr>
              <p:cNvSpPr>
                <a:spLocks noChangeArrowheads="1"/>
              </p:cNvSpPr>
              <p:nvPr/>
            </p:nvSpPr>
            <p:spPr bwMode="auto">
              <a:xfrm>
                <a:off x="3040" y="3023"/>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75" name="Oval 152">
                <a:extLst>
                  <a:ext uri="{FF2B5EF4-FFF2-40B4-BE49-F238E27FC236}">
                    <a16:creationId xmlns:a16="http://schemas.microsoft.com/office/drawing/2014/main" id="{22D014E4-3456-4C43-A893-C220F42E2E71}"/>
                  </a:ext>
                </a:extLst>
              </p:cNvPr>
              <p:cNvSpPr>
                <a:spLocks noChangeArrowheads="1"/>
              </p:cNvSpPr>
              <p:nvPr/>
            </p:nvSpPr>
            <p:spPr bwMode="auto">
              <a:xfrm>
                <a:off x="3086" y="297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sp>
            <p:nvSpPr>
              <p:cNvPr id="276" name="Oval 153">
                <a:extLst>
                  <a:ext uri="{FF2B5EF4-FFF2-40B4-BE49-F238E27FC236}">
                    <a16:creationId xmlns:a16="http://schemas.microsoft.com/office/drawing/2014/main" id="{CD5F3C86-4F2D-4549-8FD2-C67D780FD2E7}"/>
                  </a:ext>
                </a:extLst>
              </p:cNvPr>
              <p:cNvSpPr>
                <a:spLocks noChangeArrowheads="1"/>
              </p:cNvSpPr>
              <p:nvPr/>
            </p:nvSpPr>
            <p:spPr bwMode="auto">
              <a:xfrm>
                <a:off x="3040" y="2976"/>
                <a:ext cx="45" cy="48"/>
              </a:xfrm>
              <a:prstGeom prst="ellipse">
                <a:avLst/>
              </a:prstGeom>
              <a:solidFill>
                <a:srgbClr val="FF0000"/>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100" b="0" i="0" u="none" strike="noStrike" kern="0" cap="none" spc="0" normalizeH="0" baseline="0" noProof="0">
                  <a:ln>
                    <a:noFill/>
                  </a:ln>
                  <a:solidFill>
                    <a:prstClr val="black"/>
                  </a:solidFill>
                  <a:effectLst/>
                  <a:uLnTx/>
                  <a:uFillTx/>
                  <a:latin typeface="Calibri"/>
                  <a:ea typeface="微软雅黑"/>
                  <a:cs typeface="+mn-ea"/>
                  <a:sym typeface="+mn-lt"/>
                </a:endParaRPr>
              </a:p>
            </p:txBody>
          </p:sp>
        </p:grpSp>
      </p:grpSp>
      <p:grpSp>
        <p:nvGrpSpPr>
          <p:cNvPr id="352" name="组合 2">
            <a:extLst>
              <a:ext uri="{FF2B5EF4-FFF2-40B4-BE49-F238E27FC236}">
                <a16:creationId xmlns:a16="http://schemas.microsoft.com/office/drawing/2014/main" id="{369F6D8C-F77C-4EAC-969B-D874CC0D3FB4}"/>
              </a:ext>
            </a:extLst>
          </p:cNvPr>
          <p:cNvGrpSpPr>
            <a:grpSpLocks/>
          </p:cNvGrpSpPr>
          <p:nvPr/>
        </p:nvGrpSpPr>
        <p:grpSpPr bwMode="auto">
          <a:xfrm>
            <a:off x="7622843" y="1903795"/>
            <a:ext cx="443337" cy="443903"/>
            <a:chOff x="5940152" y="1069383"/>
            <a:chExt cx="2966578" cy="2755128"/>
          </a:xfrm>
        </p:grpSpPr>
        <p:pic>
          <p:nvPicPr>
            <p:cNvPr id="353" name="Picture 1035" descr="BE12408-20%">
              <a:extLst>
                <a:ext uri="{FF2B5EF4-FFF2-40B4-BE49-F238E27FC236}">
                  <a16:creationId xmlns:a16="http://schemas.microsoft.com/office/drawing/2014/main" id="{B34B8DBD-EFE5-4AB9-89ED-313BBE8FDCAE}"/>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l="18842" t="10686" r="5791" b="8104"/>
            <a:stretch>
              <a:fillRect/>
            </a:stretch>
          </p:blipFill>
          <p:spPr bwMode="auto">
            <a:xfrm>
              <a:off x="5940152" y="2559273"/>
              <a:ext cx="935038" cy="1265238"/>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54" name="Picture 1036" descr="BE12416-30%">
              <a:extLst>
                <a:ext uri="{FF2B5EF4-FFF2-40B4-BE49-F238E27FC236}">
                  <a16:creationId xmlns:a16="http://schemas.microsoft.com/office/drawing/2014/main" id="{45EA629C-0C99-40C6-9AD6-18944EB5B47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l="21420" r="12183" b="3928"/>
            <a:stretch>
              <a:fillRect/>
            </a:stretch>
          </p:blipFill>
          <p:spPr bwMode="auto">
            <a:xfrm>
              <a:off x="6875190" y="1613123"/>
              <a:ext cx="906462" cy="2211388"/>
            </a:xfrm>
            <a:prstGeom prst="rect">
              <a:avLst/>
            </a:prstGeom>
            <a:solidFill>
              <a:sysClr val="windowText" lastClr="000000"/>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55" name="Picture 1029" descr="华为NE80路由器">
              <a:extLst>
                <a:ext uri="{FF2B5EF4-FFF2-40B4-BE49-F238E27FC236}">
                  <a16:creationId xmlns:a16="http://schemas.microsoft.com/office/drawing/2014/main" id="{CCE663C1-E232-4F44-BD53-2E9E67C5D40B}"/>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884209" y="1069383"/>
              <a:ext cx="1022521" cy="2755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356" name="Picture 3">
            <a:extLst>
              <a:ext uri="{FF2B5EF4-FFF2-40B4-BE49-F238E27FC236}">
                <a16:creationId xmlns:a16="http://schemas.microsoft.com/office/drawing/2014/main" id="{F38D4766-B04E-494D-B055-C37E8BE90BB4}"/>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t="16708" b="29150"/>
          <a:stretch>
            <a:fillRect/>
          </a:stretch>
        </p:blipFill>
        <p:spPr bwMode="auto">
          <a:xfrm>
            <a:off x="6872508" y="1742909"/>
            <a:ext cx="750334" cy="443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7" name="矩形 356">
            <a:extLst>
              <a:ext uri="{FF2B5EF4-FFF2-40B4-BE49-F238E27FC236}">
                <a16:creationId xmlns:a16="http://schemas.microsoft.com/office/drawing/2014/main" id="{5262C928-69FF-4F9C-B9D3-CF5C8A942A24}"/>
              </a:ext>
            </a:extLst>
          </p:cNvPr>
          <p:cNvSpPr/>
          <p:nvPr/>
        </p:nvSpPr>
        <p:spPr>
          <a:xfrm>
            <a:off x="5501689" y="3268537"/>
            <a:ext cx="2260890" cy="991945"/>
          </a:xfrm>
          <a:prstGeom prst="rect">
            <a:avLst/>
          </a:prstGeom>
          <a:solidFill>
            <a:srgbClr val="FFC000"/>
          </a:solidFill>
          <a:ln w="12700" cap="flat" cmpd="sng" algn="ctr">
            <a:solidFill>
              <a:srgbClr val="D2DF4C">
                <a:lumMod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Calibri"/>
              <a:ea typeface="微软雅黑"/>
              <a:cs typeface="+mn-ea"/>
              <a:sym typeface="+mn-lt"/>
            </a:endParaRPr>
          </a:p>
        </p:txBody>
      </p:sp>
      <p:sp>
        <p:nvSpPr>
          <p:cNvPr id="358" name="矩形 357">
            <a:extLst>
              <a:ext uri="{FF2B5EF4-FFF2-40B4-BE49-F238E27FC236}">
                <a16:creationId xmlns:a16="http://schemas.microsoft.com/office/drawing/2014/main" id="{6F883E42-CEF9-4BEA-9CC3-B786CFC359F3}"/>
              </a:ext>
            </a:extLst>
          </p:cNvPr>
          <p:cNvSpPr/>
          <p:nvPr/>
        </p:nvSpPr>
        <p:spPr>
          <a:xfrm>
            <a:off x="5049119" y="3352089"/>
            <a:ext cx="4572000" cy="824841"/>
          </a:xfrm>
          <a:prstGeom prst="rect">
            <a:avLst/>
          </a:prstGeom>
        </p:spPr>
        <p:txBody>
          <a:bodyPr>
            <a:spAutoFit/>
          </a:bodyPr>
          <a:lstStyle/>
          <a:p>
            <a:pPr marL="742950" lvl="1" indent="-285750" eaLnBrk="0" hangingPunct="0">
              <a:spcBef>
                <a:spcPct val="20000"/>
              </a:spcBef>
              <a:buSzPct val="60000"/>
              <a:buFont typeface="Wingdings" pitchFamily="2" charset="2"/>
              <a:buChar char="l"/>
              <a:defRPr/>
            </a:pPr>
            <a:r>
              <a:rPr lang="zh-CN" altLang="en-US" sz="1400" kern="0" dirty="0">
                <a:solidFill>
                  <a:srgbClr val="000044"/>
                </a:solidFill>
                <a:latin typeface="Calibri"/>
                <a:ea typeface="微软雅黑"/>
                <a:cs typeface="+mn-ea"/>
                <a:sym typeface="+mn-lt"/>
              </a:rPr>
              <a:t>部署</a:t>
            </a:r>
            <a:r>
              <a:rPr lang="en-US" altLang="zh-CN" sz="1400" kern="0" dirty="0">
                <a:solidFill>
                  <a:srgbClr val="000044"/>
                </a:solidFill>
                <a:latin typeface="Calibri"/>
                <a:ea typeface="微软雅黑"/>
                <a:cs typeface="+mn-ea"/>
                <a:sym typeface="+mn-lt"/>
              </a:rPr>
              <a:t>SAVI</a:t>
            </a:r>
            <a:r>
              <a:rPr lang="zh-CN" altLang="en-US" sz="1400" kern="0" dirty="0">
                <a:solidFill>
                  <a:srgbClr val="000044"/>
                </a:solidFill>
                <a:latin typeface="Calibri"/>
                <a:ea typeface="微软雅黑"/>
                <a:cs typeface="+mn-ea"/>
                <a:sym typeface="+mn-lt"/>
              </a:rPr>
              <a:t>交换机</a:t>
            </a:r>
            <a:r>
              <a:rPr lang="en-US" altLang="zh-CN" sz="1400" kern="0" dirty="0">
                <a:solidFill>
                  <a:srgbClr val="000044"/>
                </a:solidFill>
                <a:latin typeface="Calibri"/>
                <a:ea typeface="微软雅黑"/>
                <a:cs typeface="+mn-ea"/>
                <a:sym typeface="+mn-lt"/>
              </a:rPr>
              <a:t>1.7</a:t>
            </a:r>
            <a:r>
              <a:rPr lang="zh-CN" altLang="en-US" sz="1400" kern="0" dirty="0">
                <a:solidFill>
                  <a:srgbClr val="000044"/>
                </a:solidFill>
                <a:latin typeface="Calibri"/>
                <a:ea typeface="微软雅黑"/>
                <a:cs typeface="+mn-ea"/>
                <a:sym typeface="+mn-lt"/>
              </a:rPr>
              <a:t>万台</a:t>
            </a:r>
          </a:p>
          <a:p>
            <a:pPr marL="742950" lvl="1" indent="-285750" eaLnBrk="0" hangingPunct="0">
              <a:spcBef>
                <a:spcPct val="20000"/>
              </a:spcBef>
              <a:buSzPct val="60000"/>
              <a:buFont typeface="Wingdings" pitchFamily="2" charset="2"/>
              <a:buChar char="l"/>
              <a:defRPr/>
            </a:pPr>
            <a:r>
              <a:rPr lang="zh-CN" altLang="en-US" sz="1400" kern="0" dirty="0">
                <a:solidFill>
                  <a:srgbClr val="000044"/>
                </a:solidFill>
                <a:latin typeface="Calibri"/>
                <a:ea typeface="微软雅黑"/>
                <a:cs typeface="+mn-ea"/>
                <a:sym typeface="+mn-lt"/>
              </a:rPr>
              <a:t>管理三层设备</a:t>
            </a:r>
            <a:r>
              <a:rPr lang="en-US" altLang="zh-CN" sz="1400" kern="0" dirty="0">
                <a:solidFill>
                  <a:srgbClr val="000044"/>
                </a:solidFill>
                <a:latin typeface="Calibri"/>
                <a:ea typeface="微软雅黑"/>
                <a:cs typeface="+mn-ea"/>
                <a:sym typeface="+mn-lt"/>
              </a:rPr>
              <a:t>1500</a:t>
            </a:r>
            <a:r>
              <a:rPr lang="zh-CN" altLang="en-US" sz="1400" kern="0" dirty="0">
                <a:solidFill>
                  <a:srgbClr val="000044"/>
                </a:solidFill>
                <a:latin typeface="Calibri"/>
                <a:ea typeface="微软雅黑"/>
                <a:cs typeface="+mn-ea"/>
                <a:sym typeface="+mn-lt"/>
              </a:rPr>
              <a:t>台</a:t>
            </a:r>
          </a:p>
          <a:p>
            <a:pPr marL="742950" lvl="1" indent="-285750" eaLnBrk="0" hangingPunct="0">
              <a:spcBef>
                <a:spcPct val="20000"/>
              </a:spcBef>
              <a:buSzPct val="60000"/>
              <a:buFont typeface="Wingdings" pitchFamily="2" charset="2"/>
              <a:buChar char="l"/>
              <a:defRPr/>
            </a:pPr>
            <a:r>
              <a:rPr lang="zh-CN" altLang="en-US" sz="1400" kern="0" dirty="0">
                <a:solidFill>
                  <a:srgbClr val="000044"/>
                </a:solidFill>
                <a:latin typeface="Calibri"/>
                <a:ea typeface="微软雅黑"/>
                <a:cs typeface="+mn-ea"/>
                <a:sym typeface="+mn-lt"/>
              </a:rPr>
              <a:t>注册用户</a:t>
            </a:r>
            <a:r>
              <a:rPr lang="en-US" altLang="zh-CN" sz="1400" kern="0" dirty="0">
                <a:solidFill>
                  <a:srgbClr val="000044"/>
                </a:solidFill>
                <a:latin typeface="Calibri"/>
                <a:ea typeface="微软雅黑"/>
                <a:cs typeface="+mn-ea"/>
                <a:sym typeface="+mn-lt"/>
              </a:rPr>
              <a:t>220</a:t>
            </a:r>
            <a:r>
              <a:rPr lang="zh-CN" altLang="en-US" sz="1400" kern="0" dirty="0">
                <a:solidFill>
                  <a:srgbClr val="000044"/>
                </a:solidFill>
                <a:latin typeface="Calibri"/>
                <a:ea typeface="微软雅黑"/>
                <a:cs typeface="+mn-ea"/>
                <a:sym typeface="+mn-lt"/>
              </a:rPr>
              <a:t>万人</a:t>
            </a:r>
          </a:p>
        </p:txBody>
      </p:sp>
      <p:sp>
        <p:nvSpPr>
          <p:cNvPr id="359" name="矩形 358">
            <a:extLst>
              <a:ext uri="{FF2B5EF4-FFF2-40B4-BE49-F238E27FC236}">
                <a16:creationId xmlns:a16="http://schemas.microsoft.com/office/drawing/2014/main" id="{E71704BC-C0B0-4B12-AC62-D4FA31C7C1D3}"/>
              </a:ext>
            </a:extLst>
          </p:cNvPr>
          <p:cNvSpPr/>
          <p:nvPr/>
        </p:nvSpPr>
        <p:spPr>
          <a:xfrm>
            <a:off x="575191" y="4409332"/>
            <a:ext cx="4803250" cy="2162130"/>
          </a:xfrm>
          <a:prstGeom prst="rect">
            <a:avLst/>
          </a:prstGeom>
        </p:spPr>
        <p:txBody>
          <a:bodyPr wrap="square">
            <a:spAutoFit/>
          </a:bodyPr>
          <a:lstStyle/>
          <a:p>
            <a:pPr marL="342900" lvl="1" indent="-342900">
              <a:lnSpc>
                <a:spcPct val="110000"/>
              </a:lnSpc>
              <a:spcBef>
                <a:spcPts val="600"/>
              </a:spcBef>
              <a:buSzPct val="65000"/>
              <a:buFont typeface="Wingdings" pitchFamily="2" charset="2"/>
              <a:buChar char="l"/>
              <a:defRPr/>
            </a:pPr>
            <a:r>
              <a:rPr lang="zh-CN" altLang="en-US" sz="2400" dirty="0">
                <a:solidFill>
                  <a:prstClr val="black"/>
                </a:solidFill>
                <a:latin typeface="Calibri"/>
                <a:ea typeface="微软雅黑"/>
                <a:cs typeface="+mn-ea"/>
                <a:sym typeface="+mn-lt"/>
              </a:rPr>
              <a:t>国内外主要网络设备厂商已实现</a:t>
            </a:r>
            <a:r>
              <a:rPr lang="en-US" altLang="zh-CN" sz="2400" dirty="0">
                <a:solidFill>
                  <a:prstClr val="black"/>
                </a:solidFill>
                <a:latin typeface="Calibri"/>
                <a:ea typeface="微软雅黑"/>
                <a:cs typeface="+mn-ea"/>
                <a:sym typeface="+mn-lt"/>
              </a:rPr>
              <a:t>SAVI</a:t>
            </a:r>
            <a:r>
              <a:rPr lang="zh-CN" altLang="en-US" sz="2400" dirty="0">
                <a:solidFill>
                  <a:prstClr val="black"/>
                </a:solidFill>
                <a:latin typeface="Calibri"/>
                <a:ea typeface="微软雅黑"/>
                <a:cs typeface="+mn-ea"/>
                <a:sym typeface="+mn-lt"/>
              </a:rPr>
              <a:t>技术标准</a:t>
            </a:r>
            <a:endParaRPr lang="en-US" altLang="zh-CN" sz="2400" dirty="0">
              <a:solidFill>
                <a:prstClr val="black"/>
              </a:solidFill>
              <a:latin typeface="Calibri"/>
              <a:ea typeface="微软雅黑"/>
              <a:cs typeface="+mn-ea"/>
              <a:sym typeface="+mn-lt"/>
            </a:endParaRPr>
          </a:p>
          <a:p>
            <a:pPr marL="342900" lvl="1" indent="-342900">
              <a:lnSpc>
                <a:spcPct val="110000"/>
              </a:lnSpc>
              <a:spcBef>
                <a:spcPts val="600"/>
              </a:spcBef>
              <a:buSzPct val="65000"/>
              <a:buFont typeface="Wingdings" pitchFamily="2" charset="2"/>
              <a:buChar char="l"/>
              <a:defRPr/>
            </a:pPr>
            <a:r>
              <a:rPr lang="zh-CN" altLang="en-US" sz="2400" dirty="0">
                <a:solidFill>
                  <a:prstClr val="black"/>
                </a:solidFill>
                <a:latin typeface="Calibri"/>
                <a:ea typeface="微软雅黑"/>
                <a:cs typeface="+mn-ea"/>
                <a:sym typeface="+mn-lt"/>
              </a:rPr>
              <a:t>华为和华三已经或者正在实现域内和</a:t>
            </a:r>
            <a:r>
              <a:rPr lang="en-US" altLang="zh-CN" sz="2400" dirty="0">
                <a:solidFill>
                  <a:prstClr val="black"/>
                </a:solidFill>
                <a:latin typeface="Calibri"/>
                <a:ea typeface="微软雅黑"/>
                <a:cs typeface="+mn-ea"/>
                <a:sym typeface="+mn-lt"/>
              </a:rPr>
              <a:t>SMA</a:t>
            </a:r>
            <a:r>
              <a:rPr lang="zh-CN" altLang="en-US" sz="2400" dirty="0">
                <a:solidFill>
                  <a:prstClr val="black"/>
                </a:solidFill>
                <a:latin typeface="Calibri"/>
                <a:ea typeface="微软雅黑"/>
                <a:cs typeface="+mn-ea"/>
                <a:sym typeface="+mn-lt"/>
              </a:rPr>
              <a:t>技术方案</a:t>
            </a:r>
            <a:endParaRPr lang="en-US" altLang="zh-CN" sz="2400" dirty="0">
              <a:solidFill>
                <a:prstClr val="black"/>
              </a:solidFill>
              <a:latin typeface="Calibri"/>
              <a:ea typeface="微软雅黑"/>
              <a:cs typeface="+mn-ea"/>
              <a:sym typeface="+mn-lt"/>
            </a:endParaRPr>
          </a:p>
          <a:p>
            <a:pPr marL="342900" indent="-342900">
              <a:lnSpc>
                <a:spcPct val="130000"/>
              </a:lnSpc>
              <a:buFont typeface="Arial" panose="020B0604020202020204" pitchFamily="34" charset="0"/>
              <a:buChar char="•"/>
              <a:defRPr/>
            </a:pPr>
            <a:endParaRPr lang="en-US" altLang="zh-CN" sz="2000" b="1" kern="0" dirty="0">
              <a:solidFill>
                <a:srgbClr val="C00000"/>
              </a:solidFill>
              <a:latin typeface="Calibri"/>
              <a:ea typeface="微软雅黑"/>
              <a:cs typeface="+mn-ea"/>
              <a:sym typeface="+mn-lt"/>
            </a:endParaRPr>
          </a:p>
        </p:txBody>
      </p:sp>
      <p:sp>
        <p:nvSpPr>
          <p:cNvPr id="360" name="矩形 359">
            <a:extLst>
              <a:ext uri="{FF2B5EF4-FFF2-40B4-BE49-F238E27FC236}">
                <a16:creationId xmlns:a16="http://schemas.microsoft.com/office/drawing/2014/main" id="{3A3CEAF5-C61E-4306-A044-A2BFC1163327}"/>
              </a:ext>
            </a:extLst>
          </p:cNvPr>
          <p:cNvSpPr/>
          <p:nvPr/>
        </p:nvSpPr>
        <p:spPr>
          <a:xfrm>
            <a:off x="5501689" y="4409332"/>
            <a:ext cx="6680327" cy="2037481"/>
          </a:xfrm>
          <a:prstGeom prst="rect">
            <a:avLst/>
          </a:prstGeom>
        </p:spPr>
        <p:txBody>
          <a:bodyPr wrap="square">
            <a:spAutoFit/>
          </a:bodyPr>
          <a:lstStyle/>
          <a:p>
            <a:pPr marL="342900" lvl="1" indent="-342900">
              <a:lnSpc>
                <a:spcPct val="110000"/>
              </a:lnSpc>
              <a:spcBef>
                <a:spcPts val="600"/>
              </a:spcBef>
              <a:buSzPct val="65000"/>
              <a:buFont typeface="Wingdings" pitchFamily="2" charset="2"/>
              <a:buChar char="l"/>
              <a:defRPr/>
            </a:pPr>
            <a:r>
              <a:rPr lang="zh-CN" altLang="en-US" sz="2400" dirty="0">
                <a:solidFill>
                  <a:prstClr val="black"/>
                </a:solidFill>
                <a:latin typeface="Calibri"/>
                <a:ea typeface="微软雅黑"/>
                <a:cs typeface="+mn-ea"/>
                <a:sym typeface="+mn-lt"/>
              </a:rPr>
              <a:t>代表性成果已大规模多行业应用</a:t>
            </a:r>
            <a:endParaRPr lang="en-US" altLang="zh-CN" sz="2400" dirty="0">
              <a:solidFill>
                <a:prstClr val="black"/>
              </a:solidFill>
              <a:latin typeface="Calibri"/>
              <a:ea typeface="微软雅黑"/>
              <a:cs typeface="+mn-ea"/>
              <a:sym typeface="+mn-lt"/>
            </a:endParaRPr>
          </a:p>
          <a:p>
            <a:pPr marL="800100" lvl="1" indent="-342900" fontAlgn="base">
              <a:spcBef>
                <a:spcPts val="600"/>
              </a:spcBef>
              <a:spcAft>
                <a:spcPct val="0"/>
              </a:spcAft>
              <a:buSzPct val="60000"/>
              <a:buFont typeface="Wingdings" pitchFamily="2" charset="2"/>
              <a:buChar char="l"/>
              <a:defRPr/>
            </a:pPr>
            <a:r>
              <a:rPr lang="zh-CN" altLang="en-US" sz="2000" dirty="0">
                <a:solidFill>
                  <a:prstClr val="black"/>
                </a:solidFill>
                <a:latin typeface="Calibri"/>
                <a:ea typeface="微软雅黑"/>
                <a:cs typeface="+mn-ea"/>
                <a:sym typeface="+mn-lt"/>
              </a:rPr>
              <a:t>中国下一代互联网示范网络</a:t>
            </a:r>
            <a:r>
              <a:rPr lang="en-US" altLang="zh-CN" sz="2000" dirty="0">
                <a:solidFill>
                  <a:prstClr val="black"/>
                </a:solidFill>
                <a:latin typeface="Calibri"/>
                <a:ea typeface="微软雅黑"/>
                <a:cs typeface="+mn-ea"/>
                <a:sym typeface="+mn-lt"/>
              </a:rPr>
              <a:t>CNGI-CERNET2</a:t>
            </a:r>
            <a:r>
              <a:rPr lang="zh-CN" altLang="en-US" sz="2000" dirty="0">
                <a:solidFill>
                  <a:prstClr val="black"/>
                </a:solidFill>
                <a:latin typeface="Calibri"/>
                <a:ea typeface="微软雅黑"/>
                <a:cs typeface="+mn-ea"/>
                <a:sym typeface="+mn-lt"/>
              </a:rPr>
              <a:t>主干网</a:t>
            </a:r>
            <a:endParaRPr lang="en-US" altLang="zh-CN" sz="2000" dirty="0">
              <a:solidFill>
                <a:prstClr val="black"/>
              </a:solidFill>
              <a:latin typeface="Calibri"/>
              <a:ea typeface="微软雅黑"/>
              <a:cs typeface="+mn-ea"/>
              <a:sym typeface="+mn-lt"/>
            </a:endParaRPr>
          </a:p>
          <a:p>
            <a:pPr marL="800100" lvl="1" indent="-342900" fontAlgn="base">
              <a:spcBef>
                <a:spcPts val="600"/>
              </a:spcBef>
              <a:spcAft>
                <a:spcPct val="0"/>
              </a:spcAft>
              <a:buSzPct val="60000"/>
              <a:buFont typeface="Wingdings" pitchFamily="2" charset="2"/>
              <a:buChar char="l"/>
              <a:defRPr/>
            </a:pPr>
            <a:r>
              <a:rPr lang="en-US" altLang="zh-CN" sz="2000" dirty="0">
                <a:solidFill>
                  <a:prstClr val="black"/>
                </a:solidFill>
                <a:latin typeface="Calibri"/>
                <a:ea typeface="微软雅黑"/>
                <a:cs typeface="+mn-ea"/>
                <a:sym typeface="+mn-lt"/>
              </a:rPr>
              <a:t>100</a:t>
            </a:r>
            <a:r>
              <a:rPr lang="zh-CN" altLang="en-US" sz="2000" dirty="0">
                <a:solidFill>
                  <a:prstClr val="black"/>
                </a:solidFill>
                <a:latin typeface="Calibri"/>
                <a:ea typeface="微软雅黑"/>
                <a:cs typeface="+mn-ea"/>
                <a:sym typeface="+mn-lt"/>
              </a:rPr>
              <a:t>所高校</a:t>
            </a:r>
            <a:r>
              <a:rPr lang="en-US" altLang="zh-CN" sz="2000" dirty="0">
                <a:solidFill>
                  <a:prstClr val="black"/>
                </a:solidFill>
                <a:latin typeface="Calibri"/>
                <a:ea typeface="微软雅黑"/>
                <a:cs typeface="+mn-ea"/>
                <a:sym typeface="+mn-lt"/>
              </a:rPr>
              <a:t>IPv6</a:t>
            </a:r>
            <a:r>
              <a:rPr lang="zh-CN" altLang="en-US" sz="2000" dirty="0">
                <a:solidFill>
                  <a:prstClr val="black"/>
                </a:solidFill>
                <a:latin typeface="Calibri"/>
                <a:ea typeface="微软雅黑"/>
                <a:cs typeface="+mn-ea"/>
                <a:sym typeface="+mn-lt"/>
              </a:rPr>
              <a:t>校园网</a:t>
            </a:r>
            <a:endParaRPr lang="en-US" altLang="zh-CN" sz="2000" dirty="0">
              <a:solidFill>
                <a:prstClr val="black"/>
              </a:solidFill>
              <a:latin typeface="Calibri"/>
              <a:ea typeface="微软雅黑"/>
              <a:cs typeface="+mn-ea"/>
              <a:sym typeface="+mn-lt"/>
            </a:endParaRPr>
          </a:p>
          <a:p>
            <a:pPr marL="800100" lvl="1" indent="-342900" fontAlgn="base">
              <a:spcBef>
                <a:spcPts val="600"/>
              </a:spcBef>
              <a:spcAft>
                <a:spcPct val="0"/>
              </a:spcAft>
              <a:buSzPct val="60000"/>
              <a:buFont typeface="Wingdings" pitchFamily="2" charset="2"/>
              <a:buChar char="l"/>
              <a:defRPr/>
            </a:pPr>
            <a:r>
              <a:rPr lang="zh-CN" altLang="en-US" sz="2000" dirty="0">
                <a:solidFill>
                  <a:prstClr val="black"/>
                </a:solidFill>
                <a:latin typeface="Calibri"/>
                <a:ea typeface="微软雅黑"/>
                <a:cs typeface="+mn-ea"/>
                <a:sym typeface="+mn-lt"/>
              </a:rPr>
              <a:t>中国电信、中国移动</a:t>
            </a:r>
            <a:r>
              <a:rPr lang="en-US" altLang="zh-CN" sz="2000" dirty="0">
                <a:solidFill>
                  <a:prstClr val="black"/>
                </a:solidFill>
                <a:latin typeface="Calibri"/>
                <a:ea typeface="微软雅黑"/>
                <a:cs typeface="+mn-ea"/>
                <a:sym typeface="+mn-lt"/>
              </a:rPr>
              <a:t>IPv6</a:t>
            </a:r>
            <a:r>
              <a:rPr lang="zh-CN" altLang="en-US" sz="2000" dirty="0">
                <a:solidFill>
                  <a:prstClr val="black"/>
                </a:solidFill>
                <a:latin typeface="Calibri"/>
                <a:ea typeface="微软雅黑"/>
                <a:cs typeface="+mn-ea"/>
                <a:sym typeface="+mn-lt"/>
              </a:rPr>
              <a:t>试验网</a:t>
            </a:r>
            <a:endParaRPr lang="en-US" altLang="zh-CN" sz="2000" dirty="0">
              <a:solidFill>
                <a:prstClr val="black"/>
              </a:solidFill>
              <a:latin typeface="Calibri"/>
              <a:ea typeface="微软雅黑"/>
              <a:cs typeface="+mn-ea"/>
              <a:sym typeface="+mn-lt"/>
            </a:endParaRPr>
          </a:p>
          <a:p>
            <a:pPr marL="800100" lvl="1" indent="-342900" fontAlgn="base">
              <a:spcBef>
                <a:spcPts val="600"/>
              </a:spcBef>
              <a:spcAft>
                <a:spcPct val="0"/>
              </a:spcAft>
              <a:buSzPct val="60000"/>
              <a:buFont typeface="Wingdings" pitchFamily="2" charset="2"/>
              <a:buChar char="l"/>
              <a:defRPr/>
            </a:pPr>
            <a:r>
              <a:rPr lang="zh-CN" altLang="en-US" sz="2000" dirty="0">
                <a:solidFill>
                  <a:prstClr val="black"/>
                </a:solidFill>
                <a:latin typeface="Calibri"/>
                <a:ea typeface="微软雅黑"/>
                <a:cs typeface="+mn-ea"/>
                <a:sym typeface="+mn-lt"/>
              </a:rPr>
              <a:t>中石油、国税系统等行业应用</a:t>
            </a:r>
          </a:p>
        </p:txBody>
      </p:sp>
      <p:sp>
        <p:nvSpPr>
          <p:cNvPr id="3" name="文本框 2">
            <a:extLst>
              <a:ext uri="{FF2B5EF4-FFF2-40B4-BE49-F238E27FC236}">
                <a16:creationId xmlns:a16="http://schemas.microsoft.com/office/drawing/2014/main" id="{65BECB87-A8C0-4BFB-A7E7-18B0E91ED21A}"/>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dirty="0">
                <a:latin typeface="Calibri "/>
                <a:ea typeface="微软雅黑"/>
                <a:cs typeface="+mj-cs"/>
              </a:rPr>
              <a:t>应用与推广</a:t>
            </a:r>
            <a:endParaRPr kumimoji="1" lang="zh-CN" altLang="en-US" sz="2000" b="1" i="0" u="none" strike="noStrike" kern="1200" cap="none" spc="0" normalizeH="0" baseline="0" noProof="0" dirty="0">
              <a:ln>
                <a:noFill/>
              </a:ln>
              <a:effectLst/>
              <a:uLnTx/>
              <a:uFillTx/>
              <a:latin typeface="Calibri "/>
              <a:ea typeface="微软雅黑"/>
              <a:cs typeface="+mj-cs"/>
            </a:endParaRPr>
          </a:p>
        </p:txBody>
      </p:sp>
    </p:spTree>
    <p:extLst>
      <p:ext uri="{BB962C8B-B14F-4D97-AF65-F5344CB8AC3E}">
        <p14:creationId xmlns:p14="http://schemas.microsoft.com/office/powerpoint/2010/main" val="81231679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600" dirty="0"/>
              <a:t>12.6.1 </a:t>
            </a:r>
            <a:r>
              <a:rPr kumimoji="1" lang="zh-CN" altLang="en-US" sz="3600" dirty="0"/>
              <a:t>应用与推广</a:t>
            </a:r>
          </a:p>
        </p:txBody>
      </p:sp>
      <p:sp>
        <p:nvSpPr>
          <p:cNvPr id="3" name="文本框 2">
            <a:extLst>
              <a:ext uri="{FF2B5EF4-FFF2-40B4-BE49-F238E27FC236}">
                <a16:creationId xmlns:a16="http://schemas.microsoft.com/office/drawing/2014/main" id="{99542546-067B-4D6C-83FC-72706D35720A}"/>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dirty="0">
                <a:latin typeface="Calibri "/>
                <a:ea typeface="微软雅黑"/>
                <a:cs typeface="+mj-cs"/>
              </a:rPr>
              <a:t>全国百所高校</a:t>
            </a:r>
            <a:r>
              <a:rPr kumimoji="1" lang="en-US" altLang="zh-CN" sz="2000" b="1" dirty="0">
                <a:latin typeface="Calibri "/>
                <a:ea typeface="微软雅黑"/>
                <a:cs typeface="+mj-cs"/>
              </a:rPr>
              <a:t>IPv6</a:t>
            </a:r>
            <a:r>
              <a:rPr kumimoji="1" lang="zh-CN" altLang="en-US" sz="2000" b="1" dirty="0">
                <a:latin typeface="Calibri "/>
                <a:ea typeface="微软雅黑"/>
                <a:cs typeface="+mj-cs"/>
              </a:rPr>
              <a:t>校园网对接入网内真实源地址验证技术的应用</a:t>
            </a:r>
            <a:endParaRPr kumimoji="1" lang="zh-CN" altLang="en-US" sz="2000" b="1" i="0" u="none" strike="noStrike" kern="1200" cap="none" spc="0" normalizeH="0" baseline="0" noProof="0" dirty="0">
              <a:ln>
                <a:noFill/>
              </a:ln>
              <a:effectLst/>
              <a:uLnTx/>
              <a:uFillTx/>
              <a:latin typeface="Calibri "/>
              <a:ea typeface="微软雅黑"/>
              <a:cs typeface="+mj-cs"/>
            </a:endParaRPr>
          </a:p>
        </p:txBody>
      </p:sp>
      <p:sp>
        <p:nvSpPr>
          <p:cNvPr id="104" name="矩形 103">
            <a:extLst>
              <a:ext uri="{FF2B5EF4-FFF2-40B4-BE49-F238E27FC236}">
                <a16:creationId xmlns:a16="http://schemas.microsoft.com/office/drawing/2014/main" id="{9A04E204-7FAF-4146-BEEE-F7E9BC34BE79}"/>
              </a:ext>
            </a:extLst>
          </p:cNvPr>
          <p:cNvSpPr/>
          <p:nvPr/>
        </p:nvSpPr>
        <p:spPr>
          <a:xfrm>
            <a:off x="813075" y="3508953"/>
            <a:ext cx="2233534" cy="1847132"/>
          </a:xfrm>
          <a:prstGeom prst="rect">
            <a:avLst/>
          </a:prstGeom>
          <a:solidFill>
            <a:srgbClr val="00436D"/>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105" name="矩形 104">
            <a:extLst>
              <a:ext uri="{FF2B5EF4-FFF2-40B4-BE49-F238E27FC236}">
                <a16:creationId xmlns:a16="http://schemas.microsoft.com/office/drawing/2014/main" id="{CACC547B-7A1B-4D84-9EBE-F709BFF5C663}"/>
              </a:ext>
            </a:extLst>
          </p:cNvPr>
          <p:cNvSpPr/>
          <p:nvPr/>
        </p:nvSpPr>
        <p:spPr>
          <a:xfrm>
            <a:off x="4070471" y="6257661"/>
            <a:ext cx="3877985" cy="369332"/>
          </a:xfrm>
          <a:prstGeom prst="rect">
            <a:avLst/>
          </a:prstGeom>
        </p:spPr>
        <p:txBody>
          <a:bodyPr wrap="none">
            <a:spAutoFit/>
          </a:bodyPr>
          <a:lstStyle/>
          <a:p>
            <a:pPr algn="ctr"/>
            <a:r>
              <a:rPr lang="zh-CN" altLang="zh-CN" kern="0" dirty="0">
                <a:solidFill>
                  <a:prstClr val="black"/>
                </a:solidFill>
                <a:latin typeface="微软雅黑"/>
                <a:ea typeface="微软雅黑"/>
                <a:cs typeface="Times New Roman" panose="02020603050405020304" pitchFamily="18" charset="0"/>
              </a:rPr>
              <a:t>校园网真实地址部署的总体部署方案</a:t>
            </a:r>
            <a:endParaRPr lang="zh-CN" altLang="zh-CN" sz="1200" kern="100" dirty="0">
              <a:solidFill>
                <a:prstClr val="black"/>
              </a:solidFill>
              <a:latin typeface="微软雅黑"/>
              <a:ea typeface="微软雅黑"/>
              <a:cs typeface="Times New Roman" panose="02020603050405020304" pitchFamily="18" charset="0"/>
            </a:endParaRPr>
          </a:p>
        </p:txBody>
      </p:sp>
      <p:sp>
        <p:nvSpPr>
          <p:cNvPr id="106" name="云形 105">
            <a:extLst>
              <a:ext uri="{FF2B5EF4-FFF2-40B4-BE49-F238E27FC236}">
                <a16:creationId xmlns:a16="http://schemas.microsoft.com/office/drawing/2014/main" id="{560FF3F5-3AE5-4B41-BEE7-4C9493A90C67}"/>
              </a:ext>
            </a:extLst>
          </p:cNvPr>
          <p:cNvSpPr/>
          <p:nvPr/>
        </p:nvSpPr>
        <p:spPr>
          <a:xfrm>
            <a:off x="2925399" y="1246830"/>
            <a:ext cx="3387777" cy="1109272"/>
          </a:xfrm>
          <a:prstGeom prst="cloud">
            <a:avLst/>
          </a:prstGeom>
          <a:solidFill>
            <a:srgbClr val="D2DF4C">
              <a:lumMod val="50000"/>
            </a:srgbClr>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107" name="文本框 106">
            <a:extLst>
              <a:ext uri="{FF2B5EF4-FFF2-40B4-BE49-F238E27FC236}">
                <a16:creationId xmlns:a16="http://schemas.microsoft.com/office/drawing/2014/main" id="{02F1B8DC-D1AE-4975-918B-AFF83CC5DDAD}"/>
              </a:ext>
            </a:extLst>
          </p:cNvPr>
          <p:cNvSpPr txBox="1"/>
          <p:nvPr/>
        </p:nvSpPr>
        <p:spPr>
          <a:xfrm>
            <a:off x="3751100" y="1571527"/>
            <a:ext cx="1736373" cy="400110"/>
          </a:xfrm>
          <a:prstGeom prst="rect">
            <a:avLst/>
          </a:prstGeom>
          <a:noFill/>
        </p:spPr>
        <p:txBody>
          <a:bodyPr wrap="none" rtlCol="0">
            <a:spAutoFit/>
          </a:bodyPr>
          <a:lstStyle/>
          <a:p>
            <a:r>
              <a:rPr kumimoji="1" lang="en-US" altLang="zh-CN" sz="2000" dirty="0">
                <a:solidFill>
                  <a:prstClr val="white"/>
                </a:solidFill>
                <a:latin typeface="Calibri"/>
                <a:ea typeface="微软雅黑"/>
              </a:rPr>
              <a:t>CNGI-CERNET2</a:t>
            </a:r>
            <a:endParaRPr kumimoji="1" lang="zh-CN" altLang="en-US" sz="2000" dirty="0">
              <a:solidFill>
                <a:prstClr val="white"/>
              </a:solidFill>
              <a:latin typeface="Calibri"/>
              <a:ea typeface="微软雅黑"/>
            </a:endParaRPr>
          </a:p>
        </p:txBody>
      </p:sp>
      <p:sp>
        <p:nvSpPr>
          <p:cNvPr id="108" name="矩形 107">
            <a:extLst>
              <a:ext uri="{FF2B5EF4-FFF2-40B4-BE49-F238E27FC236}">
                <a16:creationId xmlns:a16="http://schemas.microsoft.com/office/drawing/2014/main" id="{3C4109F5-04CD-4A25-94D6-5FEA8D33F8AC}"/>
              </a:ext>
            </a:extLst>
          </p:cNvPr>
          <p:cNvSpPr/>
          <p:nvPr/>
        </p:nvSpPr>
        <p:spPr>
          <a:xfrm>
            <a:off x="962977" y="3662196"/>
            <a:ext cx="1888760" cy="494676"/>
          </a:xfrm>
          <a:prstGeom prst="rect">
            <a:avLst/>
          </a:prstGeom>
          <a:solidFill>
            <a:srgbClr val="044B75">
              <a:lumMod val="20000"/>
              <a:lumOff val="80000"/>
            </a:srgbClr>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prstClr val="black"/>
                </a:solidFill>
                <a:effectLst/>
                <a:uLnTx/>
                <a:uFillTx/>
                <a:latin typeface="Calibri"/>
                <a:ea typeface="微软雅黑"/>
                <a:cs typeface="+mn-cs"/>
              </a:rPr>
              <a:t>DHCPv6</a:t>
            </a:r>
            <a:r>
              <a:rPr kumimoji="1" lang="zh-CN" altLang="en-US" sz="1800" b="0" i="0" u="none" strike="noStrike" kern="0" cap="none" spc="0" normalizeH="0" baseline="0" noProof="0" dirty="0">
                <a:ln>
                  <a:noFill/>
                </a:ln>
                <a:solidFill>
                  <a:prstClr val="black"/>
                </a:solidFill>
                <a:effectLst/>
                <a:uLnTx/>
                <a:uFillTx/>
                <a:latin typeface="Calibri"/>
                <a:ea typeface="微软雅黑"/>
                <a:cs typeface="+mn-cs"/>
              </a:rPr>
              <a:t>服务器</a:t>
            </a:r>
          </a:p>
        </p:txBody>
      </p:sp>
      <p:sp>
        <p:nvSpPr>
          <p:cNvPr id="109" name="矩形 108">
            <a:extLst>
              <a:ext uri="{FF2B5EF4-FFF2-40B4-BE49-F238E27FC236}">
                <a16:creationId xmlns:a16="http://schemas.microsoft.com/office/drawing/2014/main" id="{2A773B0A-FAD6-4AA8-BCE9-96279F261422}"/>
              </a:ext>
            </a:extLst>
          </p:cNvPr>
          <p:cNvSpPr/>
          <p:nvPr/>
        </p:nvSpPr>
        <p:spPr>
          <a:xfrm>
            <a:off x="962977" y="4175317"/>
            <a:ext cx="1888760" cy="494676"/>
          </a:xfrm>
          <a:prstGeom prst="rect">
            <a:avLst/>
          </a:prstGeom>
          <a:solidFill>
            <a:srgbClr val="044B75">
              <a:lumMod val="20000"/>
              <a:lumOff val="80000"/>
            </a:srgbClr>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Calibri"/>
                <a:ea typeface="微软雅黑"/>
                <a:cs typeface="+mn-cs"/>
              </a:rPr>
              <a:t>校园网用户认证</a:t>
            </a:r>
          </a:p>
        </p:txBody>
      </p:sp>
      <p:sp>
        <p:nvSpPr>
          <p:cNvPr id="110" name="矩形 109">
            <a:extLst>
              <a:ext uri="{FF2B5EF4-FFF2-40B4-BE49-F238E27FC236}">
                <a16:creationId xmlns:a16="http://schemas.microsoft.com/office/drawing/2014/main" id="{714A7AB4-DEF5-4390-A4B7-0C3A9173B300}"/>
              </a:ext>
            </a:extLst>
          </p:cNvPr>
          <p:cNvSpPr/>
          <p:nvPr/>
        </p:nvSpPr>
        <p:spPr>
          <a:xfrm>
            <a:off x="962977" y="4688438"/>
            <a:ext cx="1888760" cy="494676"/>
          </a:xfrm>
          <a:prstGeom prst="rect">
            <a:avLst/>
          </a:prstGeom>
          <a:solidFill>
            <a:srgbClr val="044B75">
              <a:lumMod val="20000"/>
              <a:lumOff val="80000"/>
            </a:srgbClr>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Calibri"/>
                <a:ea typeface="微软雅黑"/>
                <a:cs typeface="+mn-cs"/>
              </a:rPr>
              <a:t>网管系统</a:t>
            </a:r>
          </a:p>
        </p:txBody>
      </p:sp>
      <p:sp>
        <p:nvSpPr>
          <p:cNvPr id="111" name="圆角矩形 12">
            <a:extLst>
              <a:ext uri="{FF2B5EF4-FFF2-40B4-BE49-F238E27FC236}">
                <a16:creationId xmlns:a16="http://schemas.microsoft.com/office/drawing/2014/main" id="{B20FC52A-4929-41EC-8309-406A3D5ECAB0}"/>
              </a:ext>
            </a:extLst>
          </p:cNvPr>
          <p:cNvSpPr/>
          <p:nvPr/>
        </p:nvSpPr>
        <p:spPr>
          <a:xfrm>
            <a:off x="2851737" y="2897698"/>
            <a:ext cx="1285446" cy="520908"/>
          </a:xfrm>
          <a:prstGeom prst="roundRect">
            <a:avLst/>
          </a:prstGeom>
          <a:solidFill>
            <a:srgbClr val="044B75">
              <a:lumMod val="20000"/>
              <a:lumOff val="80000"/>
            </a:srgbClr>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Calibri"/>
                <a:ea typeface="微软雅黑"/>
                <a:cs typeface="+mn-cs"/>
              </a:rPr>
              <a:t>准出网关</a:t>
            </a:r>
          </a:p>
        </p:txBody>
      </p:sp>
      <p:sp>
        <p:nvSpPr>
          <p:cNvPr id="112" name="圆角矩形 17">
            <a:extLst>
              <a:ext uri="{FF2B5EF4-FFF2-40B4-BE49-F238E27FC236}">
                <a16:creationId xmlns:a16="http://schemas.microsoft.com/office/drawing/2014/main" id="{4E6315FB-C4FA-48FD-9B5F-3D1FBFD7D191}"/>
              </a:ext>
            </a:extLst>
          </p:cNvPr>
          <p:cNvSpPr/>
          <p:nvPr/>
        </p:nvSpPr>
        <p:spPr>
          <a:xfrm>
            <a:off x="4471080" y="2948498"/>
            <a:ext cx="1472564" cy="520908"/>
          </a:xfrm>
          <a:prstGeom prst="roundRect">
            <a:avLst/>
          </a:prstGeom>
          <a:solidFill>
            <a:srgbClr val="00436D"/>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Calibri"/>
                <a:ea typeface="微软雅黑"/>
                <a:cs typeface="+mn-cs"/>
              </a:rPr>
              <a:t>出口路由器</a:t>
            </a:r>
          </a:p>
        </p:txBody>
      </p:sp>
      <p:sp>
        <p:nvSpPr>
          <p:cNvPr id="113" name="矩形 112">
            <a:extLst>
              <a:ext uri="{FF2B5EF4-FFF2-40B4-BE49-F238E27FC236}">
                <a16:creationId xmlns:a16="http://schemas.microsoft.com/office/drawing/2014/main" id="{0592D918-C952-447E-B6B1-67B9EEC6B58C}"/>
              </a:ext>
            </a:extLst>
          </p:cNvPr>
          <p:cNvSpPr/>
          <p:nvPr/>
        </p:nvSpPr>
        <p:spPr>
          <a:xfrm>
            <a:off x="6565589" y="2912803"/>
            <a:ext cx="1888760" cy="635633"/>
          </a:xfrm>
          <a:prstGeom prst="rect">
            <a:avLst/>
          </a:prstGeom>
          <a:solidFill>
            <a:srgbClr val="00B05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Calibri"/>
                <a:ea typeface="微软雅黑"/>
                <a:cs typeface="+mn-cs"/>
              </a:rPr>
              <a:t>校园网真实地址验证管理系统</a:t>
            </a:r>
          </a:p>
        </p:txBody>
      </p:sp>
      <p:sp>
        <p:nvSpPr>
          <p:cNvPr id="114" name="圆角矩形 20">
            <a:extLst>
              <a:ext uri="{FF2B5EF4-FFF2-40B4-BE49-F238E27FC236}">
                <a16:creationId xmlns:a16="http://schemas.microsoft.com/office/drawing/2014/main" id="{A9CE38F2-E4AE-431A-8C0B-9E9CB1EA6F9F}"/>
              </a:ext>
            </a:extLst>
          </p:cNvPr>
          <p:cNvSpPr/>
          <p:nvPr/>
        </p:nvSpPr>
        <p:spPr>
          <a:xfrm>
            <a:off x="8707083" y="4219996"/>
            <a:ext cx="949943" cy="520908"/>
          </a:xfrm>
          <a:prstGeom prst="roundRect">
            <a:avLst/>
          </a:prstGeom>
          <a:solidFill>
            <a:srgbClr val="00436D"/>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Calibri"/>
                <a:ea typeface="微软雅黑"/>
                <a:cs typeface="+mn-cs"/>
              </a:rPr>
              <a:t>路由器</a:t>
            </a:r>
          </a:p>
        </p:txBody>
      </p:sp>
      <p:sp>
        <p:nvSpPr>
          <p:cNvPr id="115" name="圆角矩形 22">
            <a:extLst>
              <a:ext uri="{FF2B5EF4-FFF2-40B4-BE49-F238E27FC236}">
                <a16:creationId xmlns:a16="http://schemas.microsoft.com/office/drawing/2014/main" id="{CD8F7677-F465-4260-BC96-B41166828DFB}"/>
              </a:ext>
            </a:extLst>
          </p:cNvPr>
          <p:cNvSpPr/>
          <p:nvPr/>
        </p:nvSpPr>
        <p:spPr>
          <a:xfrm>
            <a:off x="7036418" y="4235152"/>
            <a:ext cx="949943" cy="520908"/>
          </a:xfrm>
          <a:prstGeom prst="roundRect">
            <a:avLst/>
          </a:prstGeom>
          <a:solidFill>
            <a:srgbClr val="00436D"/>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Calibri"/>
                <a:ea typeface="微软雅黑"/>
                <a:cs typeface="+mn-cs"/>
              </a:rPr>
              <a:t>路由器</a:t>
            </a:r>
          </a:p>
        </p:txBody>
      </p:sp>
      <p:sp>
        <p:nvSpPr>
          <p:cNvPr id="116" name="椭圆 115">
            <a:extLst>
              <a:ext uri="{FF2B5EF4-FFF2-40B4-BE49-F238E27FC236}">
                <a16:creationId xmlns:a16="http://schemas.microsoft.com/office/drawing/2014/main" id="{52CE84B4-07BC-4487-9CA6-9A8B8DFE3443}"/>
              </a:ext>
            </a:extLst>
          </p:cNvPr>
          <p:cNvSpPr/>
          <p:nvPr/>
        </p:nvSpPr>
        <p:spPr>
          <a:xfrm>
            <a:off x="6880704" y="5522891"/>
            <a:ext cx="1258529" cy="599606"/>
          </a:xfrm>
          <a:prstGeom prst="ellipse">
            <a:avLst/>
          </a:prstGeom>
          <a:solidFill>
            <a:srgbClr val="FFFF0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0" i="0" u="none" strike="noStrike" kern="0" cap="none" spc="0" normalizeH="0" baseline="0" noProof="0" dirty="0">
                <a:ln>
                  <a:noFill/>
                </a:ln>
                <a:solidFill>
                  <a:prstClr val="black"/>
                </a:solidFill>
                <a:effectLst/>
                <a:uLnTx/>
                <a:uFillTx/>
                <a:latin typeface="Calibri"/>
                <a:ea typeface="微软雅黑"/>
                <a:cs typeface="+mn-cs"/>
              </a:rPr>
              <a:t>SAVI</a:t>
            </a:r>
          </a:p>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Calibri"/>
                <a:ea typeface="微软雅黑"/>
                <a:cs typeface="+mn-cs"/>
              </a:rPr>
              <a:t>子网</a:t>
            </a:r>
          </a:p>
        </p:txBody>
      </p:sp>
      <p:sp>
        <p:nvSpPr>
          <p:cNvPr id="117" name="椭圆 116">
            <a:extLst>
              <a:ext uri="{FF2B5EF4-FFF2-40B4-BE49-F238E27FC236}">
                <a16:creationId xmlns:a16="http://schemas.microsoft.com/office/drawing/2014/main" id="{741353D0-3DC6-40DA-9B8E-0F2B0ECE9924}"/>
              </a:ext>
            </a:extLst>
          </p:cNvPr>
          <p:cNvSpPr/>
          <p:nvPr/>
        </p:nvSpPr>
        <p:spPr>
          <a:xfrm>
            <a:off x="8562885" y="5506610"/>
            <a:ext cx="1258529" cy="599606"/>
          </a:xfrm>
          <a:prstGeom prst="ellipse">
            <a:avLst/>
          </a:prstGeom>
          <a:solidFill>
            <a:srgbClr val="7030A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Calibri"/>
                <a:ea typeface="微软雅黑"/>
                <a:cs typeface="+mn-cs"/>
              </a:rPr>
              <a:t>非</a:t>
            </a:r>
            <a:r>
              <a:rPr kumimoji="1" lang="en-US" altLang="zh-CN" sz="1800" b="0" i="0" u="none" strike="noStrike" kern="0" cap="none" spc="0" normalizeH="0" baseline="0" noProof="0" dirty="0">
                <a:ln>
                  <a:noFill/>
                </a:ln>
                <a:solidFill>
                  <a:prstClr val="white"/>
                </a:solidFill>
                <a:effectLst/>
                <a:uLnTx/>
                <a:uFillTx/>
                <a:latin typeface="Calibri"/>
                <a:ea typeface="微软雅黑"/>
                <a:cs typeface="+mn-cs"/>
              </a:rPr>
              <a:t>SAVI</a:t>
            </a:r>
            <a:r>
              <a:rPr kumimoji="1" lang="zh-CN" altLang="en-US" sz="1800" b="0" i="0" u="none" strike="noStrike" kern="0" cap="none" spc="0" normalizeH="0" baseline="0" noProof="0" dirty="0">
                <a:ln>
                  <a:noFill/>
                </a:ln>
                <a:solidFill>
                  <a:prstClr val="white"/>
                </a:solidFill>
                <a:effectLst/>
                <a:uLnTx/>
                <a:uFillTx/>
                <a:latin typeface="Calibri"/>
                <a:ea typeface="微软雅黑"/>
                <a:cs typeface="+mn-cs"/>
              </a:rPr>
              <a:t>子网</a:t>
            </a:r>
          </a:p>
        </p:txBody>
      </p:sp>
      <p:sp>
        <p:nvSpPr>
          <p:cNvPr id="118" name="圆柱体 117">
            <a:extLst>
              <a:ext uri="{FF2B5EF4-FFF2-40B4-BE49-F238E27FC236}">
                <a16:creationId xmlns:a16="http://schemas.microsoft.com/office/drawing/2014/main" id="{88ACB7BE-F1EA-49E0-994A-8A5A2B748E6B}"/>
              </a:ext>
            </a:extLst>
          </p:cNvPr>
          <p:cNvSpPr/>
          <p:nvPr/>
        </p:nvSpPr>
        <p:spPr>
          <a:xfrm>
            <a:off x="9087465" y="2866958"/>
            <a:ext cx="569561" cy="754087"/>
          </a:xfrm>
          <a:prstGeom prst="can">
            <a:avLst/>
          </a:prstGeom>
          <a:solidFill>
            <a:srgbClr val="00B050"/>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white"/>
                </a:solidFill>
                <a:effectLst/>
                <a:uLnTx/>
                <a:uFillTx/>
                <a:latin typeface="Calibri"/>
                <a:ea typeface="微软雅黑"/>
                <a:cs typeface="+mn-cs"/>
              </a:rPr>
              <a:t>数据</a:t>
            </a:r>
          </a:p>
        </p:txBody>
      </p:sp>
      <p:cxnSp>
        <p:nvCxnSpPr>
          <p:cNvPr id="119" name="直线连接符 25">
            <a:extLst>
              <a:ext uri="{FF2B5EF4-FFF2-40B4-BE49-F238E27FC236}">
                <a16:creationId xmlns:a16="http://schemas.microsoft.com/office/drawing/2014/main" id="{B27F9ECA-0F49-4387-A995-36B7D71DDC29}"/>
              </a:ext>
            </a:extLst>
          </p:cNvPr>
          <p:cNvCxnSpPr>
            <a:cxnSpLocks/>
            <a:endCxn id="112" idx="0"/>
          </p:cNvCxnSpPr>
          <p:nvPr/>
        </p:nvCxnSpPr>
        <p:spPr>
          <a:xfrm>
            <a:off x="5207362" y="2258599"/>
            <a:ext cx="0" cy="689899"/>
          </a:xfrm>
          <a:prstGeom prst="line">
            <a:avLst/>
          </a:prstGeom>
          <a:noFill/>
          <a:ln w="6350" cap="flat" cmpd="sng" algn="ctr">
            <a:solidFill>
              <a:srgbClr val="00436D"/>
            </a:solidFill>
            <a:prstDash val="solid"/>
            <a:miter lim="800000"/>
          </a:ln>
          <a:effectLst/>
        </p:spPr>
      </p:cxnSp>
      <p:cxnSp>
        <p:nvCxnSpPr>
          <p:cNvPr id="120" name="直线连接符 27">
            <a:extLst>
              <a:ext uri="{FF2B5EF4-FFF2-40B4-BE49-F238E27FC236}">
                <a16:creationId xmlns:a16="http://schemas.microsoft.com/office/drawing/2014/main" id="{5EDA8BD9-13C1-4B7E-9DF5-7FF8B60A8F0D}"/>
              </a:ext>
            </a:extLst>
          </p:cNvPr>
          <p:cNvCxnSpPr>
            <a:cxnSpLocks/>
            <a:stCxn id="112" idx="2"/>
          </p:cNvCxnSpPr>
          <p:nvPr/>
        </p:nvCxnSpPr>
        <p:spPr>
          <a:xfrm flipH="1">
            <a:off x="5205093" y="3469406"/>
            <a:ext cx="2269" cy="490928"/>
          </a:xfrm>
          <a:prstGeom prst="line">
            <a:avLst/>
          </a:prstGeom>
          <a:noFill/>
          <a:ln w="6350" cap="flat" cmpd="sng" algn="ctr">
            <a:solidFill>
              <a:srgbClr val="00436D"/>
            </a:solidFill>
            <a:prstDash val="solid"/>
            <a:miter lim="800000"/>
          </a:ln>
          <a:effectLst/>
        </p:spPr>
      </p:cxnSp>
      <p:cxnSp>
        <p:nvCxnSpPr>
          <p:cNvPr id="121" name="直线连接符 29">
            <a:extLst>
              <a:ext uri="{FF2B5EF4-FFF2-40B4-BE49-F238E27FC236}">
                <a16:creationId xmlns:a16="http://schemas.microsoft.com/office/drawing/2014/main" id="{BD4BF1BA-B6CD-408A-A1FF-3124FD60C4DF}"/>
              </a:ext>
            </a:extLst>
          </p:cNvPr>
          <p:cNvCxnSpPr>
            <a:endCxn id="111" idx="0"/>
          </p:cNvCxnSpPr>
          <p:nvPr/>
        </p:nvCxnSpPr>
        <p:spPr>
          <a:xfrm flipH="1">
            <a:off x="3494460" y="2356102"/>
            <a:ext cx="642723" cy="541596"/>
          </a:xfrm>
          <a:prstGeom prst="line">
            <a:avLst/>
          </a:prstGeom>
          <a:noFill/>
          <a:ln w="6350" cap="flat" cmpd="sng" algn="ctr">
            <a:solidFill>
              <a:srgbClr val="00436D"/>
            </a:solidFill>
            <a:prstDash val="solid"/>
            <a:miter lim="800000"/>
          </a:ln>
          <a:effectLst/>
        </p:spPr>
      </p:cxnSp>
      <p:cxnSp>
        <p:nvCxnSpPr>
          <p:cNvPr id="122" name="直线连接符 31">
            <a:extLst>
              <a:ext uri="{FF2B5EF4-FFF2-40B4-BE49-F238E27FC236}">
                <a16:creationId xmlns:a16="http://schemas.microsoft.com/office/drawing/2014/main" id="{2ED44AD6-6343-416C-89B2-96717069B642}"/>
              </a:ext>
            </a:extLst>
          </p:cNvPr>
          <p:cNvCxnSpPr>
            <a:stCxn id="111" idx="2"/>
          </p:cNvCxnSpPr>
          <p:nvPr/>
        </p:nvCxnSpPr>
        <p:spPr>
          <a:xfrm>
            <a:off x="3494460" y="3418606"/>
            <a:ext cx="1124826" cy="600271"/>
          </a:xfrm>
          <a:prstGeom prst="line">
            <a:avLst/>
          </a:prstGeom>
          <a:noFill/>
          <a:ln w="6350" cap="flat" cmpd="sng" algn="ctr">
            <a:solidFill>
              <a:srgbClr val="00436D"/>
            </a:solidFill>
            <a:prstDash val="solid"/>
            <a:miter lim="800000"/>
          </a:ln>
          <a:effectLst/>
        </p:spPr>
      </p:cxnSp>
      <p:cxnSp>
        <p:nvCxnSpPr>
          <p:cNvPr id="123" name="直线连接符 33">
            <a:extLst>
              <a:ext uri="{FF2B5EF4-FFF2-40B4-BE49-F238E27FC236}">
                <a16:creationId xmlns:a16="http://schemas.microsoft.com/office/drawing/2014/main" id="{011B5019-9620-4004-9E8C-649C15483446}"/>
              </a:ext>
            </a:extLst>
          </p:cNvPr>
          <p:cNvCxnSpPr>
            <a:stCxn id="108" idx="3"/>
          </p:cNvCxnSpPr>
          <p:nvPr/>
        </p:nvCxnSpPr>
        <p:spPr>
          <a:xfrm>
            <a:off x="2851737" y="3909534"/>
            <a:ext cx="1410397" cy="310462"/>
          </a:xfrm>
          <a:prstGeom prst="line">
            <a:avLst/>
          </a:prstGeom>
          <a:noFill/>
          <a:ln w="6350" cap="flat" cmpd="sng" algn="ctr">
            <a:solidFill>
              <a:srgbClr val="00436D"/>
            </a:solidFill>
            <a:prstDash val="solid"/>
            <a:miter lim="800000"/>
          </a:ln>
          <a:effectLst/>
        </p:spPr>
      </p:cxnSp>
      <p:cxnSp>
        <p:nvCxnSpPr>
          <p:cNvPr id="124" name="直线连接符 35">
            <a:extLst>
              <a:ext uri="{FF2B5EF4-FFF2-40B4-BE49-F238E27FC236}">
                <a16:creationId xmlns:a16="http://schemas.microsoft.com/office/drawing/2014/main" id="{54BC5936-5286-464D-B594-FBABF6802FA4}"/>
              </a:ext>
            </a:extLst>
          </p:cNvPr>
          <p:cNvCxnSpPr>
            <a:stCxn id="128" idx="2"/>
            <a:endCxn id="109" idx="3"/>
          </p:cNvCxnSpPr>
          <p:nvPr/>
        </p:nvCxnSpPr>
        <p:spPr>
          <a:xfrm flipH="1">
            <a:off x="2851737" y="4371812"/>
            <a:ext cx="1376543" cy="50843"/>
          </a:xfrm>
          <a:prstGeom prst="line">
            <a:avLst/>
          </a:prstGeom>
          <a:noFill/>
          <a:ln w="6350" cap="flat" cmpd="sng" algn="ctr">
            <a:solidFill>
              <a:srgbClr val="00436D"/>
            </a:solidFill>
            <a:prstDash val="solid"/>
            <a:miter lim="800000"/>
          </a:ln>
          <a:effectLst/>
        </p:spPr>
      </p:cxnSp>
      <p:cxnSp>
        <p:nvCxnSpPr>
          <p:cNvPr id="125" name="直线连接符 37">
            <a:extLst>
              <a:ext uri="{FF2B5EF4-FFF2-40B4-BE49-F238E27FC236}">
                <a16:creationId xmlns:a16="http://schemas.microsoft.com/office/drawing/2014/main" id="{F762F251-0F88-40D8-A2CE-03BA11685F56}"/>
              </a:ext>
            </a:extLst>
          </p:cNvPr>
          <p:cNvCxnSpPr>
            <a:endCxn id="110" idx="3"/>
          </p:cNvCxnSpPr>
          <p:nvPr/>
        </p:nvCxnSpPr>
        <p:spPr>
          <a:xfrm flipH="1">
            <a:off x="2851737" y="4710924"/>
            <a:ext cx="1410397" cy="224852"/>
          </a:xfrm>
          <a:prstGeom prst="line">
            <a:avLst/>
          </a:prstGeom>
          <a:noFill/>
          <a:ln w="6350" cap="flat" cmpd="sng" algn="ctr">
            <a:solidFill>
              <a:srgbClr val="00436D"/>
            </a:solidFill>
            <a:prstDash val="solid"/>
            <a:miter lim="800000"/>
          </a:ln>
          <a:effectLst/>
        </p:spPr>
      </p:cxnSp>
      <p:cxnSp>
        <p:nvCxnSpPr>
          <p:cNvPr id="126" name="直线连接符 39">
            <a:extLst>
              <a:ext uri="{FF2B5EF4-FFF2-40B4-BE49-F238E27FC236}">
                <a16:creationId xmlns:a16="http://schemas.microsoft.com/office/drawing/2014/main" id="{B4EE48BC-1ACD-4866-BA55-6942E3DFD2E5}"/>
              </a:ext>
            </a:extLst>
          </p:cNvPr>
          <p:cNvCxnSpPr>
            <a:cxnSpLocks/>
            <a:endCxn id="115" idx="1"/>
          </p:cNvCxnSpPr>
          <p:nvPr/>
        </p:nvCxnSpPr>
        <p:spPr>
          <a:xfrm>
            <a:off x="6266032" y="4079921"/>
            <a:ext cx="770386" cy="415685"/>
          </a:xfrm>
          <a:prstGeom prst="line">
            <a:avLst/>
          </a:prstGeom>
          <a:noFill/>
          <a:ln w="6350" cap="flat" cmpd="sng" algn="ctr">
            <a:solidFill>
              <a:srgbClr val="00436D"/>
            </a:solidFill>
            <a:prstDash val="solid"/>
            <a:miter lim="800000"/>
          </a:ln>
          <a:effectLst/>
        </p:spPr>
      </p:cxnSp>
      <p:cxnSp>
        <p:nvCxnSpPr>
          <p:cNvPr id="127" name="直线连接符 43">
            <a:extLst>
              <a:ext uri="{FF2B5EF4-FFF2-40B4-BE49-F238E27FC236}">
                <a16:creationId xmlns:a16="http://schemas.microsoft.com/office/drawing/2014/main" id="{2B1A4A81-FF6E-46BE-96EA-E593BAC2BE88}"/>
              </a:ext>
            </a:extLst>
          </p:cNvPr>
          <p:cNvCxnSpPr>
            <a:cxnSpLocks/>
            <a:stCxn id="114" idx="0"/>
          </p:cNvCxnSpPr>
          <p:nvPr/>
        </p:nvCxnSpPr>
        <p:spPr>
          <a:xfrm flipH="1" flipV="1">
            <a:off x="6483329" y="4018877"/>
            <a:ext cx="2698726" cy="201119"/>
          </a:xfrm>
          <a:prstGeom prst="line">
            <a:avLst/>
          </a:prstGeom>
          <a:noFill/>
          <a:ln w="6350" cap="flat" cmpd="sng" algn="ctr">
            <a:solidFill>
              <a:srgbClr val="00436D"/>
            </a:solidFill>
            <a:prstDash val="solid"/>
            <a:miter lim="800000"/>
          </a:ln>
          <a:effectLst/>
        </p:spPr>
      </p:cxnSp>
      <p:sp>
        <p:nvSpPr>
          <p:cNvPr id="128" name="云形 127">
            <a:extLst>
              <a:ext uri="{FF2B5EF4-FFF2-40B4-BE49-F238E27FC236}">
                <a16:creationId xmlns:a16="http://schemas.microsoft.com/office/drawing/2014/main" id="{9D5CAC03-F827-46B7-80B8-B46923B5C0E3}"/>
              </a:ext>
            </a:extLst>
          </p:cNvPr>
          <p:cNvSpPr/>
          <p:nvPr/>
        </p:nvSpPr>
        <p:spPr>
          <a:xfrm>
            <a:off x="4220747" y="3817176"/>
            <a:ext cx="2428406" cy="1109272"/>
          </a:xfrm>
          <a:prstGeom prst="cloud">
            <a:avLst/>
          </a:prstGeom>
          <a:solidFill>
            <a:srgbClr val="F8C128"/>
          </a:solidFill>
          <a:ln w="12700" cap="flat" cmpd="sng" algn="ctr">
            <a:solidFill>
              <a:srgbClr val="00436D">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0" i="0" u="none" strike="noStrike" kern="0" cap="none" spc="0" normalizeH="0" baseline="0" noProof="0" dirty="0">
                <a:ln>
                  <a:noFill/>
                </a:ln>
                <a:solidFill>
                  <a:prstClr val="black"/>
                </a:solidFill>
                <a:effectLst/>
                <a:uLnTx/>
                <a:uFillTx/>
                <a:latin typeface="Calibri"/>
                <a:ea typeface="微软雅黑"/>
                <a:cs typeface="+mn-cs"/>
              </a:rPr>
              <a:t>校园网</a:t>
            </a:r>
          </a:p>
        </p:txBody>
      </p:sp>
      <p:cxnSp>
        <p:nvCxnSpPr>
          <p:cNvPr id="129" name="直线连接符 48">
            <a:extLst>
              <a:ext uri="{FF2B5EF4-FFF2-40B4-BE49-F238E27FC236}">
                <a16:creationId xmlns:a16="http://schemas.microsoft.com/office/drawing/2014/main" id="{AC4AD1CD-A895-41F7-99A6-C79451048E40}"/>
              </a:ext>
            </a:extLst>
          </p:cNvPr>
          <p:cNvCxnSpPr>
            <a:stCxn id="115" idx="2"/>
            <a:endCxn id="116" idx="0"/>
          </p:cNvCxnSpPr>
          <p:nvPr/>
        </p:nvCxnSpPr>
        <p:spPr>
          <a:xfrm flipH="1">
            <a:off x="7509969" y="4756060"/>
            <a:ext cx="1421" cy="766831"/>
          </a:xfrm>
          <a:prstGeom prst="line">
            <a:avLst/>
          </a:prstGeom>
          <a:noFill/>
          <a:ln w="6350" cap="flat" cmpd="sng" algn="ctr">
            <a:solidFill>
              <a:srgbClr val="00436D"/>
            </a:solidFill>
            <a:prstDash val="solid"/>
            <a:miter lim="800000"/>
          </a:ln>
          <a:effectLst/>
        </p:spPr>
      </p:cxnSp>
      <p:cxnSp>
        <p:nvCxnSpPr>
          <p:cNvPr id="130" name="直线连接符 50">
            <a:extLst>
              <a:ext uri="{FF2B5EF4-FFF2-40B4-BE49-F238E27FC236}">
                <a16:creationId xmlns:a16="http://schemas.microsoft.com/office/drawing/2014/main" id="{3F4CFA7F-01D2-4080-8F56-3A3EEC4BCF82}"/>
              </a:ext>
            </a:extLst>
          </p:cNvPr>
          <p:cNvCxnSpPr>
            <a:cxnSpLocks/>
            <a:stCxn id="114" idx="2"/>
            <a:endCxn id="117" idx="0"/>
          </p:cNvCxnSpPr>
          <p:nvPr/>
        </p:nvCxnSpPr>
        <p:spPr>
          <a:xfrm>
            <a:off x="9182055" y="4740904"/>
            <a:ext cx="10095" cy="765706"/>
          </a:xfrm>
          <a:prstGeom prst="line">
            <a:avLst/>
          </a:prstGeom>
          <a:noFill/>
          <a:ln w="6350" cap="flat" cmpd="sng" algn="ctr">
            <a:solidFill>
              <a:srgbClr val="00436D"/>
            </a:solidFill>
            <a:prstDash val="solid"/>
            <a:miter lim="800000"/>
          </a:ln>
          <a:effectLst/>
        </p:spPr>
      </p:cxnSp>
      <p:cxnSp>
        <p:nvCxnSpPr>
          <p:cNvPr id="131" name="直线连接符 57">
            <a:extLst>
              <a:ext uri="{FF2B5EF4-FFF2-40B4-BE49-F238E27FC236}">
                <a16:creationId xmlns:a16="http://schemas.microsoft.com/office/drawing/2014/main" id="{1D646CD5-FFC6-4B2B-8C4C-9972DDBDCC12}"/>
              </a:ext>
            </a:extLst>
          </p:cNvPr>
          <p:cNvCxnSpPr>
            <a:cxnSpLocks/>
            <a:stCxn id="113" idx="3"/>
            <a:endCxn id="118" idx="2"/>
          </p:cNvCxnSpPr>
          <p:nvPr/>
        </p:nvCxnSpPr>
        <p:spPr>
          <a:xfrm>
            <a:off x="8454349" y="3230620"/>
            <a:ext cx="633116" cy="13382"/>
          </a:xfrm>
          <a:prstGeom prst="line">
            <a:avLst/>
          </a:prstGeom>
          <a:noFill/>
          <a:ln w="6350" cap="flat" cmpd="sng" algn="ctr">
            <a:solidFill>
              <a:srgbClr val="00436D"/>
            </a:solidFill>
            <a:prstDash val="solid"/>
            <a:miter lim="800000"/>
          </a:ln>
          <a:effectLst/>
        </p:spPr>
      </p:cxnSp>
      <p:cxnSp>
        <p:nvCxnSpPr>
          <p:cNvPr id="132" name="直线连接符 60">
            <a:extLst>
              <a:ext uri="{FF2B5EF4-FFF2-40B4-BE49-F238E27FC236}">
                <a16:creationId xmlns:a16="http://schemas.microsoft.com/office/drawing/2014/main" id="{78EF78A9-81A5-414D-A907-4B172E27F5D5}"/>
              </a:ext>
            </a:extLst>
          </p:cNvPr>
          <p:cNvCxnSpPr>
            <a:cxnSpLocks/>
          </p:cNvCxnSpPr>
          <p:nvPr/>
        </p:nvCxnSpPr>
        <p:spPr>
          <a:xfrm>
            <a:off x="526877" y="2484142"/>
            <a:ext cx="11163452" cy="0"/>
          </a:xfrm>
          <a:prstGeom prst="line">
            <a:avLst/>
          </a:prstGeom>
          <a:noFill/>
          <a:ln w="6350" cap="flat" cmpd="sng" algn="ctr">
            <a:solidFill>
              <a:srgbClr val="00436D"/>
            </a:solidFill>
            <a:prstDash val="solid"/>
            <a:miter lim="800000"/>
          </a:ln>
          <a:effectLst/>
        </p:spPr>
      </p:cxnSp>
      <p:cxnSp>
        <p:nvCxnSpPr>
          <p:cNvPr id="133" name="直线连接符 61">
            <a:extLst>
              <a:ext uri="{FF2B5EF4-FFF2-40B4-BE49-F238E27FC236}">
                <a16:creationId xmlns:a16="http://schemas.microsoft.com/office/drawing/2014/main" id="{F6A37304-49E3-4E98-A25F-F220C7000BE6}"/>
              </a:ext>
            </a:extLst>
          </p:cNvPr>
          <p:cNvCxnSpPr>
            <a:cxnSpLocks/>
          </p:cNvCxnSpPr>
          <p:nvPr/>
        </p:nvCxnSpPr>
        <p:spPr>
          <a:xfrm>
            <a:off x="6483329" y="5036169"/>
            <a:ext cx="5212605" cy="0"/>
          </a:xfrm>
          <a:prstGeom prst="line">
            <a:avLst/>
          </a:prstGeom>
          <a:noFill/>
          <a:ln w="6350" cap="flat" cmpd="sng" algn="ctr">
            <a:solidFill>
              <a:srgbClr val="00436D"/>
            </a:solidFill>
            <a:prstDash val="solid"/>
            <a:miter lim="800000"/>
          </a:ln>
          <a:effectLst/>
        </p:spPr>
      </p:cxnSp>
      <p:sp>
        <p:nvSpPr>
          <p:cNvPr id="134" name="文本框 133">
            <a:extLst>
              <a:ext uri="{FF2B5EF4-FFF2-40B4-BE49-F238E27FC236}">
                <a16:creationId xmlns:a16="http://schemas.microsoft.com/office/drawing/2014/main" id="{3D3FBCF4-9710-4107-9518-BF77D8A43C64}"/>
              </a:ext>
            </a:extLst>
          </p:cNvPr>
          <p:cNvSpPr txBox="1"/>
          <p:nvPr/>
        </p:nvSpPr>
        <p:spPr>
          <a:xfrm>
            <a:off x="10002045" y="1971637"/>
            <a:ext cx="1800493" cy="369332"/>
          </a:xfrm>
          <a:prstGeom prst="rect">
            <a:avLst/>
          </a:prstGeom>
          <a:noFill/>
        </p:spPr>
        <p:txBody>
          <a:bodyPr wrap="none" rtlCol="0">
            <a:spAutoFit/>
          </a:bodyPr>
          <a:lstStyle/>
          <a:p>
            <a:r>
              <a:rPr kumimoji="1" lang="zh-CN" altLang="en-US" dirty="0">
                <a:solidFill>
                  <a:prstClr val="black"/>
                </a:solidFill>
                <a:latin typeface="Calibri"/>
                <a:ea typeface="微软雅黑"/>
              </a:rPr>
              <a:t>域间源地址验证</a:t>
            </a:r>
          </a:p>
        </p:txBody>
      </p:sp>
      <p:sp>
        <p:nvSpPr>
          <p:cNvPr id="135" name="文本框 134">
            <a:extLst>
              <a:ext uri="{FF2B5EF4-FFF2-40B4-BE49-F238E27FC236}">
                <a16:creationId xmlns:a16="http://schemas.microsoft.com/office/drawing/2014/main" id="{E0C322E5-42A7-4014-A17C-99CF97305233}"/>
              </a:ext>
            </a:extLst>
          </p:cNvPr>
          <p:cNvSpPr txBox="1"/>
          <p:nvPr/>
        </p:nvSpPr>
        <p:spPr>
          <a:xfrm>
            <a:off x="10013719" y="4638684"/>
            <a:ext cx="1859805" cy="369332"/>
          </a:xfrm>
          <a:prstGeom prst="rect">
            <a:avLst/>
          </a:prstGeom>
          <a:noFill/>
        </p:spPr>
        <p:txBody>
          <a:bodyPr wrap="none" rtlCol="0">
            <a:spAutoFit/>
          </a:bodyPr>
          <a:lstStyle/>
          <a:p>
            <a:r>
              <a:rPr kumimoji="1" lang="zh-CN" altLang="en-US" dirty="0">
                <a:solidFill>
                  <a:prstClr val="black"/>
                </a:solidFill>
                <a:latin typeface="Calibri"/>
                <a:ea typeface="微软雅黑"/>
              </a:rPr>
              <a:t>域內源地址验证</a:t>
            </a:r>
          </a:p>
        </p:txBody>
      </p:sp>
      <p:sp>
        <p:nvSpPr>
          <p:cNvPr id="136" name="文本框 135">
            <a:extLst>
              <a:ext uri="{FF2B5EF4-FFF2-40B4-BE49-F238E27FC236}">
                <a16:creationId xmlns:a16="http://schemas.microsoft.com/office/drawing/2014/main" id="{33735D67-50A6-4744-B0D7-E44C05CA3953}"/>
              </a:ext>
            </a:extLst>
          </p:cNvPr>
          <p:cNvSpPr txBox="1"/>
          <p:nvPr/>
        </p:nvSpPr>
        <p:spPr>
          <a:xfrm>
            <a:off x="9897969" y="5647518"/>
            <a:ext cx="2031325" cy="369332"/>
          </a:xfrm>
          <a:prstGeom prst="rect">
            <a:avLst/>
          </a:prstGeom>
          <a:noFill/>
        </p:spPr>
        <p:txBody>
          <a:bodyPr wrap="none" rtlCol="0">
            <a:spAutoFit/>
          </a:bodyPr>
          <a:lstStyle/>
          <a:p>
            <a:r>
              <a:rPr kumimoji="1" lang="zh-CN" altLang="en-US" dirty="0">
                <a:solidFill>
                  <a:prstClr val="black"/>
                </a:solidFill>
                <a:latin typeface="Calibri"/>
                <a:ea typeface="微软雅黑"/>
              </a:rPr>
              <a:t>接入网源地址验证</a:t>
            </a:r>
          </a:p>
        </p:txBody>
      </p:sp>
      <p:pic>
        <p:nvPicPr>
          <p:cNvPr id="137" name="Picture 1">
            <a:extLst>
              <a:ext uri="{FF2B5EF4-FFF2-40B4-BE49-F238E27FC236}">
                <a16:creationId xmlns:a16="http://schemas.microsoft.com/office/drawing/2014/main" id="{E418D6D6-A40A-4479-9745-ED5346FCC7A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9821414" y="2970586"/>
            <a:ext cx="1916499" cy="331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8" name="肘形连接符 73">
            <a:extLst>
              <a:ext uri="{FF2B5EF4-FFF2-40B4-BE49-F238E27FC236}">
                <a16:creationId xmlns:a16="http://schemas.microsoft.com/office/drawing/2014/main" id="{E0F65856-2BDC-4FDF-9ACD-D243A2150831}"/>
              </a:ext>
            </a:extLst>
          </p:cNvPr>
          <p:cNvCxnSpPr>
            <a:cxnSpLocks/>
            <a:stCxn id="104" idx="2"/>
            <a:endCxn id="116" idx="2"/>
          </p:cNvCxnSpPr>
          <p:nvPr/>
        </p:nvCxnSpPr>
        <p:spPr>
          <a:xfrm rot="16200000" flipH="1">
            <a:off x="4171969" y="3113958"/>
            <a:ext cx="466609" cy="4950862"/>
          </a:xfrm>
          <a:prstGeom prst="bentConnector2">
            <a:avLst/>
          </a:prstGeom>
          <a:noFill/>
          <a:ln w="28575" cap="flat" cmpd="sng" algn="ctr">
            <a:solidFill>
              <a:srgbClr val="C00000"/>
            </a:solidFill>
            <a:prstDash val="sysDash"/>
            <a:miter lim="800000"/>
            <a:headEnd type="arrow" w="med" len="med"/>
            <a:tailEnd type="arrow" w="med" len="med"/>
          </a:ln>
          <a:effectLst/>
        </p:spPr>
      </p:cxnSp>
      <p:cxnSp>
        <p:nvCxnSpPr>
          <p:cNvPr id="139" name="直线连接符 77">
            <a:extLst>
              <a:ext uri="{FF2B5EF4-FFF2-40B4-BE49-F238E27FC236}">
                <a16:creationId xmlns:a16="http://schemas.microsoft.com/office/drawing/2014/main" id="{8F9879DA-D73D-4731-B069-DFBD0FBD364F}"/>
              </a:ext>
            </a:extLst>
          </p:cNvPr>
          <p:cNvCxnSpPr>
            <a:cxnSpLocks/>
            <a:stCxn id="109" idx="1"/>
          </p:cNvCxnSpPr>
          <p:nvPr/>
        </p:nvCxnSpPr>
        <p:spPr>
          <a:xfrm flipH="1">
            <a:off x="568529" y="4422655"/>
            <a:ext cx="394448" cy="9864"/>
          </a:xfrm>
          <a:prstGeom prst="line">
            <a:avLst/>
          </a:prstGeom>
          <a:noFill/>
          <a:ln w="28575" cap="flat" cmpd="sng" algn="ctr">
            <a:solidFill>
              <a:srgbClr val="00B050"/>
            </a:solidFill>
            <a:prstDash val="sysDash"/>
            <a:miter lim="800000"/>
          </a:ln>
          <a:effectLst/>
        </p:spPr>
      </p:cxnSp>
      <p:cxnSp>
        <p:nvCxnSpPr>
          <p:cNvPr id="140" name="直线连接符 78">
            <a:extLst>
              <a:ext uri="{FF2B5EF4-FFF2-40B4-BE49-F238E27FC236}">
                <a16:creationId xmlns:a16="http://schemas.microsoft.com/office/drawing/2014/main" id="{160C8107-7033-4E78-80BB-4D83DC57A201}"/>
              </a:ext>
            </a:extLst>
          </p:cNvPr>
          <p:cNvCxnSpPr>
            <a:cxnSpLocks/>
          </p:cNvCxnSpPr>
          <p:nvPr/>
        </p:nvCxnSpPr>
        <p:spPr>
          <a:xfrm flipH="1">
            <a:off x="394576" y="4926448"/>
            <a:ext cx="624157" cy="9328"/>
          </a:xfrm>
          <a:prstGeom prst="line">
            <a:avLst/>
          </a:prstGeom>
          <a:noFill/>
          <a:ln w="28575" cap="flat" cmpd="sng" algn="ctr">
            <a:solidFill>
              <a:srgbClr val="00B050"/>
            </a:solidFill>
            <a:prstDash val="sysDash"/>
            <a:miter lim="800000"/>
          </a:ln>
          <a:effectLst/>
        </p:spPr>
      </p:cxnSp>
      <p:cxnSp>
        <p:nvCxnSpPr>
          <p:cNvPr id="141" name="直线连接符 80">
            <a:extLst>
              <a:ext uri="{FF2B5EF4-FFF2-40B4-BE49-F238E27FC236}">
                <a16:creationId xmlns:a16="http://schemas.microsoft.com/office/drawing/2014/main" id="{765DF1DB-D0F5-4ECE-B4BD-B0CDE2D5F669}"/>
              </a:ext>
            </a:extLst>
          </p:cNvPr>
          <p:cNvCxnSpPr>
            <a:cxnSpLocks/>
          </p:cNvCxnSpPr>
          <p:nvPr/>
        </p:nvCxnSpPr>
        <p:spPr>
          <a:xfrm flipV="1">
            <a:off x="568527" y="2744344"/>
            <a:ext cx="6941441" cy="7673"/>
          </a:xfrm>
          <a:prstGeom prst="line">
            <a:avLst/>
          </a:prstGeom>
          <a:noFill/>
          <a:ln w="28575" cap="flat" cmpd="sng" algn="ctr">
            <a:solidFill>
              <a:srgbClr val="00B050"/>
            </a:solidFill>
            <a:prstDash val="sysDash"/>
            <a:miter lim="800000"/>
          </a:ln>
          <a:effectLst/>
        </p:spPr>
      </p:cxnSp>
      <p:cxnSp>
        <p:nvCxnSpPr>
          <p:cNvPr id="142" name="直线箭头连接符 83">
            <a:extLst>
              <a:ext uri="{FF2B5EF4-FFF2-40B4-BE49-F238E27FC236}">
                <a16:creationId xmlns:a16="http://schemas.microsoft.com/office/drawing/2014/main" id="{40EF1FB6-4D62-4D05-8679-44AE83D27746}"/>
              </a:ext>
            </a:extLst>
          </p:cNvPr>
          <p:cNvCxnSpPr>
            <a:cxnSpLocks/>
            <a:endCxn id="113" idx="0"/>
          </p:cNvCxnSpPr>
          <p:nvPr/>
        </p:nvCxnSpPr>
        <p:spPr>
          <a:xfrm>
            <a:off x="7509968" y="2736221"/>
            <a:ext cx="1" cy="176582"/>
          </a:xfrm>
          <a:prstGeom prst="straightConnector1">
            <a:avLst/>
          </a:prstGeom>
          <a:noFill/>
          <a:ln w="28575" cap="flat" cmpd="sng" algn="ctr">
            <a:solidFill>
              <a:srgbClr val="00B050"/>
            </a:solidFill>
            <a:prstDash val="sysDash"/>
            <a:miter lim="800000"/>
            <a:headEnd type="none" w="med" len="med"/>
            <a:tailEnd type="arrow" w="med" len="med"/>
          </a:ln>
          <a:effectLst/>
        </p:spPr>
      </p:cxnSp>
      <p:cxnSp>
        <p:nvCxnSpPr>
          <p:cNvPr id="143" name="直线箭头连接符 85">
            <a:extLst>
              <a:ext uri="{FF2B5EF4-FFF2-40B4-BE49-F238E27FC236}">
                <a16:creationId xmlns:a16="http://schemas.microsoft.com/office/drawing/2014/main" id="{33FC5A80-DE76-4430-8800-3C04AEFE0C12}"/>
              </a:ext>
            </a:extLst>
          </p:cNvPr>
          <p:cNvCxnSpPr/>
          <p:nvPr/>
        </p:nvCxnSpPr>
        <p:spPr>
          <a:xfrm>
            <a:off x="9382452" y="2580658"/>
            <a:ext cx="0" cy="311126"/>
          </a:xfrm>
          <a:prstGeom prst="straightConnector1">
            <a:avLst/>
          </a:prstGeom>
          <a:noFill/>
          <a:ln w="28575" cap="flat" cmpd="sng" algn="ctr">
            <a:solidFill>
              <a:srgbClr val="00B050"/>
            </a:solidFill>
            <a:prstDash val="sysDash"/>
            <a:miter lim="800000"/>
            <a:headEnd type="none" w="med" len="med"/>
            <a:tailEnd type="arrow" w="med" len="med"/>
          </a:ln>
          <a:effectLst/>
        </p:spPr>
      </p:cxnSp>
      <p:cxnSp>
        <p:nvCxnSpPr>
          <p:cNvPr id="144" name="直线连接符 87">
            <a:extLst>
              <a:ext uri="{FF2B5EF4-FFF2-40B4-BE49-F238E27FC236}">
                <a16:creationId xmlns:a16="http://schemas.microsoft.com/office/drawing/2014/main" id="{303E0C51-BD10-4461-95A0-8273BEEC4F58}"/>
              </a:ext>
            </a:extLst>
          </p:cNvPr>
          <p:cNvCxnSpPr>
            <a:cxnSpLocks/>
          </p:cNvCxnSpPr>
          <p:nvPr/>
        </p:nvCxnSpPr>
        <p:spPr>
          <a:xfrm>
            <a:off x="568611" y="2805143"/>
            <a:ext cx="15364" cy="1627376"/>
          </a:xfrm>
          <a:prstGeom prst="line">
            <a:avLst/>
          </a:prstGeom>
          <a:noFill/>
          <a:ln w="28575" cap="flat" cmpd="sng" algn="ctr">
            <a:solidFill>
              <a:srgbClr val="00B050"/>
            </a:solidFill>
            <a:prstDash val="sysDash"/>
            <a:miter lim="800000"/>
          </a:ln>
          <a:effectLst/>
        </p:spPr>
      </p:cxnSp>
      <p:cxnSp>
        <p:nvCxnSpPr>
          <p:cNvPr id="145" name="肘形连接符 97">
            <a:extLst>
              <a:ext uri="{FF2B5EF4-FFF2-40B4-BE49-F238E27FC236}">
                <a16:creationId xmlns:a16="http://schemas.microsoft.com/office/drawing/2014/main" id="{74E8C4B3-DA2E-42D3-B754-DF57E9A80C6F}"/>
              </a:ext>
            </a:extLst>
          </p:cNvPr>
          <p:cNvCxnSpPr>
            <a:cxnSpLocks/>
            <a:stCxn id="116" idx="6"/>
          </p:cNvCxnSpPr>
          <p:nvPr/>
        </p:nvCxnSpPr>
        <p:spPr>
          <a:xfrm flipV="1">
            <a:off x="8139233" y="3543225"/>
            <a:ext cx="199902" cy="2279469"/>
          </a:xfrm>
          <a:prstGeom prst="bentConnector2">
            <a:avLst/>
          </a:prstGeom>
          <a:noFill/>
          <a:ln w="28575" cap="flat" cmpd="sng" algn="ctr">
            <a:solidFill>
              <a:srgbClr val="C00000"/>
            </a:solidFill>
            <a:prstDash val="sysDash"/>
            <a:miter lim="800000"/>
            <a:headEnd type="arrow" w="med" len="med"/>
            <a:tailEnd type="arrow" w="med" len="med"/>
          </a:ln>
          <a:effectLst/>
        </p:spPr>
      </p:cxnSp>
      <p:cxnSp>
        <p:nvCxnSpPr>
          <p:cNvPr id="146" name="直线箭头连接符 101">
            <a:extLst>
              <a:ext uri="{FF2B5EF4-FFF2-40B4-BE49-F238E27FC236}">
                <a16:creationId xmlns:a16="http://schemas.microsoft.com/office/drawing/2014/main" id="{5F079F65-73F6-4A37-ADD3-A958F284BC3E}"/>
              </a:ext>
            </a:extLst>
          </p:cNvPr>
          <p:cNvCxnSpPr>
            <a:cxnSpLocks/>
            <a:stCxn id="113" idx="1"/>
            <a:endCxn id="112" idx="3"/>
          </p:cNvCxnSpPr>
          <p:nvPr/>
        </p:nvCxnSpPr>
        <p:spPr>
          <a:xfrm flipH="1" flipV="1">
            <a:off x="5943644" y="3208952"/>
            <a:ext cx="621945" cy="21668"/>
          </a:xfrm>
          <a:prstGeom prst="straightConnector1">
            <a:avLst/>
          </a:prstGeom>
          <a:noFill/>
          <a:ln w="28575" cap="flat" cmpd="sng" algn="ctr">
            <a:solidFill>
              <a:srgbClr val="C00000"/>
            </a:solidFill>
            <a:prstDash val="sysDash"/>
            <a:miter lim="800000"/>
            <a:headEnd type="none" w="med" len="med"/>
            <a:tailEnd type="arrow" w="med" len="med"/>
          </a:ln>
          <a:effectLst/>
        </p:spPr>
      </p:cxnSp>
      <p:cxnSp>
        <p:nvCxnSpPr>
          <p:cNvPr id="147" name="肘形连接符 106">
            <a:extLst>
              <a:ext uri="{FF2B5EF4-FFF2-40B4-BE49-F238E27FC236}">
                <a16:creationId xmlns:a16="http://schemas.microsoft.com/office/drawing/2014/main" id="{43785C81-8575-4C1C-BDC8-83AC3E6B1994}"/>
              </a:ext>
            </a:extLst>
          </p:cNvPr>
          <p:cNvCxnSpPr>
            <a:cxnSpLocks/>
          </p:cNvCxnSpPr>
          <p:nvPr/>
        </p:nvCxnSpPr>
        <p:spPr>
          <a:xfrm rot="16200000" flipH="1">
            <a:off x="8294923" y="3545886"/>
            <a:ext cx="841568" cy="522715"/>
          </a:xfrm>
          <a:prstGeom prst="bentConnector3">
            <a:avLst>
              <a:gd name="adj1" fmla="val -28"/>
            </a:avLst>
          </a:prstGeom>
          <a:noFill/>
          <a:ln w="28575" cap="flat" cmpd="sng" algn="ctr">
            <a:solidFill>
              <a:srgbClr val="C00000"/>
            </a:solidFill>
            <a:prstDash val="sysDash"/>
            <a:miter lim="800000"/>
            <a:headEnd type="arrow" w="med" len="med"/>
            <a:tailEnd type="arrow" w="med" len="med"/>
          </a:ln>
          <a:effectLst/>
        </p:spPr>
      </p:cxnSp>
      <p:cxnSp>
        <p:nvCxnSpPr>
          <p:cNvPr id="148" name="直线箭头连接符 108">
            <a:extLst>
              <a:ext uri="{FF2B5EF4-FFF2-40B4-BE49-F238E27FC236}">
                <a16:creationId xmlns:a16="http://schemas.microsoft.com/office/drawing/2014/main" id="{80535994-43A2-42BC-99F0-1BCFCF0FDD39}"/>
              </a:ext>
            </a:extLst>
          </p:cNvPr>
          <p:cNvCxnSpPr>
            <a:cxnSpLocks/>
            <a:stCxn id="115" idx="0"/>
            <a:endCxn id="113" idx="2"/>
          </p:cNvCxnSpPr>
          <p:nvPr/>
        </p:nvCxnSpPr>
        <p:spPr>
          <a:xfrm flipH="1" flipV="1">
            <a:off x="7509969" y="3548436"/>
            <a:ext cx="1421" cy="686716"/>
          </a:xfrm>
          <a:prstGeom prst="straightConnector1">
            <a:avLst/>
          </a:prstGeom>
          <a:noFill/>
          <a:ln w="28575" cap="flat" cmpd="sng" algn="ctr">
            <a:solidFill>
              <a:srgbClr val="C00000"/>
            </a:solidFill>
            <a:prstDash val="sysDash"/>
            <a:miter lim="800000"/>
            <a:headEnd type="none" w="med" len="med"/>
            <a:tailEnd type="arrow" w="med" len="med"/>
          </a:ln>
          <a:effectLst/>
        </p:spPr>
      </p:cxnSp>
      <p:cxnSp>
        <p:nvCxnSpPr>
          <p:cNvPr id="149" name="直线箭头连接符 112">
            <a:extLst>
              <a:ext uri="{FF2B5EF4-FFF2-40B4-BE49-F238E27FC236}">
                <a16:creationId xmlns:a16="http://schemas.microsoft.com/office/drawing/2014/main" id="{AC4B8B88-F793-4CC1-B79C-9B7CFE826055}"/>
              </a:ext>
            </a:extLst>
          </p:cNvPr>
          <p:cNvCxnSpPr>
            <a:cxnSpLocks/>
          </p:cNvCxnSpPr>
          <p:nvPr/>
        </p:nvCxnSpPr>
        <p:spPr>
          <a:xfrm>
            <a:off x="5904734" y="3386460"/>
            <a:ext cx="1429729" cy="901303"/>
          </a:xfrm>
          <a:prstGeom prst="straightConnector1">
            <a:avLst/>
          </a:prstGeom>
          <a:noFill/>
          <a:ln w="28575" cap="flat" cmpd="sng" algn="ctr">
            <a:solidFill>
              <a:srgbClr val="F8C128"/>
            </a:solidFill>
            <a:prstDash val="sysDot"/>
            <a:miter lim="800000"/>
            <a:headEnd type="none" w="med" len="med"/>
            <a:tailEnd type="arrow" w="med" len="med"/>
          </a:ln>
          <a:effectLst/>
        </p:spPr>
      </p:cxnSp>
      <p:cxnSp>
        <p:nvCxnSpPr>
          <p:cNvPr id="150" name="直线箭头连接符 114">
            <a:extLst>
              <a:ext uri="{FF2B5EF4-FFF2-40B4-BE49-F238E27FC236}">
                <a16:creationId xmlns:a16="http://schemas.microsoft.com/office/drawing/2014/main" id="{7CE8B5D7-47D0-4363-A20D-319E413D89D2}"/>
              </a:ext>
            </a:extLst>
          </p:cNvPr>
          <p:cNvCxnSpPr>
            <a:cxnSpLocks/>
          </p:cNvCxnSpPr>
          <p:nvPr/>
        </p:nvCxnSpPr>
        <p:spPr>
          <a:xfrm>
            <a:off x="7298298" y="4283553"/>
            <a:ext cx="6059" cy="1838944"/>
          </a:xfrm>
          <a:prstGeom prst="straightConnector1">
            <a:avLst/>
          </a:prstGeom>
          <a:noFill/>
          <a:ln w="28575" cap="flat" cmpd="sng" algn="ctr">
            <a:solidFill>
              <a:srgbClr val="F8C128"/>
            </a:solidFill>
            <a:prstDash val="sysDot"/>
            <a:miter lim="800000"/>
            <a:headEnd type="none" w="med" len="med"/>
            <a:tailEnd type="arrow" w="med" len="med"/>
          </a:ln>
          <a:effectLst/>
        </p:spPr>
      </p:cxnSp>
      <p:cxnSp>
        <p:nvCxnSpPr>
          <p:cNvPr id="151" name="直线箭头连接符 116">
            <a:extLst>
              <a:ext uri="{FF2B5EF4-FFF2-40B4-BE49-F238E27FC236}">
                <a16:creationId xmlns:a16="http://schemas.microsoft.com/office/drawing/2014/main" id="{296BEF08-1D5E-49CC-B5EC-7F77A2BFC71B}"/>
              </a:ext>
            </a:extLst>
          </p:cNvPr>
          <p:cNvCxnSpPr>
            <a:cxnSpLocks/>
            <a:stCxn id="112" idx="3"/>
          </p:cNvCxnSpPr>
          <p:nvPr/>
        </p:nvCxnSpPr>
        <p:spPr>
          <a:xfrm>
            <a:off x="5943644" y="3208952"/>
            <a:ext cx="3467511" cy="1061844"/>
          </a:xfrm>
          <a:prstGeom prst="straightConnector1">
            <a:avLst/>
          </a:prstGeom>
          <a:noFill/>
          <a:ln w="28575" cap="flat" cmpd="sng" algn="ctr">
            <a:solidFill>
              <a:srgbClr val="F8C128"/>
            </a:solidFill>
            <a:prstDash val="sysDot"/>
            <a:miter lim="800000"/>
            <a:headEnd type="none" w="med" len="med"/>
            <a:tailEnd type="arrow" w="med" len="med"/>
          </a:ln>
          <a:effectLst/>
        </p:spPr>
      </p:cxnSp>
      <p:cxnSp>
        <p:nvCxnSpPr>
          <p:cNvPr id="152" name="直线箭头连接符 119">
            <a:extLst>
              <a:ext uri="{FF2B5EF4-FFF2-40B4-BE49-F238E27FC236}">
                <a16:creationId xmlns:a16="http://schemas.microsoft.com/office/drawing/2014/main" id="{82213856-A350-4D28-9239-358593BD47CC}"/>
              </a:ext>
            </a:extLst>
          </p:cNvPr>
          <p:cNvCxnSpPr>
            <a:cxnSpLocks/>
          </p:cNvCxnSpPr>
          <p:nvPr/>
        </p:nvCxnSpPr>
        <p:spPr>
          <a:xfrm>
            <a:off x="9313413" y="4156872"/>
            <a:ext cx="30229" cy="1432517"/>
          </a:xfrm>
          <a:prstGeom prst="straightConnector1">
            <a:avLst/>
          </a:prstGeom>
          <a:noFill/>
          <a:ln w="28575" cap="flat" cmpd="sng" algn="ctr">
            <a:solidFill>
              <a:srgbClr val="F8C128"/>
            </a:solidFill>
            <a:prstDash val="sysDot"/>
            <a:miter lim="800000"/>
            <a:headEnd type="none" w="med" len="med"/>
            <a:tailEnd type="arrow" w="med" len="med"/>
          </a:ln>
          <a:effectLst/>
        </p:spPr>
      </p:cxnSp>
      <p:sp>
        <p:nvSpPr>
          <p:cNvPr id="153" name="文本框 152">
            <a:extLst>
              <a:ext uri="{FF2B5EF4-FFF2-40B4-BE49-F238E27FC236}">
                <a16:creationId xmlns:a16="http://schemas.microsoft.com/office/drawing/2014/main" id="{AF3452C8-F6F2-4C32-B37A-DAE9EBF3AB42}"/>
              </a:ext>
            </a:extLst>
          </p:cNvPr>
          <p:cNvSpPr txBox="1"/>
          <p:nvPr/>
        </p:nvSpPr>
        <p:spPr>
          <a:xfrm flipH="1">
            <a:off x="5547283" y="5167308"/>
            <a:ext cx="2253520" cy="338554"/>
          </a:xfrm>
          <a:prstGeom prst="rect">
            <a:avLst/>
          </a:prstGeom>
          <a:noFill/>
        </p:spPr>
        <p:txBody>
          <a:bodyPr wrap="square" rtlCol="0">
            <a:spAutoFit/>
          </a:bodyPr>
          <a:lstStyle/>
          <a:p>
            <a:r>
              <a:rPr kumimoji="1" lang="zh-CN" altLang="en-US" sz="1600" dirty="0">
                <a:solidFill>
                  <a:prstClr val="black"/>
                </a:solidFill>
                <a:latin typeface="Calibri"/>
                <a:ea typeface="微软雅黑"/>
              </a:rPr>
              <a:t>追溯至端口和用户</a:t>
            </a:r>
          </a:p>
        </p:txBody>
      </p:sp>
      <p:sp>
        <p:nvSpPr>
          <p:cNvPr id="154" name="文本框 153">
            <a:extLst>
              <a:ext uri="{FF2B5EF4-FFF2-40B4-BE49-F238E27FC236}">
                <a16:creationId xmlns:a16="http://schemas.microsoft.com/office/drawing/2014/main" id="{39160BDF-16D8-4978-98B9-604566567204}"/>
              </a:ext>
            </a:extLst>
          </p:cNvPr>
          <p:cNvSpPr txBox="1"/>
          <p:nvPr/>
        </p:nvSpPr>
        <p:spPr>
          <a:xfrm flipH="1">
            <a:off x="9347593" y="5139902"/>
            <a:ext cx="2253520" cy="338554"/>
          </a:xfrm>
          <a:prstGeom prst="rect">
            <a:avLst/>
          </a:prstGeom>
          <a:noFill/>
        </p:spPr>
        <p:txBody>
          <a:bodyPr wrap="square" rtlCol="0">
            <a:spAutoFit/>
          </a:bodyPr>
          <a:lstStyle/>
          <a:p>
            <a:r>
              <a:rPr kumimoji="1" lang="zh-CN" altLang="en-US" sz="1600" dirty="0">
                <a:solidFill>
                  <a:prstClr val="black"/>
                </a:solidFill>
                <a:latin typeface="Calibri"/>
                <a:ea typeface="微软雅黑"/>
              </a:rPr>
              <a:t>追溯至接入网</a:t>
            </a:r>
          </a:p>
        </p:txBody>
      </p:sp>
      <p:cxnSp>
        <p:nvCxnSpPr>
          <p:cNvPr id="155" name="直线连接符 138">
            <a:extLst>
              <a:ext uri="{FF2B5EF4-FFF2-40B4-BE49-F238E27FC236}">
                <a16:creationId xmlns:a16="http://schemas.microsoft.com/office/drawing/2014/main" id="{8E04683C-AB4E-4A9D-933D-9511A06B3570}"/>
              </a:ext>
            </a:extLst>
          </p:cNvPr>
          <p:cNvCxnSpPr>
            <a:cxnSpLocks/>
          </p:cNvCxnSpPr>
          <p:nvPr/>
        </p:nvCxnSpPr>
        <p:spPr>
          <a:xfrm flipV="1">
            <a:off x="6375399" y="3524389"/>
            <a:ext cx="324671" cy="414072"/>
          </a:xfrm>
          <a:prstGeom prst="line">
            <a:avLst/>
          </a:prstGeom>
          <a:noFill/>
          <a:ln w="6350" cap="flat" cmpd="sng" algn="ctr">
            <a:solidFill>
              <a:srgbClr val="00436D"/>
            </a:solidFill>
            <a:prstDash val="solid"/>
            <a:miter lim="800000"/>
          </a:ln>
          <a:effectLst/>
        </p:spPr>
      </p:cxnSp>
      <p:cxnSp>
        <p:nvCxnSpPr>
          <p:cNvPr id="156" name="直线连接符 152">
            <a:extLst>
              <a:ext uri="{FF2B5EF4-FFF2-40B4-BE49-F238E27FC236}">
                <a16:creationId xmlns:a16="http://schemas.microsoft.com/office/drawing/2014/main" id="{087D5163-E13C-451E-B2DD-3F6A03078849}"/>
              </a:ext>
            </a:extLst>
          </p:cNvPr>
          <p:cNvCxnSpPr>
            <a:cxnSpLocks/>
          </p:cNvCxnSpPr>
          <p:nvPr/>
        </p:nvCxnSpPr>
        <p:spPr>
          <a:xfrm>
            <a:off x="378986" y="2580658"/>
            <a:ext cx="21388" cy="2355118"/>
          </a:xfrm>
          <a:prstGeom prst="line">
            <a:avLst/>
          </a:prstGeom>
          <a:noFill/>
          <a:ln w="28575" cap="flat" cmpd="sng" algn="ctr">
            <a:solidFill>
              <a:srgbClr val="00B050"/>
            </a:solidFill>
            <a:prstDash val="sysDash"/>
            <a:miter lim="800000"/>
          </a:ln>
          <a:effectLst/>
        </p:spPr>
      </p:cxnSp>
      <p:cxnSp>
        <p:nvCxnSpPr>
          <p:cNvPr id="157" name="直线连接符 154">
            <a:extLst>
              <a:ext uri="{FF2B5EF4-FFF2-40B4-BE49-F238E27FC236}">
                <a16:creationId xmlns:a16="http://schemas.microsoft.com/office/drawing/2014/main" id="{A75AEC59-0377-4FF5-B0F2-1F00E878905E}"/>
              </a:ext>
            </a:extLst>
          </p:cNvPr>
          <p:cNvCxnSpPr>
            <a:cxnSpLocks/>
          </p:cNvCxnSpPr>
          <p:nvPr/>
        </p:nvCxnSpPr>
        <p:spPr>
          <a:xfrm flipV="1">
            <a:off x="378985" y="2571373"/>
            <a:ext cx="8993260" cy="14848"/>
          </a:xfrm>
          <a:prstGeom prst="line">
            <a:avLst/>
          </a:prstGeom>
          <a:noFill/>
          <a:ln w="28575" cap="flat" cmpd="sng" algn="ctr">
            <a:solidFill>
              <a:srgbClr val="00B050"/>
            </a:solidFill>
            <a:prstDash val="sysDash"/>
            <a:miter lim="800000"/>
          </a:ln>
          <a:effectLst/>
        </p:spPr>
      </p:cxnSp>
    </p:spTree>
    <p:extLst>
      <p:ext uri="{BB962C8B-B14F-4D97-AF65-F5344CB8AC3E}">
        <p14:creationId xmlns:p14="http://schemas.microsoft.com/office/powerpoint/2010/main" val="49007226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600" dirty="0"/>
              <a:t>12.6.1 </a:t>
            </a:r>
            <a:r>
              <a:rPr kumimoji="1" lang="zh-CN" altLang="en-US" sz="3600" dirty="0"/>
              <a:t>应用与推广</a:t>
            </a:r>
          </a:p>
        </p:txBody>
      </p:sp>
      <p:sp>
        <p:nvSpPr>
          <p:cNvPr id="3" name="文本框 2">
            <a:extLst>
              <a:ext uri="{FF2B5EF4-FFF2-40B4-BE49-F238E27FC236}">
                <a16:creationId xmlns:a16="http://schemas.microsoft.com/office/drawing/2014/main" id="{99542546-067B-4D6C-83FC-72706D35720A}"/>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dirty="0">
                <a:latin typeface="Calibri "/>
                <a:ea typeface="微软雅黑"/>
                <a:cs typeface="+mj-cs"/>
              </a:rPr>
              <a:t>清华大学校园网部署</a:t>
            </a:r>
            <a:endParaRPr kumimoji="1" lang="zh-CN" altLang="en-US" sz="2000" b="1" i="0" u="none" strike="noStrike" kern="1200" cap="none" spc="0" normalizeH="0" baseline="0" noProof="0" dirty="0">
              <a:ln>
                <a:noFill/>
              </a:ln>
              <a:effectLst/>
              <a:uLnTx/>
              <a:uFillTx/>
              <a:latin typeface="Calibri "/>
              <a:ea typeface="微软雅黑"/>
              <a:cs typeface="+mj-cs"/>
            </a:endParaRPr>
          </a:p>
        </p:txBody>
      </p:sp>
      <p:cxnSp>
        <p:nvCxnSpPr>
          <p:cNvPr id="4" name="直线连接符 184">
            <a:extLst>
              <a:ext uri="{FF2B5EF4-FFF2-40B4-BE49-F238E27FC236}">
                <a16:creationId xmlns:a16="http://schemas.microsoft.com/office/drawing/2014/main" id="{18165811-EF33-4255-B584-84FA5685F829}"/>
              </a:ext>
            </a:extLst>
          </p:cNvPr>
          <p:cNvCxnSpPr/>
          <p:nvPr/>
        </p:nvCxnSpPr>
        <p:spPr>
          <a:xfrm>
            <a:off x="7547083" y="4297862"/>
            <a:ext cx="1149979" cy="764580"/>
          </a:xfrm>
          <a:prstGeom prst="line">
            <a:avLst/>
          </a:prstGeom>
          <a:ln w="38100">
            <a:solidFill>
              <a:srgbClr val="0049DB"/>
            </a:solidFill>
            <a:headEnd type="none"/>
          </a:ln>
        </p:spPr>
        <p:style>
          <a:lnRef idx="1">
            <a:schemeClr val="accent1"/>
          </a:lnRef>
          <a:fillRef idx="0">
            <a:schemeClr val="accent1"/>
          </a:fillRef>
          <a:effectRef idx="0">
            <a:schemeClr val="accent1"/>
          </a:effectRef>
          <a:fontRef idx="minor">
            <a:schemeClr val="tx1"/>
          </a:fontRef>
        </p:style>
      </p:cxnSp>
      <p:cxnSp>
        <p:nvCxnSpPr>
          <p:cNvPr id="5" name="直线连接符 185">
            <a:extLst>
              <a:ext uri="{FF2B5EF4-FFF2-40B4-BE49-F238E27FC236}">
                <a16:creationId xmlns:a16="http://schemas.microsoft.com/office/drawing/2014/main" id="{4C1EFC2C-9D17-4580-B94D-CD7CCE3E2026}"/>
              </a:ext>
            </a:extLst>
          </p:cNvPr>
          <p:cNvCxnSpPr/>
          <p:nvPr/>
        </p:nvCxnSpPr>
        <p:spPr>
          <a:xfrm flipV="1">
            <a:off x="5233593" y="5466225"/>
            <a:ext cx="1182990" cy="34400"/>
          </a:xfrm>
          <a:prstGeom prst="line">
            <a:avLst/>
          </a:prstGeom>
          <a:ln w="38100">
            <a:solidFill>
              <a:srgbClr val="0049DB"/>
            </a:solidFill>
          </a:ln>
        </p:spPr>
        <p:style>
          <a:lnRef idx="2">
            <a:schemeClr val="dk1"/>
          </a:lnRef>
          <a:fillRef idx="0">
            <a:schemeClr val="dk1"/>
          </a:fillRef>
          <a:effectRef idx="1">
            <a:schemeClr val="dk1"/>
          </a:effectRef>
          <a:fontRef idx="minor">
            <a:schemeClr val="tx1"/>
          </a:fontRef>
        </p:style>
      </p:cxnSp>
      <p:cxnSp>
        <p:nvCxnSpPr>
          <p:cNvPr id="6" name="直线连接符 186">
            <a:extLst>
              <a:ext uri="{FF2B5EF4-FFF2-40B4-BE49-F238E27FC236}">
                <a16:creationId xmlns:a16="http://schemas.microsoft.com/office/drawing/2014/main" id="{A758A48D-5E8A-45B8-B182-4C59A60FD616}"/>
              </a:ext>
            </a:extLst>
          </p:cNvPr>
          <p:cNvCxnSpPr/>
          <p:nvPr/>
        </p:nvCxnSpPr>
        <p:spPr>
          <a:xfrm>
            <a:off x="7535553" y="4036747"/>
            <a:ext cx="1465203" cy="0"/>
          </a:xfrm>
          <a:prstGeom prst="line">
            <a:avLst/>
          </a:prstGeom>
          <a:ln w="38100">
            <a:solidFill>
              <a:srgbClr val="0049DB"/>
            </a:solidFill>
          </a:ln>
        </p:spPr>
        <p:style>
          <a:lnRef idx="2">
            <a:schemeClr val="dk1"/>
          </a:lnRef>
          <a:fillRef idx="0">
            <a:schemeClr val="dk1"/>
          </a:fillRef>
          <a:effectRef idx="1">
            <a:schemeClr val="dk1"/>
          </a:effectRef>
          <a:fontRef idx="minor">
            <a:schemeClr val="tx1"/>
          </a:fontRef>
        </p:style>
      </p:cxnSp>
      <p:cxnSp>
        <p:nvCxnSpPr>
          <p:cNvPr id="7" name="直线连接符 189">
            <a:extLst>
              <a:ext uri="{FF2B5EF4-FFF2-40B4-BE49-F238E27FC236}">
                <a16:creationId xmlns:a16="http://schemas.microsoft.com/office/drawing/2014/main" id="{BF4059E2-3D91-4021-98FE-B485077E51BC}"/>
              </a:ext>
            </a:extLst>
          </p:cNvPr>
          <p:cNvCxnSpPr/>
          <p:nvPr/>
        </p:nvCxnSpPr>
        <p:spPr>
          <a:xfrm>
            <a:off x="7534803" y="3413017"/>
            <a:ext cx="9105" cy="357795"/>
          </a:xfrm>
          <a:prstGeom prst="line">
            <a:avLst/>
          </a:prstGeom>
          <a:ln w="38100">
            <a:solidFill>
              <a:srgbClr val="0049DB"/>
            </a:solidFill>
            <a:headEnd type="none"/>
          </a:ln>
        </p:spPr>
        <p:style>
          <a:lnRef idx="1">
            <a:schemeClr val="accent1"/>
          </a:lnRef>
          <a:fillRef idx="0">
            <a:schemeClr val="accent1"/>
          </a:fillRef>
          <a:effectRef idx="0">
            <a:schemeClr val="accent1"/>
          </a:effectRef>
          <a:fontRef idx="minor">
            <a:schemeClr val="tx1"/>
          </a:fontRef>
        </p:style>
      </p:cxnSp>
      <p:cxnSp>
        <p:nvCxnSpPr>
          <p:cNvPr id="8" name="直线连接符 190">
            <a:extLst>
              <a:ext uri="{FF2B5EF4-FFF2-40B4-BE49-F238E27FC236}">
                <a16:creationId xmlns:a16="http://schemas.microsoft.com/office/drawing/2014/main" id="{AE7C7F64-418A-41B4-BCE8-44C5828B00ED}"/>
              </a:ext>
            </a:extLst>
          </p:cNvPr>
          <p:cNvCxnSpPr/>
          <p:nvPr/>
        </p:nvCxnSpPr>
        <p:spPr>
          <a:xfrm>
            <a:off x="5812366" y="4053300"/>
            <a:ext cx="1749696" cy="0"/>
          </a:xfrm>
          <a:prstGeom prst="line">
            <a:avLst/>
          </a:prstGeom>
          <a:ln w="38100">
            <a:solidFill>
              <a:srgbClr val="0049DB"/>
            </a:solidFill>
          </a:ln>
        </p:spPr>
        <p:style>
          <a:lnRef idx="2">
            <a:schemeClr val="dk1"/>
          </a:lnRef>
          <a:fillRef idx="0">
            <a:schemeClr val="dk1"/>
          </a:fillRef>
          <a:effectRef idx="1">
            <a:schemeClr val="dk1"/>
          </a:effectRef>
          <a:fontRef idx="minor">
            <a:schemeClr val="tx1"/>
          </a:fontRef>
        </p:style>
      </p:cxnSp>
      <p:cxnSp>
        <p:nvCxnSpPr>
          <p:cNvPr id="9" name="直线连接符 192">
            <a:extLst>
              <a:ext uri="{FF2B5EF4-FFF2-40B4-BE49-F238E27FC236}">
                <a16:creationId xmlns:a16="http://schemas.microsoft.com/office/drawing/2014/main" id="{FC0B1CC1-3DEB-47FD-8A5D-7DD69A23C0EA}"/>
              </a:ext>
            </a:extLst>
          </p:cNvPr>
          <p:cNvCxnSpPr/>
          <p:nvPr/>
        </p:nvCxnSpPr>
        <p:spPr>
          <a:xfrm>
            <a:off x="5208150" y="2523540"/>
            <a:ext cx="1208433" cy="0"/>
          </a:xfrm>
          <a:prstGeom prst="line">
            <a:avLst/>
          </a:prstGeom>
          <a:ln w="38100">
            <a:solidFill>
              <a:srgbClr val="0049DB"/>
            </a:solidFill>
          </a:ln>
        </p:spPr>
        <p:style>
          <a:lnRef idx="2">
            <a:schemeClr val="dk1"/>
          </a:lnRef>
          <a:fillRef idx="0">
            <a:schemeClr val="dk1"/>
          </a:fillRef>
          <a:effectRef idx="1">
            <a:schemeClr val="dk1"/>
          </a:effectRef>
          <a:fontRef idx="minor">
            <a:schemeClr val="tx1"/>
          </a:fontRef>
        </p:style>
      </p:cxnSp>
      <p:pic>
        <p:nvPicPr>
          <p:cNvPr id="10" name="图片 9">
            <a:extLst>
              <a:ext uri="{FF2B5EF4-FFF2-40B4-BE49-F238E27FC236}">
                <a16:creationId xmlns:a16="http://schemas.microsoft.com/office/drawing/2014/main" id="{528D2CC2-8B67-42BD-B3F9-64C0E654F247}"/>
              </a:ext>
            </a:extLst>
          </p:cNvPr>
          <p:cNvPicPr>
            <a:picLocks noChangeAspect="1"/>
          </p:cNvPicPr>
          <p:nvPr/>
        </p:nvPicPr>
        <p:blipFill>
          <a:blip r:embed="rId2"/>
          <a:stretch>
            <a:fillRect/>
          </a:stretch>
        </p:blipFill>
        <p:spPr>
          <a:xfrm rot="244567">
            <a:off x="3141156" y="2986949"/>
            <a:ext cx="381987" cy="146559"/>
          </a:xfrm>
          <a:prstGeom prst="rect">
            <a:avLst/>
          </a:prstGeom>
        </p:spPr>
      </p:pic>
      <p:grpSp>
        <p:nvGrpSpPr>
          <p:cNvPr id="11" name="组 26">
            <a:extLst>
              <a:ext uri="{FF2B5EF4-FFF2-40B4-BE49-F238E27FC236}">
                <a16:creationId xmlns:a16="http://schemas.microsoft.com/office/drawing/2014/main" id="{380F6EDA-9BE6-4232-A960-18A6A7B1BFF7}"/>
              </a:ext>
            </a:extLst>
          </p:cNvPr>
          <p:cNvGrpSpPr/>
          <p:nvPr/>
        </p:nvGrpSpPr>
        <p:grpSpPr>
          <a:xfrm>
            <a:off x="1631990" y="1443495"/>
            <a:ext cx="1480908" cy="721061"/>
            <a:chOff x="818692" y="4130419"/>
            <a:chExt cx="1480908" cy="721061"/>
          </a:xfrm>
        </p:grpSpPr>
        <p:grpSp>
          <p:nvGrpSpPr>
            <p:cNvPr id="12" name="组 116">
              <a:extLst>
                <a:ext uri="{FF2B5EF4-FFF2-40B4-BE49-F238E27FC236}">
                  <a16:creationId xmlns:a16="http://schemas.microsoft.com/office/drawing/2014/main" id="{8F2C29AB-A0DA-4C96-A455-5CD4512C8383}"/>
                </a:ext>
              </a:extLst>
            </p:cNvPr>
            <p:cNvGrpSpPr/>
            <p:nvPr/>
          </p:nvGrpSpPr>
          <p:grpSpPr>
            <a:xfrm>
              <a:off x="818692" y="4130419"/>
              <a:ext cx="1480908" cy="721061"/>
              <a:chOff x="481058" y="5129524"/>
              <a:chExt cx="2221838" cy="1118231"/>
            </a:xfrm>
          </p:grpSpPr>
          <p:sp>
            <p:nvSpPr>
              <p:cNvPr id="15" name="文本框 14">
                <a:extLst>
                  <a:ext uri="{FF2B5EF4-FFF2-40B4-BE49-F238E27FC236}">
                    <a16:creationId xmlns:a16="http://schemas.microsoft.com/office/drawing/2014/main" id="{32A01C5C-5F44-4D08-A442-C6E51886C206}"/>
                  </a:ext>
                </a:extLst>
              </p:cNvPr>
              <p:cNvSpPr txBox="1"/>
              <p:nvPr/>
            </p:nvSpPr>
            <p:spPr>
              <a:xfrm>
                <a:off x="994057" y="5129524"/>
                <a:ext cx="1364884" cy="477305"/>
              </a:xfrm>
              <a:prstGeom prst="rect">
                <a:avLst/>
              </a:prstGeom>
              <a:noFill/>
            </p:spPr>
            <p:txBody>
              <a:bodyPr wrap="square" rtlCol="0">
                <a:spAutoFit/>
              </a:bodyPr>
              <a:lstStyle/>
              <a:p>
                <a:pPr algn="ctr"/>
                <a:r>
                  <a:rPr kumimoji="1" lang="zh-CN" altLang="en-US" sz="1400" dirty="0"/>
                  <a:t>无线子网</a:t>
                </a:r>
                <a:endParaRPr kumimoji="1" lang="zh-CN" altLang="en-US" dirty="0"/>
              </a:p>
            </p:txBody>
          </p:sp>
          <p:pic>
            <p:nvPicPr>
              <p:cNvPr id="16" name="图片 15">
                <a:extLst>
                  <a:ext uri="{FF2B5EF4-FFF2-40B4-BE49-F238E27FC236}">
                    <a16:creationId xmlns:a16="http://schemas.microsoft.com/office/drawing/2014/main" id="{060E900F-D38B-434D-9A1E-C89B24F613A3}"/>
                  </a:ext>
                </a:extLst>
              </p:cNvPr>
              <p:cNvPicPr>
                <a:picLocks noChangeAspect="1"/>
              </p:cNvPicPr>
              <p:nvPr/>
            </p:nvPicPr>
            <p:blipFill>
              <a:blip r:embed="rId3"/>
              <a:stretch>
                <a:fillRect/>
              </a:stretch>
            </p:blipFill>
            <p:spPr>
              <a:xfrm>
                <a:off x="1478248" y="5676255"/>
                <a:ext cx="342900" cy="571500"/>
              </a:xfrm>
              <a:prstGeom prst="rect">
                <a:avLst/>
              </a:prstGeom>
            </p:spPr>
          </p:pic>
          <p:pic>
            <p:nvPicPr>
              <p:cNvPr id="17" name="图片 16">
                <a:extLst>
                  <a:ext uri="{FF2B5EF4-FFF2-40B4-BE49-F238E27FC236}">
                    <a16:creationId xmlns:a16="http://schemas.microsoft.com/office/drawing/2014/main" id="{328E6B24-94F0-4846-9905-D0A6ED980862}"/>
                  </a:ext>
                </a:extLst>
              </p:cNvPr>
              <p:cNvPicPr>
                <a:picLocks noChangeAspect="1"/>
              </p:cNvPicPr>
              <p:nvPr/>
            </p:nvPicPr>
            <p:blipFill>
              <a:blip r:embed="rId4"/>
              <a:stretch>
                <a:fillRect/>
              </a:stretch>
            </p:blipFill>
            <p:spPr>
              <a:xfrm>
                <a:off x="2067896" y="5758859"/>
                <a:ext cx="635000" cy="380999"/>
              </a:xfrm>
              <a:prstGeom prst="rect">
                <a:avLst/>
              </a:prstGeom>
            </p:spPr>
          </p:pic>
          <p:pic>
            <p:nvPicPr>
              <p:cNvPr id="18" name="图片 17">
                <a:extLst>
                  <a:ext uri="{FF2B5EF4-FFF2-40B4-BE49-F238E27FC236}">
                    <a16:creationId xmlns:a16="http://schemas.microsoft.com/office/drawing/2014/main" id="{5A74C03E-3F98-44DB-A732-E5F9424DCC44}"/>
                  </a:ext>
                </a:extLst>
              </p:cNvPr>
              <p:cNvPicPr>
                <a:picLocks noChangeAspect="1"/>
              </p:cNvPicPr>
              <p:nvPr/>
            </p:nvPicPr>
            <p:blipFill>
              <a:blip r:embed="rId5"/>
              <a:stretch>
                <a:fillRect/>
              </a:stretch>
            </p:blipFill>
            <p:spPr>
              <a:xfrm>
                <a:off x="481058" y="5610896"/>
                <a:ext cx="635000" cy="558800"/>
              </a:xfrm>
              <a:prstGeom prst="rect">
                <a:avLst/>
              </a:prstGeom>
            </p:spPr>
          </p:pic>
        </p:grpSp>
        <p:sp>
          <p:nvSpPr>
            <p:cNvPr id="13" name="文本框 12">
              <a:extLst>
                <a:ext uri="{FF2B5EF4-FFF2-40B4-BE49-F238E27FC236}">
                  <a16:creationId xmlns:a16="http://schemas.microsoft.com/office/drawing/2014/main" id="{4A4390C6-ABD9-4498-A599-4F687D4FB28E}"/>
                </a:ext>
              </a:extLst>
            </p:cNvPr>
            <p:cNvSpPr txBox="1"/>
            <p:nvPr/>
          </p:nvSpPr>
          <p:spPr>
            <a:xfrm>
              <a:off x="1218275" y="4458643"/>
              <a:ext cx="436214" cy="307777"/>
            </a:xfrm>
            <a:prstGeom prst="rect">
              <a:avLst/>
            </a:prstGeom>
            <a:noFill/>
          </p:spPr>
          <p:txBody>
            <a:bodyPr wrap="square" rtlCol="0">
              <a:spAutoFit/>
            </a:bodyPr>
            <a:lstStyle/>
            <a:p>
              <a:r>
                <a:rPr kumimoji="1" lang="en-US" altLang="zh-CN" sz="1400" dirty="0"/>
                <a:t>…</a:t>
              </a:r>
              <a:endParaRPr kumimoji="1" lang="zh-CN" altLang="en-US" sz="1400" dirty="0"/>
            </a:p>
          </p:txBody>
        </p:sp>
        <p:sp>
          <p:nvSpPr>
            <p:cNvPr id="14" name="文本框 13">
              <a:extLst>
                <a:ext uri="{FF2B5EF4-FFF2-40B4-BE49-F238E27FC236}">
                  <a16:creationId xmlns:a16="http://schemas.microsoft.com/office/drawing/2014/main" id="{F85CD819-E89E-42A8-BB37-B9C3E952FD2B}"/>
                </a:ext>
              </a:extLst>
            </p:cNvPr>
            <p:cNvSpPr txBox="1"/>
            <p:nvPr/>
          </p:nvSpPr>
          <p:spPr>
            <a:xfrm>
              <a:off x="1630829" y="4453648"/>
              <a:ext cx="436214" cy="307777"/>
            </a:xfrm>
            <a:prstGeom prst="rect">
              <a:avLst/>
            </a:prstGeom>
            <a:noFill/>
          </p:spPr>
          <p:txBody>
            <a:bodyPr wrap="square" rtlCol="0">
              <a:spAutoFit/>
            </a:bodyPr>
            <a:lstStyle/>
            <a:p>
              <a:r>
                <a:rPr kumimoji="1" lang="en-US" altLang="zh-CN" sz="1400" dirty="0"/>
                <a:t>…</a:t>
              </a:r>
              <a:endParaRPr kumimoji="1" lang="zh-CN" altLang="en-US" sz="1400" dirty="0"/>
            </a:p>
          </p:txBody>
        </p:sp>
      </p:grpSp>
      <p:grpSp>
        <p:nvGrpSpPr>
          <p:cNvPr id="19" name="组 100">
            <a:extLst>
              <a:ext uri="{FF2B5EF4-FFF2-40B4-BE49-F238E27FC236}">
                <a16:creationId xmlns:a16="http://schemas.microsoft.com/office/drawing/2014/main" id="{670D955F-1968-4058-A807-2014D6D9473D}"/>
              </a:ext>
            </a:extLst>
          </p:cNvPr>
          <p:cNvGrpSpPr/>
          <p:nvPr/>
        </p:nvGrpSpPr>
        <p:grpSpPr>
          <a:xfrm>
            <a:off x="1688683" y="2699195"/>
            <a:ext cx="1480908" cy="721061"/>
            <a:chOff x="818692" y="4130419"/>
            <a:chExt cx="1480908" cy="721061"/>
          </a:xfrm>
        </p:grpSpPr>
        <p:grpSp>
          <p:nvGrpSpPr>
            <p:cNvPr id="20" name="组 105">
              <a:extLst>
                <a:ext uri="{FF2B5EF4-FFF2-40B4-BE49-F238E27FC236}">
                  <a16:creationId xmlns:a16="http://schemas.microsoft.com/office/drawing/2014/main" id="{6B869F5D-6A62-4A26-A538-1425C2F9EE5C}"/>
                </a:ext>
              </a:extLst>
            </p:cNvPr>
            <p:cNvGrpSpPr/>
            <p:nvPr/>
          </p:nvGrpSpPr>
          <p:grpSpPr>
            <a:xfrm>
              <a:off x="818692" y="4130419"/>
              <a:ext cx="1480908" cy="721061"/>
              <a:chOff x="481058" y="5129524"/>
              <a:chExt cx="2221838" cy="1118231"/>
            </a:xfrm>
          </p:grpSpPr>
          <p:sp>
            <p:nvSpPr>
              <p:cNvPr id="23" name="文本框 22">
                <a:extLst>
                  <a:ext uri="{FF2B5EF4-FFF2-40B4-BE49-F238E27FC236}">
                    <a16:creationId xmlns:a16="http://schemas.microsoft.com/office/drawing/2014/main" id="{1310F586-F8AF-4FA4-83DD-611D84AFF4A5}"/>
                  </a:ext>
                </a:extLst>
              </p:cNvPr>
              <p:cNvSpPr txBox="1"/>
              <p:nvPr/>
            </p:nvSpPr>
            <p:spPr>
              <a:xfrm>
                <a:off x="994057" y="5129524"/>
                <a:ext cx="1364884" cy="477305"/>
              </a:xfrm>
              <a:prstGeom prst="rect">
                <a:avLst/>
              </a:prstGeom>
              <a:noFill/>
            </p:spPr>
            <p:txBody>
              <a:bodyPr wrap="square" rtlCol="0">
                <a:spAutoFit/>
              </a:bodyPr>
              <a:lstStyle/>
              <a:p>
                <a:pPr algn="ctr"/>
                <a:r>
                  <a:rPr kumimoji="1" lang="zh-CN" altLang="en-US" sz="1400" dirty="0"/>
                  <a:t>无线子网</a:t>
                </a:r>
                <a:endParaRPr kumimoji="1" lang="zh-CN" altLang="en-US" dirty="0"/>
              </a:p>
            </p:txBody>
          </p:sp>
          <p:pic>
            <p:nvPicPr>
              <p:cNvPr id="24" name="图片 23">
                <a:extLst>
                  <a:ext uri="{FF2B5EF4-FFF2-40B4-BE49-F238E27FC236}">
                    <a16:creationId xmlns:a16="http://schemas.microsoft.com/office/drawing/2014/main" id="{4C0E86C2-8AD6-49CD-9CC7-956D079152E9}"/>
                  </a:ext>
                </a:extLst>
              </p:cNvPr>
              <p:cNvPicPr>
                <a:picLocks noChangeAspect="1"/>
              </p:cNvPicPr>
              <p:nvPr/>
            </p:nvPicPr>
            <p:blipFill>
              <a:blip r:embed="rId3"/>
              <a:stretch>
                <a:fillRect/>
              </a:stretch>
            </p:blipFill>
            <p:spPr>
              <a:xfrm>
                <a:off x="1478248" y="5676255"/>
                <a:ext cx="342900" cy="571500"/>
              </a:xfrm>
              <a:prstGeom prst="rect">
                <a:avLst/>
              </a:prstGeom>
            </p:spPr>
          </p:pic>
          <p:pic>
            <p:nvPicPr>
              <p:cNvPr id="25" name="图片 24">
                <a:extLst>
                  <a:ext uri="{FF2B5EF4-FFF2-40B4-BE49-F238E27FC236}">
                    <a16:creationId xmlns:a16="http://schemas.microsoft.com/office/drawing/2014/main" id="{93FAB8F1-C7A8-4403-9FF0-7E63D584E873}"/>
                  </a:ext>
                </a:extLst>
              </p:cNvPr>
              <p:cNvPicPr>
                <a:picLocks noChangeAspect="1"/>
              </p:cNvPicPr>
              <p:nvPr/>
            </p:nvPicPr>
            <p:blipFill>
              <a:blip r:embed="rId4"/>
              <a:stretch>
                <a:fillRect/>
              </a:stretch>
            </p:blipFill>
            <p:spPr>
              <a:xfrm>
                <a:off x="2067896" y="5758859"/>
                <a:ext cx="635000" cy="380999"/>
              </a:xfrm>
              <a:prstGeom prst="rect">
                <a:avLst/>
              </a:prstGeom>
            </p:spPr>
          </p:pic>
          <p:pic>
            <p:nvPicPr>
              <p:cNvPr id="26" name="图片 25">
                <a:extLst>
                  <a:ext uri="{FF2B5EF4-FFF2-40B4-BE49-F238E27FC236}">
                    <a16:creationId xmlns:a16="http://schemas.microsoft.com/office/drawing/2014/main" id="{F3A39822-FB7A-4DB0-8DCB-E22F155069A1}"/>
                  </a:ext>
                </a:extLst>
              </p:cNvPr>
              <p:cNvPicPr>
                <a:picLocks noChangeAspect="1"/>
              </p:cNvPicPr>
              <p:nvPr/>
            </p:nvPicPr>
            <p:blipFill>
              <a:blip r:embed="rId5"/>
              <a:stretch>
                <a:fillRect/>
              </a:stretch>
            </p:blipFill>
            <p:spPr>
              <a:xfrm>
                <a:off x="481058" y="5610896"/>
                <a:ext cx="635000" cy="558800"/>
              </a:xfrm>
              <a:prstGeom prst="rect">
                <a:avLst/>
              </a:prstGeom>
            </p:spPr>
          </p:pic>
        </p:grpSp>
        <p:sp>
          <p:nvSpPr>
            <p:cNvPr id="21" name="文本框 20">
              <a:extLst>
                <a:ext uri="{FF2B5EF4-FFF2-40B4-BE49-F238E27FC236}">
                  <a16:creationId xmlns:a16="http://schemas.microsoft.com/office/drawing/2014/main" id="{AD6D6BFA-629A-418D-84E0-4AB706E45779}"/>
                </a:ext>
              </a:extLst>
            </p:cNvPr>
            <p:cNvSpPr txBox="1"/>
            <p:nvPr/>
          </p:nvSpPr>
          <p:spPr>
            <a:xfrm>
              <a:off x="1218275" y="4458643"/>
              <a:ext cx="436214" cy="307777"/>
            </a:xfrm>
            <a:prstGeom prst="rect">
              <a:avLst/>
            </a:prstGeom>
            <a:noFill/>
          </p:spPr>
          <p:txBody>
            <a:bodyPr wrap="square" rtlCol="0">
              <a:spAutoFit/>
            </a:bodyPr>
            <a:lstStyle/>
            <a:p>
              <a:r>
                <a:rPr kumimoji="1" lang="en-US" altLang="zh-CN" sz="1400" dirty="0"/>
                <a:t>…</a:t>
              </a:r>
              <a:endParaRPr kumimoji="1" lang="zh-CN" altLang="en-US" sz="1400" dirty="0"/>
            </a:p>
          </p:txBody>
        </p:sp>
        <p:sp>
          <p:nvSpPr>
            <p:cNvPr id="22" name="文本框 21">
              <a:extLst>
                <a:ext uri="{FF2B5EF4-FFF2-40B4-BE49-F238E27FC236}">
                  <a16:creationId xmlns:a16="http://schemas.microsoft.com/office/drawing/2014/main" id="{B996CCC3-6903-4CF2-9A86-018C0D5E91D0}"/>
                </a:ext>
              </a:extLst>
            </p:cNvPr>
            <p:cNvSpPr txBox="1"/>
            <p:nvPr/>
          </p:nvSpPr>
          <p:spPr>
            <a:xfrm>
              <a:off x="1630829" y="4453648"/>
              <a:ext cx="436214" cy="307777"/>
            </a:xfrm>
            <a:prstGeom prst="rect">
              <a:avLst/>
            </a:prstGeom>
            <a:noFill/>
          </p:spPr>
          <p:txBody>
            <a:bodyPr wrap="square" rtlCol="0">
              <a:spAutoFit/>
            </a:bodyPr>
            <a:lstStyle/>
            <a:p>
              <a:r>
                <a:rPr kumimoji="1" lang="en-US" altLang="zh-CN" sz="1400" dirty="0"/>
                <a:t>…</a:t>
              </a:r>
              <a:endParaRPr kumimoji="1" lang="zh-CN" altLang="en-US" sz="1400" dirty="0"/>
            </a:p>
          </p:txBody>
        </p:sp>
      </p:grpSp>
      <p:sp>
        <p:nvSpPr>
          <p:cNvPr id="27" name="文本框 26">
            <a:extLst>
              <a:ext uri="{FF2B5EF4-FFF2-40B4-BE49-F238E27FC236}">
                <a16:creationId xmlns:a16="http://schemas.microsoft.com/office/drawing/2014/main" id="{E6818BE5-6126-43ED-9D6D-A399B3A9956A}"/>
              </a:ext>
            </a:extLst>
          </p:cNvPr>
          <p:cNvSpPr txBox="1"/>
          <p:nvPr/>
        </p:nvSpPr>
        <p:spPr>
          <a:xfrm>
            <a:off x="2246200" y="2269010"/>
            <a:ext cx="436214" cy="369332"/>
          </a:xfrm>
          <a:prstGeom prst="rect">
            <a:avLst/>
          </a:prstGeom>
          <a:noFill/>
        </p:spPr>
        <p:txBody>
          <a:bodyPr wrap="square" rtlCol="0">
            <a:spAutoFit/>
          </a:bodyPr>
          <a:lstStyle/>
          <a:p>
            <a:r>
              <a:rPr kumimoji="1" lang="en-US" altLang="zh-CN"/>
              <a:t>…</a:t>
            </a:r>
            <a:endParaRPr kumimoji="1" lang="zh-CN" altLang="en-US" dirty="0"/>
          </a:p>
        </p:txBody>
      </p:sp>
      <p:pic>
        <p:nvPicPr>
          <p:cNvPr id="28" name="图片 27">
            <a:extLst>
              <a:ext uri="{FF2B5EF4-FFF2-40B4-BE49-F238E27FC236}">
                <a16:creationId xmlns:a16="http://schemas.microsoft.com/office/drawing/2014/main" id="{DD2C3D58-A21C-4DC5-B2F7-4018F25B603E}"/>
              </a:ext>
            </a:extLst>
          </p:cNvPr>
          <p:cNvPicPr>
            <a:picLocks noChangeAspect="1"/>
          </p:cNvPicPr>
          <p:nvPr/>
        </p:nvPicPr>
        <p:blipFill>
          <a:blip r:embed="rId2"/>
          <a:stretch>
            <a:fillRect/>
          </a:stretch>
        </p:blipFill>
        <p:spPr>
          <a:xfrm rot="244567">
            <a:off x="3101107" y="1853834"/>
            <a:ext cx="351645" cy="117134"/>
          </a:xfrm>
          <a:prstGeom prst="rect">
            <a:avLst/>
          </a:prstGeom>
        </p:spPr>
      </p:pic>
      <p:sp>
        <p:nvSpPr>
          <p:cNvPr id="29" name="文本框 28">
            <a:extLst>
              <a:ext uri="{FF2B5EF4-FFF2-40B4-BE49-F238E27FC236}">
                <a16:creationId xmlns:a16="http://schemas.microsoft.com/office/drawing/2014/main" id="{8DD856AA-2BB2-41D0-ABCD-8E07C9ABB051}"/>
              </a:ext>
            </a:extLst>
          </p:cNvPr>
          <p:cNvSpPr txBox="1"/>
          <p:nvPr/>
        </p:nvSpPr>
        <p:spPr>
          <a:xfrm>
            <a:off x="3692272" y="2318823"/>
            <a:ext cx="436214" cy="369332"/>
          </a:xfrm>
          <a:prstGeom prst="rect">
            <a:avLst/>
          </a:prstGeom>
          <a:noFill/>
        </p:spPr>
        <p:txBody>
          <a:bodyPr wrap="square" rtlCol="0">
            <a:spAutoFit/>
          </a:bodyPr>
          <a:lstStyle/>
          <a:p>
            <a:r>
              <a:rPr kumimoji="1" lang="en-US" altLang="zh-CN" dirty="0"/>
              <a:t>…</a:t>
            </a:r>
            <a:endParaRPr kumimoji="1" lang="zh-CN" altLang="en-US" dirty="0"/>
          </a:p>
        </p:txBody>
      </p:sp>
      <p:cxnSp>
        <p:nvCxnSpPr>
          <p:cNvPr id="30" name="直线连接符 23">
            <a:extLst>
              <a:ext uri="{FF2B5EF4-FFF2-40B4-BE49-F238E27FC236}">
                <a16:creationId xmlns:a16="http://schemas.microsoft.com/office/drawing/2014/main" id="{E564DF4A-57C2-4CE3-B524-35AF0455416A}"/>
              </a:ext>
            </a:extLst>
          </p:cNvPr>
          <p:cNvCxnSpPr/>
          <p:nvPr/>
        </p:nvCxnSpPr>
        <p:spPr>
          <a:xfrm flipV="1">
            <a:off x="4085073" y="3102249"/>
            <a:ext cx="478845" cy="1"/>
          </a:xfrm>
          <a:prstGeom prst="line">
            <a:avLst/>
          </a:prstGeom>
          <a:ln w="38100">
            <a:solidFill>
              <a:srgbClr val="0049DB"/>
            </a:solidFill>
          </a:ln>
        </p:spPr>
        <p:style>
          <a:lnRef idx="2">
            <a:schemeClr val="dk1"/>
          </a:lnRef>
          <a:fillRef idx="0">
            <a:schemeClr val="dk1"/>
          </a:fillRef>
          <a:effectRef idx="1">
            <a:schemeClr val="dk1"/>
          </a:effectRef>
          <a:fontRef idx="minor">
            <a:schemeClr val="tx1"/>
          </a:fontRef>
        </p:style>
      </p:cxnSp>
      <p:cxnSp>
        <p:nvCxnSpPr>
          <p:cNvPr id="31" name="直线连接符 24">
            <a:extLst>
              <a:ext uri="{FF2B5EF4-FFF2-40B4-BE49-F238E27FC236}">
                <a16:creationId xmlns:a16="http://schemas.microsoft.com/office/drawing/2014/main" id="{D46C21EF-A5CE-4A1F-9BD6-CBC4FC9ACA52}"/>
              </a:ext>
            </a:extLst>
          </p:cNvPr>
          <p:cNvCxnSpPr/>
          <p:nvPr/>
        </p:nvCxnSpPr>
        <p:spPr>
          <a:xfrm flipV="1">
            <a:off x="4062794" y="1936618"/>
            <a:ext cx="501124" cy="1"/>
          </a:xfrm>
          <a:prstGeom prst="line">
            <a:avLst/>
          </a:prstGeom>
          <a:ln w="38100">
            <a:solidFill>
              <a:srgbClr val="0049DB"/>
            </a:solidFill>
          </a:ln>
        </p:spPr>
        <p:style>
          <a:lnRef idx="2">
            <a:schemeClr val="dk1"/>
          </a:lnRef>
          <a:fillRef idx="0">
            <a:schemeClr val="dk1"/>
          </a:fillRef>
          <a:effectRef idx="1">
            <a:schemeClr val="dk1"/>
          </a:effectRef>
          <a:fontRef idx="minor">
            <a:schemeClr val="tx1"/>
          </a:fontRef>
        </p:style>
      </p:cxnSp>
      <p:cxnSp>
        <p:nvCxnSpPr>
          <p:cNvPr id="32" name="直线连接符 25">
            <a:extLst>
              <a:ext uri="{FF2B5EF4-FFF2-40B4-BE49-F238E27FC236}">
                <a16:creationId xmlns:a16="http://schemas.microsoft.com/office/drawing/2014/main" id="{6DC56216-6800-4A86-A5D4-EC0A20299DF2}"/>
              </a:ext>
            </a:extLst>
          </p:cNvPr>
          <p:cNvCxnSpPr/>
          <p:nvPr/>
        </p:nvCxnSpPr>
        <p:spPr>
          <a:xfrm>
            <a:off x="4563918" y="1933862"/>
            <a:ext cx="0" cy="1190783"/>
          </a:xfrm>
          <a:prstGeom prst="line">
            <a:avLst/>
          </a:prstGeom>
          <a:ln w="38100">
            <a:solidFill>
              <a:srgbClr val="0049DB"/>
            </a:solidFill>
            <a:headEnd type="none"/>
          </a:ln>
        </p:spPr>
        <p:style>
          <a:lnRef idx="1">
            <a:schemeClr val="accent1"/>
          </a:lnRef>
          <a:fillRef idx="0">
            <a:schemeClr val="accent1"/>
          </a:fillRef>
          <a:effectRef idx="0">
            <a:schemeClr val="accent1"/>
          </a:effectRef>
          <a:fontRef idx="minor">
            <a:schemeClr val="tx1"/>
          </a:fontRef>
        </p:style>
      </p:cxnSp>
      <p:cxnSp>
        <p:nvCxnSpPr>
          <p:cNvPr id="33" name="直线连接符 26">
            <a:extLst>
              <a:ext uri="{FF2B5EF4-FFF2-40B4-BE49-F238E27FC236}">
                <a16:creationId xmlns:a16="http://schemas.microsoft.com/office/drawing/2014/main" id="{EC329BF2-F28C-439D-9B5C-899600D87CE3}"/>
              </a:ext>
            </a:extLst>
          </p:cNvPr>
          <p:cNvCxnSpPr/>
          <p:nvPr/>
        </p:nvCxnSpPr>
        <p:spPr>
          <a:xfrm>
            <a:off x="4158225" y="2566103"/>
            <a:ext cx="869342" cy="0"/>
          </a:xfrm>
          <a:prstGeom prst="line">
            <a:avLst/>
          </a:prstGeom>
          <a:ln w="38100">
            <a:solidFill>
              <a:srgbClr val="0049DB"/>
            </a:solidFill>
          </a:ln>
        </p:spPr>
        <p:style>
          <a:lnRef idx="2">
            <a:schemeClr val="dk1"/>
          </a:lnRef>
          <a:fillRef idx="0">
            <a:schemeClr val="dk1"/>
          </a:fillRef>
          <a:effectRef idx="1">
            <a:schemeClr val="dk1"/>
          </a:effectRef>
          <a:fontRef idx="minor">
            <a:schemeClr val="tx1"/>
          </a:fontRef>
        </p:style>
      </p:cxnSp>
      <p:grpSp>
        <p:nvGrpSpPr>
          <p:cNvPr id="34" name="组 254">
            <a:extLst>
              <a:ext uri="{FF2B5EF4-FFF2-40B4-BE49-F238E27FC236}">
                <a16:creationId xmlns:a16="http://schemas.microsoft.com/office/drawing/2014/main" id="{7DB55607-7932-4ACB-9F1D-4EE0EE5D7164}"/>
              </a:ext>
            </a:extLst>
          </p:cNvPr>
          <p:cNvGrpSpPr/>
          <p:nvPr/>
        </p:nvGrpSpPr>
        <p:grpSpPr>
          <a:xfrm>
            <a:off x="3475072" y="2815705"/>
            <a:ext cx="787398" cy="822580"/>
            <a:chOff x="1948542" y="5255741"/>
            <a:chExt cx="787398" cy="822580"/>
          </a:xfrm>
        </p:grpSpPr>
        <p:grpSp>
          <p:nvGrpSpPr>
            <p:cNvPr id="35" name="Group 218">
              <a:extLst>
                <a:ext uri="{FF2B5EF4-FFF2-40B4-BE49-F238E27FC236}">
                  <a16:creationId xmlns:a16="http://schemas.microsoft.com/office/drawing/2014/main" id="{8F069DDC-6D2C-404C-A7A5-D6B6D2B1080C}"/>
                </a:ext>
              </a:extLst>
            </p:cNvPr>
            <p:cNvGrpSpPr>
              <a:grpSpLocks noChangeAspect="1"/>
            </p:cNvGrpSpPr>
            <p:nvPr/>
          </p:nvGrpSpPr>
          <p:grpSpPr bwMode="auto">
            <a:xfrm>
              <a:off x="1948542" y="5255741"/>
              <a:ext cx="787398" cy="571197"/>
              <a:chOff x="2640" y="1225"/>
              <a:chExt cx="624" cy="453"/>
            </a:xfrm>
          </p:grpSpPr>
          <p:sp>
            <p:nvSpPr>
              <p:cNvPr id="37" name="AutoShape 219">
                <a:extLst>
                  <a:ext uri="{FF2B5EF4-FFF2-40B4-BE49-F238E27FC236}">
                    <a16:creationId xmlns:a16="http://schemas.microsoft.com/office/drawing/2014/main" id="{2C77C546-05BB-4BC2-8603-722643CA1048}"/>
                  </a:ext>
                </a:extLst>
              </p:cNvPr>
              <p:cNvSpPr>
                <a:spLocks noChangeAspect="1" noChangeArrowheads="1" noTextEdit="1"/>
              </p:cNvSpPr>
              <p:nvPr/>
            </p:nvSpPr>
            <p:spPr bwMode="auto">
              <a:xfrm>
                <a:off x="2640" y="1225"/>
                <a:ext cx="62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38" name="Freeform 220">
                <a:extLst>
                  <a:ext uri="{FF2B5EF4-FFF2-40B4-BE49-F238E27FC236}">
                    <a16:creationId xmlns:a16="http://schemas.microsoft.com/office/drawing/2014/main" id="{085A3F22-5BB3-474E-AF03-FE3AC2FADA51}"/>
                  </a:ext>
                </a:extLst>
              </p:cNvPr>
              <p:cNvSpPr/>
              <p:nvPr/>
            </p:nvSpPr>
            <p:spPr bwMode="auto">
              <a:xfrm>
                <a:off x="2953" y="1406"/>
                <a:ext cx="311" cy="273"/>
              </a:xfrm>
              <a:custGeom>
                <a:avLst/>
                <a:gdLst>
                  <a:gd name="T0" fmla="*/ 311 w 311"/>
                  <a:gd name="T1" fmla="*/ 0 h 273"/>
                  <a:gd name="T2" fmla="*/ 311 w 311"/>
                  <a:gd name="T3" fmla="*/ 92 h 273"/>
                  <a:gd name="T4" fmla="*/ 0 w 311"/>
                  <a:gd name="T5" fmla="*/ 273 h 273"/>
                  <a:gd name="T6" fmla="*/ 0 w 311"/>
                  <a:gd name="T7" fmla="*/ 180 h 273"/>
                  <a:gd name="T8" fmla="*/ 311 w 311"/>
                  <a:gd name="T9" fmla="*/ 0 h 273"/>
                  <a:gd name="T10" fmla="*/ 311 w 311"/>
                  <a:gd name="T11" fmla="*/ 0 h 273"/>
                  <a:gd name="T12" fmla="*/ 311 w 311"/>
                  <a:gd name="T13" fmla="*/ 0 h 273"/>
                  <a:gd name="T14" fmla="*/ 311 w 311"/>
                  <a:gd name="T15" fmla="*/ 0 h 273"/>
                  <a:gd name="T16" fmla="*/ 0 60000 65536"/>
                  <a:gd name="T17" fmla="*/ 0 60000 65536"/>
                  <a:gd name="T18" fmla="*/ 0 60000 65536"/>
                  <a:gd name="T19" fmla="*/ 0 60000 65536"/>
                  <a:gd name="T20" fmla="*/ 0 60000 65536"/>
                  <a:gd name="T21" fmla="*/ 0 60000 65536"/>
                  <a:gd name="T22" fmla="*/ 0 60000 65536"/>
                  <a:gd name="T23" fmla="*/ 0 60000 65536"/>
                  <a:gd name="T24" fmla="*/ 0 w 311"/>
                  <a:gd name="T25" fmla="*/ 0 h 273"/>
                  <a:gd name="T26" fmla="*/ 311 w 311"/>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 h="273">
                    <a:moveTo>
                      <a:pt x="311" y="0"/>
                    </a:moveTo>
                    <a:lnTo>
                      <a:pt x="311" y="92"/>
                    </a:lnTo>
                    <a:lnTo>
                      <a:pt x="0" y="273"/>
                    </a:lnTo>
                    <a:lnTo>
                      <a:pt x="0" y="180"/>
                    </a:lnTo>
                    <a:lnTo>
                      <a:pt x="311" y="0"/>
                    </a:ln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39" name="Freeform 221">
                <a:extLst>
                  <a:ext uri="{FF2B5EF4-FFF2-40B4-BE49-F238E27FC236}">
                    <a16:creationId xmlns:a16="http://schemas.microsoft.com/office/drawing/2014/main" id="{8767B42B-B849-4500-AF53-6BE35806F1F6}"/>
                  </a:ext>
                </a:extLst>
              </p:cNvPr>
              <p:cNvSpPr/>
              <p:nvPr/>
            </p:nvSpPr>
            <p:spPr bwMode="auto">
              <a:xfrm>
                <a:off x="2640" y="1406"/>
                <a:ext cx="313" cy="273"/>
              </a:xfrm>
              <a:custGeom>
                <a:avLst/>
                <a:gdLst>
                  <a:gd name="T0" fmla="*/ 313 w 313"/>
                  <a:gd name="T1" fmla="*/ 180 h 273"/>
                  <a:gd name="T2" fmla="*/ 313 w 313"/>
                  <a:gd name="T3" fmla="*/ 273 h 273"/>
                  <a:gd name="T4" fmla="*/ 0 w 313"/>
                  <a:gd name="T5" fmla="*/ 92 h 273"/>
                  <a:gd name="T6" fmla="*/ 1 w 313"/>
                  <a:gd name="T7" fmla="*/ 0 h 273"/>
                  <a:gd name="T8" fmla="*/ 313 w 313"/>
                  <a:gd name="T9" fmla="*/ 180 h 273"/>
                  <a:gd name="T10" fmla="*/ 313 w 313"/>
                  <a:gd name="T11" fmla="*/ 180 h 273"/>
                  <a:gd name="T12" fmla="*/ 313 w 313"/>
                  <a:gd name="T13" fmla="*/ 180 h 273"/>
                  <a:gd name="T14" fmla="*/ 313 w 313"/>
                  <a:gd name="T15" fmla="*/ 180 h 273"/>
                  <a:gd name="T16" fmla="*/ 0 60000 65536"/>
                  <a:gd name="T17" fmla="*/ 0 60000 65536"/>
                  <a:gd name="T18" fmla="*/ 0 60000 65536"/>
                  <a:gd name="T19" fmla="*/ 0 60000 65536"/>
                  <a:gd name="T20" fmla="*/ 0 60000 65536"/>
                  <a:gd name="T21" fmla="*/ 0 60000 65536"/>
                  <a:gd name="T22" fmla="*/ 0 60000 65536"/>
                  <a:gd name="T23" fmla="*/ 0 60000 65536"/>
                  <a:gd name="T24" fmla="*/ 0 w 313"/>
                  <a:gd name="T25" fmla="*/ 0 h 273"/>
                  <a:gd name="T26" fmla="*/ 313 w 313"/>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 h="273">
                    <a:moveTo>
                      <a:pt x="313" y="180"/>
                    </a:moveTo>
                    <a:lnTo>
                      <a:pt x="313" y="273"/>
                    </a:lnTo>
                    <a:lnTo>
                      <a:pt x="0" y="92"/>
                    </a:lnTo>
                    <a:lnTo>
                      <a:pt x="1" y="0"/>
                    </a:lnTo>
                    <a:lnTo>
                      <a:pt x="313" y="180"/>
                    </a:lnTo>
                    <a:close/>
                  </a:path>
                </a:pathLst>
              </a:custGeom>
              <a:solidFill>
                <a:srgbClr val="3048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0" name="Freeform 222">
                <a:extLst>
                  <a:ext uri="{FF2B5EF4-FFF2-40B4-BE49-F238E27FC236}">
                    <a16:creationId xmlns:a16="http://schemas.microsoft.com/office/drawing/2014/main" id="{57059D6F-AD7E-44CE-B708-3150766DC6DF}"/>
                  </a:ext>
                </a:extLst>
              </p:cNvPr>
              <p:cNvSpPr/>
              <p:nvPr/>
            </p:nvSpPr>
            <p:spPr bwMode="auto">
              <a:xfrm>
                <a:off x="2641" y="1225"/>
                <a:ext cx="623" cy="361"/>
              </a:xfrm>
              <a:custGeom>
                <a:avLst/>
                <a:gdLst>
                  <a:gd name="T0" fmla="*/ 623 w 623"/>
                  <a:gd name="T1" fmla="*/ 181 h 361"/>
                  <a:gd name="T2" fmla="*/ 312 w 623"/>
                  <a:gd name="T3" fmla="*/ 361 h 361"/>
                  <a:gd name="T4" fmla="*/ 0 w 623"/>
                  <a:gd name="T5" fmla="*/ 181 h 361"/>
                  <a:gd name="T6" fmla="*/ 310 w 623"/>
                  <a:gd name="T7" fmla="*/ 0 h 361"/>
                  <a:gd name="T8" fmla="*/ 623 w 623"/>
                  <a:gd name="T9" fmla="*/ 181 h 361"/>
                  <a:gd name="T10" fmla="*/ 623 w 623"/>
                  <a:gd name="T11" fmla="*/ 181 h 361"/>
                  <a:gd name="T12" fmla="*/ 623 w 623"/>
                  <a:gd name="T13" fmla="*/ 181 h 361"/>
                  <a:gd name="T14" fmla="*/ 623 w 623"/>
                  <a:gd name="T15" fmla="*/ 181 h 361"/>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361"/>
                  <a:gd name="T26" fmla="*/ 623 w 623"/>
                  <a:gd name="T27" fmla="*/ 361 h 3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361">
                    <a:moveTo>
                      <a:pt x="623" y="181"/>
                    </a:moveTo>
                    <a:lnTo>
                      <a:pt x="312" y="361"/>
                    </a:lnTo>
                    <a:lnTo>
                      <a:pt x="0" y="181"/>
                    </a:lnTo>
                    <a:lnTo>
                      <a:pt x="310" y="0"/>
                    </a:lnTo>
                    <a:lnTo>
                      <a:pt x="623" y="181"/>
                    </a:lnTo>
                    <a:close/>
                  </a:path>
                </a:pathLst>
              </a:custGeom>
              <a:solidFill>
                <a:srgbClr val="4965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1" name="Freeform 223">
                <a:extLst>
                  <a:ext uri="{FF2B5EF4-FFF2-40B4-BE49-F238E27FC236}">
                    <a16:creationId xmlns:a16="http://schemas.microsoft.com/office/drawing/2014/main" id="{3719C246-245A-4786-BF85-2FBD7665BE44}"/>
                  </a:ext>
                </a:extLst>
              </p:cNvPr>
              <p:cNvSpPr/>
              <p:nvPr/>
            </p:nvSpPr>
            <p:spPr bwMode="auto">
              <a:xfrm>
                <a:off x="2985" y="1383"/>
                <a:ext cx="43" cy="47"/>
              </a:xfrm>
              <a:custGeom>
                <a:avLst/>
                <a:gdLst>
                  <a:gd name="T0" fmla="*/ 4 w 69"/>
                  <a:gd name="T1" fmla="*/ 24 h 76"/>
                  <a:gd name="T2" fmla="*/ 7 w 69"/>
                  <a:gd name="T3" fmla="*/ 17 h 76"/>
                  <a:gd name="T4" fmla="*/ 0 w 69"/>
                  <a:gd name="T5" fmla="*/ 8 h 76"/>
                  <a:gd name="T6" fmla="*/ 14 w 69"/>
                  <a:gd name="T7" fmla="*/ 0 h 76"/>
                  <a:gd name="T8" fmla="*/ 27 w 69"/>
                  <a:gd name="T9" fmla="*/ 17 h 76"/>
                  <a:gd name="T10" fmla="*/ 21 w 69"/>
                  <a:gd name="T11" fmla="*/ 29 h 76"/>
                  <a:gd name="T12" fmla="*/ 4 w 69"/>
                  <a:gd name="T13" fmla="*/ 24 h 76"/>
                  <a:gd name="T14" fmla="*/ 4 w 69"/>
                  <a:gd name="T15" fmla="*/ 24 h 76"/>
                  <a:gd name="T16" fmla="*/ 4 w 69"/>
                  <a:gd name="T17" fmla="*/ 24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10" y="61"/>
                    </a:moveTo>
                    <a:cubicBezTo>
                      <a:pt x="15" y="56"/>
                      <a:pt x="17" y="50"/>
                      <a:pt x="17" y="44"/>
                    </a:cubicBezTo>
                    <a:cubicBezTo>
                      <a:pt x="17" y="35"/>
                      <a:pt x="11" y="27"/>
                      <a:pt x="0" y="21"/>
                    </a:cubicBezTo>
                    <a:cubicBezTo>
                      <a:pt x="37" y="0"/>
                      <a:pt x="37" y="0"/>
                      <a:pt x="37" y="0"/>
                    </a:cubicBezTo>
                    <a:cubicBezTo>
                      <a:pt x="57" y="11"/>
                      <a:pt x="69" y="27"/>
                      <a:pt x="69" y="44"/>
                    </a:cubicBezTo>
                    <a:cubicBezTo>
                      <a:pt x="69" y="56"/>
                      <a:pt x="64" y="67"/>
                      <a:pt x="55" y="76"/>
                    </a:cubicBezTo>
                    <a:cubicBezTo>
                      <a:pt x="10" y="61"/>
                      <a:pt x="10" y="61"/>
                      <a:pt x="10" y="61"/>
                    </a:cubicBezTo>
                    <a:cubicBezTo>
                      <a:pt x="10" y="61"/>
                      <a:pt x="10" y="61"/>
                      <a:pt x="10" y="61"/>
                    </a:cubicBezTo>
                    <a:cubicBezTo>
                      <a:pt x="10" y="61"/>
                      <a:pt x="10" y="61"/>
                      <a:pt x="10" y="6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2" name="Freeform 224">
                <a:extLst>
                  <a:ext uri="{FF2B5EF4-FFF2-40B4-BE49-F238E27FC236}">
                    <a16:creationId xmlns:a16="http://schemas.microsoft.com/office/drawing/2014/main" id="{248484EF-BF99-44D4-997E-E72A662570F2}"/>
                  </a:ext>
                </a:extLst>
              </p:cNvPr>
              <p:cNvSpPr/>
              <p:nvPr/>
            </p:nvSpPr>
            <p:spPr bwMode="auto">
              <a:xfrm>
                <a:off x="2876" y="1383"/>
                <a:ext cx="43" cy="47"/>
              </a:xfrm>
              <a:custGeom>
                <a:avLst/>
                <a:gdLst>
                  <a:gd name="T0" fmla="*/ 27 w 69"/>
                  <a:gd name="T1" fmla="*/ 8 h 76"/>
                  <a:gd name="T2" fmla="*/ 20 w 69"/>
                  <a:gd name="T3" fmla="*/ 17 h 76"/>
                  <a:gd name="T4" fmla="*/ 23 w 69"/>
                  <a:gd name="T5" fmla="*/ 24 h 76"/>
                  <a:gd name="T6" fmla="*/ 6 w 69"/>
                  <a:gd name="T7" fmla="*/ 29 h 76"/>
                  <a:gd name="T8" fmla="*/ 1 w 69"/>
                  <a:gd name="T9" fmla="*/ 17 h 76"/>
                  <a:gd name="T10" fmla="*/ 12 w 69"/>
                  <a:gd name="T11" fmla="*/ 0 h 76"/>
                  <a:gd name="T12" fmla="*/ 27 w 69"/>
                  <a:gd name="T13" fmla="*/ 8 h 76"/>
                  <a:gd name="T14" fmla="*/ 27 w 69"/>
                  <a:gd name="T15" fmla="*/ 8 h 76"/>
                  <a:gd name="T16" fmla="*/ 27 w 69"/>
                  <a:gd name="T17" fmla="*/ 8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69" y="21"/>
                    </a:moveTo>
                    <a:cubicBezTo>
                      <a:pt x="59" y="27"/>
                      <a:pt x="52" y="35"/>
                      <a:pt x="52" y="44"/>
                    </a:cubicBezTo>
                    <a:cubicBezTo>
                      <a:pt x="52" y="50"/>
                      <a:pt x="55" y="56"/>
                      <a:pt x="60" y="61"/>
                    </a:cubicBezTo>
                    <a:cubicBezTo>
                      <a:pt x="15" y="76"/>
                      <a:pt x="15" y="76"/>
                      <a:pt x="15" y="76"/>
                    </a:cubicBezTo>
                    <a:cubicBezTo>
                      <a:pt x="6" y="67"/>
                      <a:pt x="1" y="56"/>
                      <a:pt x="1" y="44"/>
                    </a:cubicBezTo>
                    <a:cubicBezTo>
                      <a:pt x="0" y="27"/>
                      <a:pt x="13" y="11"/>
                      <a:pt x="32" y="0"/>
                    </a:cubicBezTo>
                    <a:cubicBezTo>
                      <a:pt x="69" y="21"/>
                      <a:pt x="69" y="21"/>
                      <a:pt x="69" y="21"/>
                    </a:cubicBezTo>
                    <a:cubicBezTo>
                      <a:pt x="69" y="21"/>
                      <a:pt x="69" y="21"/>
                      <a:pt x="69" y="21"/>
                    </a:cubicBezTo>
                    <a:cubicBezTo>
                      <a:pt x="69" y="21"/>
                      <a:pt x="69" y="21"/>
                      <a:pt x="69"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3" name="Freeform 225">
                <a:extLst>
                  <a:ext uri="{FF2B5EF4-FFF2-40B4-BE49-F238E27FC236}">
                    <a16:creationId xmlns:a16="http://schemas.microsoft.com/office/drawing/2014/main" id="{11DD5CDC-668E-414E-81B8-ABE84E819165}"/>
                  </a:ext>
                </a:extLst>
              </p:cNvPr>
              <p:cNvSpPr/>
              <p:nvPr/>
            </p:nvSpPr>
            <p:spPr bwMode="auto">
              <a:xfrm>
                <a:off x="3027" y="1359"/>
                <a:ext cx="60" cy="89"/>
              </a:xfrm>
              <a:custGeom>
                <a:avLst/>
                <a:gdLst>
                  <a:gd name="T0" fmla="*/ 9 w 97"/>
                  <a:gd name="T1" fmla="*/ 50 h 143"/>
                  <a:gd name="T2" fmla="*/ 17 w 97"/>
                  <a:gd name="T3" fmla="*/ 32 h 143"/>
                  <a:gd name="T4" fmla="*/ 0 w 97"/>
                  <a:gd name="T5" fmla="*/ 8 h 143"/>
                  <a:gd name="T6" fmla="*/ 14 w 97"/>
                  <a:gd name="T7" fmla="*/ 0 h 143"/>
                  <a:gd name="T8" fmla="*/ 37 w 97"/>
                  <a:gd name="T9" fmla="*/ 32 h 143"/>
                  <a:gd name="T10" fmla="*/ 27 w 97"/>
                  <a:gd name="T11" fmla="*/ 55 h 143"/>
                  <a:gd name="T12" fmla="*/ 9 w 97"/>
                  <a:gd name="T13" fmla="*/ 50 h 143"/>
                  <a:gd name="T14" fmla="*/ 9 w 97"/>
                  <a:gd name="T15" fmla="*/ 50 h 143"/>
                  <a:gd name="T16" fmla="*/ 9 w 97"/>
                  <a:gd name="T17" fmla="*/ 5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25" y="128"/>
                    </a:moveTo>
                    <a:cubicBezTo>
                      <a:pt x="38" y="115"/>
                      <a:pt x="45" y="99"/>
                      <a:pt x="45" y="83"/>
                    </a:cubicBezTo>
                    <a:cubicBezTo>
                      <a:pt x="45" y="59"/>
                      <a:pt x="28" y="37"/>
                      <a:pt x="0" y="21"/>
                    </a:cubicBezTo>
                    <a:cubicBezTo>
                      <a:pt x="37" y="0"/>
                      <a:pt x="37" y="0"/>
                      <a:pt x="37" y="0"/>
                    </a:cubicBezTo>
                    <a:cubicBezTo>
                      <a:pt x="74" y="21"/>
                      <a:pt x="97" y="51"/>
                      <a:pt x="97" y="83"/>
                    </a:cubicBezTo>
                    <a:cubicBezTo>
                      <a:pt x="97" y="105"/>
                      <a:pt x="87" y="125"/>
                      <a:pt x="70" y="143"/>
                    </a:cubicBezTo>
                    <a:cubicBezTo>
                      <a:pt x="25" y="128"/>
                      <a:pt x="25" y="128"/>
                      <a:pt x="25" y="128"/>
                    </a:cubicBezTo>
                    <a:cubicBezTo>
                      <a:pt x="25" y="128"/>
                      <a:pt x="25" y="128"/>
                      <a:pt x="25" y="128"/>
                    </a:cubicBezTo>
                    <a:cubicBezTo>
                      <a:pt x="25" y="128"/>
                      <a:pt x="25" y="128"/>
                      <a:pt x="25" y="128"/>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4" name="Freeform 226">
                <a:extLst>
                  <a:ext uri="{FF2B5EF4-FFF2-40B4-BE49-F238E27FC236}">
                    <a16:creationId xmlns:a16="http://schemas.microsoft.com/office/drawing/2014/main" id="{4CBAF1CC-ABEB-4D82-A96D-DB19CB9DD3C0}"/>
                  </a:ext>
                </a:extLst>
              </p:cNvPr>
              <p:cNvSpPr/>
              <p:nvPr/>
            </p:nvSpPr>
            <p:spPr bwMode="auto">
              <a:xfrm>
                <a:off x="2818" y="1359"/>
                <a:ext cx="60" cy="89"/>
              </a:xfrm>
              <a:custGeom>
                <a:avLst/>
                <a:gdLst>
                  <a:gd name="T0" fmla="*/ 37 w 97"/>
                  <a:gd name="T1" fmla="*/ 8 h 143"/>
                  <a:gd name="T2" fmla="*/ 20 w 97"/>
                  <a:gd name="T3" fmla="*/ 32 h 143"/>
                  <a:gd name="T4" fmla="*/ 28 w 97"/>
                  <a:gd name="T5" fmla="*/ 50 h 143"/>
                  <a:gd name="T6" fmla="*/ 11 w 97"/>
                  <a:gd name="T7" fmla="*/ 55 h 143"/>
                  <a:gd name="T8" fmla="*/ 0 w 97"/>
                  <a:gd name="T9" fmla="*/ 32 h 143"/>
                  <a:gd name="T10" fmla="*/ 23 w 97"/>
                  <a:gd name="T11" fmla="*/ 0 h 143"/>
                  <a:gd name="T12" fmla="*/ 37 w 97"/>
                  <a:gd name="T13" fmla="*/ 8 h 143"/>
                  <a:gd name="T14" fmla="*/ 37 w 97"/>
                  <a:gd name="T15" fmla="*/ 8 h 143"/>
                  <a:gd name="T16" fmla="*/ 37 w 97"/>
                  <a:gd name="T17" fmla="*/ 8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97" y="21"/>
                    </a:moveTo>
                    <a:cubicBezTo>
                      <a:pt x="69" y="37"/>
                      <a:pt x="52" y="59"/>
                      <a:pt x="52" y="83"/>
                    </a:cubicBezTo>
                    <a:cubicBezTo>
                      <a:pt x="52" y="99"/>
                      <a:pt x="60" y="115"/>
                      <a:pt x="73" y="128"/>
                    </a:cubicBezTo>
                    <a:cubicBezTo>
                      <a:pt x="28" y="143"/>
                      <a:pt x="28" y="143"/>
                      <a:pt x="28" y="143"/>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5" name="Freeform 227">
                <a:extLst>
                  <a:ext uri="{FF2B5EF4-FFF2-40B4-BE49-F238E27FC236}">
                    <a16:creationId xmlns:a16="http://schemas.microsoft.com/office/drawing/2014/main" id="{AF1C78CC-2FFB-43F2-82B0-4800D438EBC2}"/>
                  </a:ext>
                </a:extLst>
              </p:cNvPr>
              <p:cNvSpPr/>
              <p:nvPr/>
            </p:nvSpPr>
            <p:spPr bwMode="auto">
              <a:xfrm>
                <a:off x="3068" y="1335"/>
                <a:ext cx="78" cy="130"/>
              </a:xfrm>
              <a:custGeom>
                <a:avLst/>
                <a:gdLst>
                  <a:gd name="T0" fmla="*/ 16 w 125"/>
                  <a:gd name="T1" fmla="*/ 75 h 209"/>
                  <a:gd name="T2" fmla="*/ 29 w 125"/>
                  <a:gd name="T3" fmla="*/ 47 h 209"/>
                  <a:gd name="T4" fmla="*/ 0 w 125"/>
                  <a:gd name="T5" fmla="*/ 8 h 209"/>
                  <a:gd name="T6" fmla="*/ 14 w 125"/>
                  <a:gd name="T7" fmla="*/ 0 h 209"/>
                  <a:gd name="T8" fmla="*/ 49 w 125"/>
                  <a:gd name="T9" fmla="*/ 47 h 209"/>
                  <a:gd name="T10" fmla="*/ 34 w 125"/>
                  <a:gd name="T11" fmla="*/ 81 h 209"/>
                  <a:gd name="T12" fmla="*/ 16 w 125"/>
                  <a:gd name="T13" fmla="*/ 75 h 209"/>
                  <a:gd name="T14" fmla="*/ 16 w 125"/>
                  <a:gd name="T15" fmla="*/ 75 h 209"/>
                  <a:gd name="T16" fmla="*/ 16 w 125"/>
                  <a:gd name="T17" fmla="*/ 75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5"/>
                      <a:pt x="125" y="122"/>
                    </a:cubicBezTo>
                    <a:cubicBezTo>
                      <a:pt x="125" y="154"/>
                      <a:pt x="111" y="184"/>
                      <a:pt x="86" y="209"/>
                    </a:cubicBezTo>
                    <a:cubicBezTo>
                      <a:pt x="41" y="194"/>
                      <a:pt x="41" y="194"/>
                      <a:pt x="41" y="194"/>
                    </a:cubicBezTo>
                    <a:cubicBezTo>
                      <a:pt x="41" y="194"/>
                      <a:pt x="41" y="194"/>
                      <a:pt x="41" y="194"/>
                    </a:cubicBezTo>
                    <a:cubicBezTo>
                      <a:pt x="41" y="194"/>
                      <a:pt x="41" y="194"/>
                      <a:pt x="41" y="194"/>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6" name="Freeform 228">
                <a:extLst>
                  <a:ext uri="{FF2B5EF4-FFF2-40B4-BE49-F238E27FC236}">
                    <a16:creationId xmlns:a16="http://schemas.microsoft.com/office/drawing/2014/main" id="{662320FF-9338-4BA1-AB3F-FE86487B980A}"/>
                  </a:ext>
                </a:extLst>
              </p:cNvPr>
              <p:cNvSpPr/>
              <p:nvPr/>
            </p:nvSpPr>
            <p:spPr bwMode="auto">
              <a:xfrm>
                <a:off x="2759" y="1335"/>
                <a:ext cx="77" cy="130"/>
              </a:xfrm>
              <a:custGeom>
                <a:avLst/>
                <a:gdLst>
                  <a:gd name="T0" fmla="*/ 48 w 124"/>
                  <a:gd name="T1" fmla="*/ 8 h 209"/>
                  <a:gd name="T2" fmla="*/ 20 w 124"/>
                  <a:gd name="T3" fmla="*/ 47 h 209"/>
                  <a:gd name="T4" fmla="*/ 33 w 124"/>
                  <a:gd name="T5" fmla="*/ 75 h 209"/>
                  <a:gd name="T6" fmla="*/ 16 w 124"/>
                  <a:gd name="T7" fmla="*/ 81 h 209"/>
                  <a:gd name="T8" fmla="*/ 0 w 124"/>
                  <a:gd name="T9" fmla="*/ 47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4"/>
                      <a:pt x="1" y="154"/>
                      <a:pt x="0" y="122"/>
                    </a:cubicBezTo>
                    <a:cubicBezTo>
                      <a:pt x="0" y="75"/>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7" name="Freeform 229">
                <a:extLst>
                  <a:ext uri="{FF2B5EF4-FFF2-40B4-BE49-F238E27FC236}">
                    <a16:creationId xmlns:a16="http://schemas.microsoft.com/office/drawing/2014/main" id="{849CD68F-1351-41B5-9A03-98A65E7600B9}"/>
                  </a:ext>
                </a:extLst>
              </p:cNvPr>
              <p:cNvSpPr/>
              <p:nvPr/>
            </p:nvSpPr>
            <p:spPr bwMode="auto">
              <a:xfrm>
                <a:off x="2886" y="1399"/>
                <a:ext cx="134" cy="117"/>
              </a:xfrm>
              <a:custGeom>
                <a:avLst/>
                <a:gdLst>
                  <a:gd name="T0" fmla="*/ 53 w 216"/>
                  <a:gd name="T1" fmla="*/ 7 h 189"/>
                  <a:gd name="T2" fmla="*/ 48 w 216"/>
                  <a:gd name="T3" fmla="*/ 13 h 189"/>
                  <a:gd name="T4" fmla="*/ 83 w 216"/>
                  <a:gd name="T5" fmla="*/ 72 h 189"/>
                  <a:gd name="T6" fmla="*/ 0 w 216"/>
                  <a:gd name="T7" fmla="*/ 72 h 189"/>
                  <a:gd name="T8" fmla="*/ 35 w 216"/>
                  <a:gd name="T9" fmla="*/ 14 h 189"/>
                  <a:gd name="T10" fmla="*/ 32 w 216"/>
                  <a:gd name="T11" fmla="*/ 12 h 189"/>
                  <a:gd name="T12" fmla="*/ 29 w 216"/>
                  <a:gd name="T13" fmla="*/ 7 h 189"/>
                  <a:gd name="T14" fmla="*/ 41 w 216"/>
                  <a:gd name="T15" fmla="*/ 0 h 189"/>
                  <a:gd name="T16" fmla="*/ 50 w 216"/>
                  <a:gd name="T17" fmla="*/ 2 h 189"/>
                  <a:gd name="T18" fmla="*/ 53 w 216"/>
                  <a:gd name="T19" fmla="*/ 7 h 189"/>
                  <a:gd name="T20" fmla="*/ 53 w 216"/>
                  <a:gd name="T21" fmla="*/ 7 h 189"/>
                  <a:gd name="T22" fmla="*/ 53 w 216"/>
                  <a:gd name="T23" fmla="*/ 7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
                  <a:gd name="T37" fmla="*/ 0 h 189"/>
                  <a:gd name="T38" fmla="*/ 216 w 216"/>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 h="189">
                    <a:moveTo>
                      <a:pt x="139" y="19"/>
                    </a:moveTo>
                    <a:cubicBezTo>
                      <a:pt x="139" y="25"/>
                      <a:pt x="134" y="31"/>
                      <a:pt x="126" y="34"/>
                    </a:cubicBezTo>
                    <a:cubicBezTo>
                      <a:pt x="216" y="189"/>
                      <a:pt x="216" y="189"/>
                      <a:pt x="216" y="189"/>
                    </a:cubicBezTo>
                    <a:cubicBezTo>
                      <a:pt x="0" y="189"/>
                      <a:pt x="0" y="189"/>
                      <a:pt x="0" y="189"/>
                    </a:cubicBezTo>
                    <a:cubicBezTo>
                      <a:pt x="91" y="36"/>
                      <a:pt x="91" y="36"/>
                      <a:pt x="91" y="36"/>
                    </a:cubicBezTo>
                    <a:cubicBezTo>
                      <a:pt x="88" y="35"/>
                      <a:pt x="86" y="34"/>
                      <a:pt x="84" y="33"/>
                    </a:cubicBezTo>
                    <a:cubicBezTo>
                      <a:pt x="78" y="29"/>
                      <a:pt x="74" y="25"/>
                      <a:pt x="74" y="19"/>
                    </a:cubicBezTo>
                    <a:cubicBezTo>
                      <a:pt x="74" y="9"/>
                      <a:pt x="89" y="1"/>
                      <a:pt x="107" y="0"/>
                    </a:cubicBezTo>
                    <a:cubicBezTo>
                      <a:pt x="116" y="1"/>
                      <a:pt x="124" y="3"/>
                      <a:pt x="130" y="6"/>
                    </a:cubicBezTo>
                    <a:cubicBezTo>
                      <a:pt x="136" y="9"/>
                      <a:pt x="139" y="14"/>
                      <a:pt x="139" y="19"/>
                    </a:cubicBezTo>
                    <a:cubicBezTo>
                      <a:pt x="139" y="19"/>
                      <a:pt x="139" y="19"/>
                      <a:pt x="139" y="19"/>
                    </a:cubicBezTo>
                    <a:cubicBezTo>
                      <a:pt x="139" y="19"/>
                      <a:pt x="139" y="19"/>
                      <a:pt x="139" y="19"/>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8" name="Freeform 230">
                <a:extLst>
                  <a:ext uri="{FF2B5EF4-FFF2-40B4-BE49-F238E27FC236}">
                    <a16:creationId xmlns:a16="http://schemas.microsoft.com/office/drawing/2014/main" id="{C7C30049-B7EE-47B2-8767-C32FB73C816A}"/>
                  </a:ext>
                </a:extLst>
              </p:cNvPr>
              <p:cNvSpPr/>
              <p:nvPr/>
            </p:nvSpPr>
            <p:spPr bwMode="auto">
              <a:xfrm>
                <a:off x="2985" y="1377"/>
                <a:ext cx="43" cy="47"/>
              </a:xfrm>
              <a:custGeom>
                <a:avLst/>
                <a:gdLst>
                  <a:gd name="T0" fmla="*/ 4 w 69"/>
                  <a:gd name="T1" fmla="*/ 23 h 77"/>
                  <a:gd name="T2" fmla="*/ 7 w 69"/>
                  <a:gd name="T3" fmla="*/ 16 h 77"/>
                  <a:gd name="T4" fmla="*/ 0 w 69"/>
                  <a:gd name="T5" fmla="*/ 8 h 77"/>
                  <a:gd name="T6" fmla="*/ 14 w 69"/>
                  <a:gd name="T7" fmla="*/ 0 h 77"/>
                  <a:gd name="T8" fmla="*/ 27 w 69"/>
                  <a:gd name="T9" fmla="*/ 16 h 77"/>
                  <a:gd name="T10" fmla="*/ 21 w 69"/>
                  <a:gd name="T11" fmla="*/ 29 h 77"/>
                  <a:gd name="T12" fmla="*/ 4 w 69"/>
                  <a:gd name="T13" fmla="*/ 23 h 77"/>
                  <a:gd name="T14" fmla="*/ 4 w 69"/>
                  <a:gd name="T15" fmla="*/ 23 h 77"/>
                  <a:gd name="T16" fmla="*/ 4 w 69"/>
                  <a:gd name="T17" fmla="*/ 2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10" y="62"/>
                    </a:moveTo>
                    <a:cubicBezTo>
                      <a:pt x="15" y="57"/>
                      <a:pt x="17" y="51"/>
                      <a:pt x="17" y="45"/>
                    </a:cubicBezTo>
                    <a:cubicBezTo>
                      <a:pt x="17" y="36"/>
                      <a:pt x="11" y="28"/>
                      <a:pt x="0" y="22"/>
                    </a:cubicBezTo>
                    <a:cubicBezTo>
                      <a:pt x="37" y="0"/>
                      <a:pt x="37" y="0"/>
                      <a:pt x="37" y="0"/>
                    </a:cubicBezTo>
                    <a:cubicBezTo>
                      <a:pt x="57" y="12"/>
                      <a:pt x="69" y="28"/>
                      <a:pt x="69" y="45"/>
                    </a:cubicBezTo>
                    <a:cubicBezTo>
                      <a:pt x="69" y="57"/>
                      <a:pt x="64" y="68"/>
                      <a:pt x="55" y="77"/>
                    </a:cubicBezTo>
                    <a:cubicBezTo>
                      <a:pt x="10" y="62"/>
                      <a:pt x="10" y="62"/>
                      <a:pt x="10" y="62"/>
                    </a:cubicBezTo>
                    <a:cubicBezTo>
                      <a:pt x="10" y="62"/>
                      <a:pt x="10" y="62"/>
                      <a:pt x="10" y="62"/>
                    </a:cubicBezTo>
                    <a:cubicBezTo>
                      <a:pt x="10" y="62"/>
                      <a:pt x="10" y="62"/>
                      <a:pt x="1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49" name="Freeform 231">
                <a:extLst>
                  <a:ext uri="{FF2B5EF4-FFF2-40B4-BE49-F238E27FC236}">
                    <a16:creationId xmlns:a16="http://schemas.microsoft.com/office/drawing/2014/main" id="{3BC14C7A-B1B0-492E-BEAE-4E8E230B145F}"/>
                  </a:ext>
                </a:extLst>
              </p:cNvPr>
              <p:cNvSpPr/>
              <p:nvPr/>
            </p:nvSpPr>
            <p:spPr bwMode="auto">
              <a:xfrm>
                <a:off x="2876" y="1377"/>
                <a:ext cx="43" cy="47"/>
              </a:xfrm>
              <a:custGeom>
                <a:avLst/>
                <a:gdLst>
                  <a:gd name="T0" fmla="*/ 27 w 69"/>
                  <a:gd name="T1" fmla="*/ 8 h 77"/>
                  <a:gd name="T2" fmla="*/ 20 w 69"/>
                  <a:gd name="T3" fmla="*/ 16 h 77"/>
                  <a:gd name="T4" fmla="*/ 23 w 69"/>
                  <a:gd name="T5" fmla="*/ 23 h 77"/>
                  <a:gd name="T6" fmla="*/ 6 w 69"/>
                  <a:gd name="T7" fmla="*/ 29 h 77"/>
                  <a:gd name="T8" fmla="*/ 1 w 69"/>
                  <a:gd name="T9" fmla="*/ 16 h 77"/>
                  <a:gd name="T10" fmla="*/ 12 w 69"/>
                  <a:gd name="T11" fmla="*/ 0 h 77"/>
                  <a:gd name="T12" fmla="*/ 27 w 69"/>
                  <a:gd name="T13" fmla="*/ 8 h 77"/>
                  <a:gd name="T14" fmla="*/ 27 w 69"/>
                  <a:gd name="T15" fmla="*/ 8 h 77"/>
                  <a:gd name="T16" fmla="*/ 27 w 69"/>
                  <a:gd name="T17" fmla="*/ 8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69" y="22"/>
                    </a:moveTo>
                    <a:cubicBezTo>
                      <a:pt x="59" y="28"/>
                      <a:pt x="52" y="36"/>
                      <a:pt x="52" y="45"/>
                    </a:cubicBezTo>
                    <a:cubicBezTo>
                      <a:pt x="52" y="51"/>
                      <a:pt x="55" y="57"/>
                      <a:pt x="60" y="62"/>
                    </a:cubicBezTo>
                    <a:cubicBezTo>
                      <a:pt x="15" y="77"/>
                      <a:pt x="15" y="77"/>
                      <a:pt x="15" y="77"/>
                    </a:cubicBezTo>
                    <a:cubicBezTo>
                      <a:pt x="6" y="68"/>
                      <a:pt x="1" y="57"/>
                      <a:pt x="1" y="45"/>
                    </a:cubicBezTo>
                    <a:cubicBezTo>
                      <a:pt x="0" y="28"/>
                      <a:pt x="13" y="12"/>
                      <a:pt x="32" y="0"/>
                    </a:cubicBezTo>
                    <a:cubicBezTo>
                      <a:pt x="69" y="22"/>
                      <a:pt x="69" y="22"/>
                      <a:pt x="69" y="22"/>
                    </a:cubicBezTo>
                    <a:cubicBezTo>
                      <a:pt x="69" y="22"/>
                      <a:pt x="69" y="22"/>
                      <a:pt x="69" y="22"/>
                    </a:cubicBezTo>
                    <a:cubicBezTo>
                      <a:pt x="69" y="22"/>
                      <a:pt x="69" y="22"/>
                      <a:pt x="69"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0" name="Freeform 232">
                <a:extLst>
                  <a:ext uri="{FF2B5EF4-FFF2-40B4-BE49-F238E27FC236}">
                    <a16:creationId xmlns:a16="http://schemas.microsoft.com/office/drawing/2014/main" id="{14715246-A8B8-4A13-9147-07B6281A9835}"/>
                  </a:ext>
                </a:extLst>
              </p:cNvPr>
              <p:cNvSpPr/>
              <p:nvPr/>
            </p:nvSpPr>
            <p:spPr bwMode="auto">
              <a:xfrm>
                <a:off x="3027" y="1353"/>
                <a:ext cx="60" cy="88"/>
              </a:xfrm>
              <a:custGeom>
                <a:avLst/>
                <a:gdLst>
                  <a:gd name="T0" fmla="*/ 9 w 97"/>
                  <a:gd name="T1" fmla="*/ 49 h 142"/>
                  <a:gd name="T2" fmla="*/ 17 w 97"/>
                  <a:gd name="T3" fmla="*/ 32 h 142"/>
                  <a:gd name="T4" fmla="*/ 0 w 97"/>
                  <a:gd name="T5" fmla="*/ 8 h 142"/>
                  <a:gd name="T6" fmla="*/ 14 w 97"/>
                  <a:gd name="T7" fmla="*/ 0 h 142"/>
                  <a:gd name="T8" fmla="*/ 37 w 97"/>
                  <a:gd name="T9" fmla="*/ 32 h 142"/>
                  <a:gd name="T10" fmla="*/ 27 w 97"/>
                  <a:gd name="T11" fmla="*/ 55 h 142"/>
                  <a:gd name="T12" fmla="*/ 9 w 97"/>
                  <a:gd name="T13" fmla="*/ 49 h 142"/>
                  <a:gd name="T14" fmla="*/ 9 w 97"/>
                  <a:gd name="T15" fmla="*/ 49 h 142"/>
                  <a:gd name="T16" fmla="*/ 9 w 97"/>
                  <a:gd name="T17" fmla="*/ 49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25" y="127"/>
                    </a:moveTo>
                    <a:cubicBezTo>
                      <a:pt x="38" y="114"/>
                      <a:pt x="45" y="99"/>
                      <a:pt x="45" y="83"/>
                    </a:cubicBezTo>
                    <a:cubicBezTo>
                      <a:pt x="45" y="59"/>
                      <a:pt x="28" y="37"/>
                      <a:pt x="0" y="21"/>
                    </a:cubicBezTo>
                    <a:cubicBezTo>
                      <a:pt x="37" y="0"/>
                      <a:pt x="37" y="0"/>
                      <a:pt x="37" y="0"/>
                    </a:cubicBezTo>
                    <a:cubicBezTo>
                      <a:pt x="74" y="21"/>
                      <a:pt x="97" y="51"/>
                      <a:pt x="97" y="83"/>
                    </a:cubicBezTo>
                    <a:cubicBezTo>
                      <a:pt x="97" y="105"/>
                      <a:pt x="87" y="125"/>
                      <a:pt x="70" y="142"/>
                    </a:cubicBezTo>
                    <a:cubicBezTo>
                      <a:pt x="25" y="127"/>
                      <a:pt x="25" y="127"/>
                      <a:pt x="25" y="127"/>
                    </a:cubicBezTo>
                    <a:cubicBezTo>
                      <a:pt x="25" y="127"/>
                      <a:pt x="25" y="127"/>
                      <a:pt x="25" y="127"/>
                    </a:cubicBezTo>
                    <a:cubicBezTo>
                      <a:pt x="25" y="127"/>
                      <a:pt x="25" y="127"/>
                      <a:pt x="25" y="1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1" name="Freeform 233">
                <a:extLst>
                  <a:ext uri="{FF2B5EF4-FFF2-40B4-BE49-F238E27FC236}">
                    <a16:creationId xmlns:a16="http://schemas.microsoft.com/office/drawing/2014/main" id="{A484E9C4-0EBF-4DA3-9F51-45020BC88690}"/>
                  </a:ext>
                </a:extLst>
              </p:cNvPr>
              <p:cNvSpPr/>
              <p:nvPr/>
            </p:nvSpPr>
            <p:spPr bwMode="auto">
              <a:xfrm>
                <a:off x="2818" y="1353"/>
                <a:ext cx="60" cy="88"/>
              </a:xfrm>
              <a:custGeom>
                <a:avLst/>
                <a:gdLst>
                  <a:gd name="T0" fmla="*/ 37 w 97"/>
                  <a:gd name="T1" fmla="*/ 8 h 142"/>
                  <a:gd name="T2" fmla="*/ 20 w 97"/>
                  <a:gd name="T3" fmla="*/ 32 h 142"/>
                  <a:gd name="T4" fmla="*/ 28 w 97"/>
                  <a:gd name="T5" fmla="*/ 49 h 142"/>
                  <a:gd name="T6" fmla="*/ 11 w 97"/>
                  <a:gd name="T7" fmla="*/ 55 h 142"/>
                  <a:gd name="T8" fmla="*/ 0 w 97"/>
                  <a:gd name="T9" fmla="*/ 32 h 142"/>
                  <a:gd name="T10" fmla="*/ 23 w 97"/>
                  <a:gd name="T11" fmla="*/ 0 h 142"/>
                  <a:gd name="T12" fmla="*/ 37 w 97"/>
                  <a:gd name="T13" fmla="*/ 8 h 142"/>
                  <a:gd name="T14" fmla="*/ 37 w 97"/>
                  <a:gd name="T15" fmla="*/ 8 h 142"/>
                  <a:gd name="T16" fmla="*/ 37 w 97"/>
                  <a:gd name="T17" fmla="*/ 8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97" y="21"/>
                    </a:moveTo>
                    <a:cubicBezTo>
                      <a:pt x="69" y="37"/>
                      <a:pt x="52" y="59"/>
                      <a:pt x="52" y="83"/>
                    </a:cubicBezTo>
                    <a:cubicBezTo>
                      <a:pt x="52" y="99"/>
                      <a:pt x="60" y="114"/>
                      <a:pt x="73" y="127"/>
                    </a:cubicBezTo>
                    <a:cubicBezTo>
                      <a:pt x="28" y="142"/>
                      <a:pt x="28" y="142"/>
                      <a:pt x="28" y="142"/>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2" name="Freeform 234">
                <a:extLst>
                  <a:ext uri="{FF2B5EF4-FFF2-40B4-BE49-F238E27FC236}">
                    <a16:creationId xmlns:a16="http://schemas.microsoft.com/office/drawing/2014/main" id="{E44D695E-2DFF-47F8-BA9B-F972744ECE33}"/>
                  </a:ext>
                </a:extLst>
              </p:cNvPr>
              <p:cNvSpPr/>
              <p:nvPr/>
            </p:nvSpPr>
            <p:spPr bwMode="auto">
              <a:xfrm>
                <a:off x="3068" y="1329"/>
                <a:ext cx="78" cy="129"/>
              </a:xfrm>
              <a:custGeom>
                <a:avLst/>
                <a:gdLst>
                  <a:gd name="T0" fmla="*/ 16 w 125"/>
                  <a:gd name="T1" fmla="*/ 74 h 209"/>
                  <a:gd name="T2" fmla="*/ 29 w 125"/>
                  <a:gd name="T3" fmla="*/ 46 h 209"/>
                  <a:gd name="T4" fmla="*/ 0 w 125"/>
                  <a:gd name="T5" fmla="*/ 8 h 209"/>
                  <a:gd name="T6" fmla="*/ 14 w 125"/>
                  <a:gd name="T7" fmla="*/ 0 h 209"/>
                  <a:gd name="T8" fmla="*/ 49 w 125"/>
                  <a:gd name="T9" fmla="*/ 46 h 209"/>
                  <a:gd name="T10" fmla="*/ 34 w 125"/>
                  <a:gd name="T11" fmla="*/ 80 h 209"/>
                  <a:gd name="T12" fmla="*/ 16 w 125"/>
                  <a:gd name="T13" fmla="*/ 74 h 209"/>
                  <a:gd name="T14" fmla="*/ 16 w 125"/>
                  <a:gd name="T15" fmla="*/ 74 h 209"/>
                  <a:gd name="T16" fmla="*/ 16 w 125"/>
                  <a:gd name="T17" fmla="*/ 74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4"/>
                      <a:pt x="125" y="122"/>
                    </a:cubicBezTo>
                    <a:cubicBezTo>
                      <a:pt x="125" y="154"/>
                      <a:pt x="111" y="183"/>
                      <a:pt x="86" y="209"/>
                    </a:cubicBezTo>
                    <a:cubicBezTo>
                      <a:pt x="41" y="194"/>
                      <a:pt x="41" y="194"/>
                      <a:pt x="41" y="194"/>
                    </a:cubicBezTo>
                    <a:cubicBezTo>
                      <a:pt x="41" y="194"/>
                      <a:pt x="41" y="194"/>
                      <a:pt x="41" y="194"/>
                    </a:cubicBezTo>
                    <a:cubicBezTo>
                      <a:pt x="41" y="194"/>
                      <a:pt x="41" y="194"/>
                      <a:pt x="41"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3" name="Freeform 235">
                <a:extLst>
                  <a:ext uri="{FF2B5EF4-FFF2-40B4-BE49-F238E27FC236}">
                    <a16:creationId xmlns:a16="http://schemas.microsoft.com/office/drawing/2014/main" id="{FC650736-B3E0-47A4-99C4-E367D0A99A95}"/>
                  </a:ext>
                </a:extLst>
              </p:cNvPr>
              <p:cNvSpPr/>
              <p:nvPr/>
            </p:nvSpPr>
            <p:spPr bwMode="auto">
              <a:xfrm>
                <a:off x="2759" y="1329"/>
                <a:ext cx="77" cy="129"/>
              </a:xfrm>
              <a:custGeom>
                <a:avLst/>
                <a:gdLst>
                  <a:gd name="T0" fmla="*/ 48 w 124"/>
                  <a:gd name="T1" fmla="*/ 8 h 209"/>
                  <a:gd name="T2" fmla="*/ 20 w 124"/>
                  <a:gd name="T3" fmla="*/ 46 h 209"/>
                  <a:gd name="T4" fmla="*/ 33 w 124"/>
                  <a:gd name="T5" fmla="*/ 74 h 209"/>
                  <a:gd name="T6" fmla="*/ 16 w 124"/>
                  <a:gd name="T7" fmla="*/ 80 h 209"/>
                  <a:gd name="T8" fmla="*/ 0 w 124"/>
                  <a:gd name="T9" fmla="*/ 46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3"/>
                      <a:pt x="1" y="154"/>
                      <a:pt x="0" y="122"/>
                    </a:cubicBezTo>
                    <a:cubicBezTo>
                      <a:pt x="0" y="74"/>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54" name="Freeform 236">
                <a:extLst>
                  <a:ext uri="{FF2B5EF4-FFF2-40B4-BE49-F238E27FC236}">
                    <a16:creationId xmlns:a16="http://schemas.microsoft.com/office/drawing/2014/main" id="{E4C30290-5E5D-4E8E-B116-4DDDB46E9DE2}"/>
                  </a:ext>
                </a:extLst>
              </p:cNvPr>
              <p:cNvSpPr/>
              <p:nvPr/>
            </p:nvSpPr>
            <p:spPr bwMode="auto">
              <a:xfrm>
                <a:off x="2886" y="1393"/>
                <a:ext cx="134" cy="117"/>
              </a:xfrm>
              <a:custGeom>
                <a:avLst/>
                <a:gdLst>
                  <a:gd name="T0" fmla="*/ 53 w 216"/>
                  <a:gd name="T1" fmla="*/ 7 h 189"/>
                  <a:gd name="T2" fmla="*/ 48 w 216"/>
                  <a:gd name="T3" fmla="*/ 13 h 189"/>
                  <a:gd name="T4" fmla="*/ 83 w 216"/>
                  <a:gd name="T5" fmla="*/ 72 h 189"/>
                  <a:gd name="T6" fmla="*/ 0 w 216"/>
                  <a:gd name="T7" fmla="*/ 72 h 189"/>
                  <a:gd name="T8" fmla="*/ 35 w 216"/>
                  <a:gd name="T9" fmla="*/ 14 h 189"/>
                  <a:gd name="T10" fmla="*/ 32 w 216"/>
                  <a:gd name="T11" fmla="*/ 12 h 189"/>
                  <a:gd name="T12" fmla="*/ 29 w 216"/>
                  <a:gd name="T13" fmla="*/ 7 h 189"/>
                  <a:gd name="T14" fmla="*/ 41 w 216"/>
                  <a:gd name="T15" fmla="*/ 0 h 189"/>
                  <a:gd name="T16" fmla="*/ 50 w 216"/>
                  <a:gd name="T17" fmla="*/ 2 h 189"/>
                  <a:gd name="T18" fmla="*/ 53 w 216"/>
                  <a:gd name="T19" fmla="*/ 7 h 189"/>
                  <a:gd name="T20" fmla="*/ 53 w 216"/>
                  <a:gd name="T21" fmla="*/ 7 h 189"/>
                  <a:gd name="T22" fmla="*/ 53 w 216"/>
                  <a:gd name="T23" fmla="*/ 7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
                  <a:gd name="T37" fmla="*/ 0 h 189"/>
                  <a:gd name="T38" fmla="*/ 216 w 216"/>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 h="189">
                    <a:moveTo>
                      <a:pt x="139" y="19"/>
                    </a:moveTo>
                    <a:cubicBezTo>
                      <a:pt x="139" y="25"/>
                      <a:pt x="134" y="31"/>
                      <a:pt x="126" y="34"/>
                    </a:cubicBezTo>
                    <a:cubicBezTo>
                      <a:pt x="216" y="189"/>
                      <a:pt x="216" y="189"/>
                      <a:pt x="216" y="189"/>
                    </a:cubicBezTo>
                    <a:cubicBezTo>
                      <a:pt x="0" y="189"/>
                      <a:pt x="0" y="189"/>
                      <a:pt x="0" y="189"/>
                    </a:cubicBezTo>
                    <a:cubicBezTo>
                      <a:pt x="91" y="36"/>
                      <a:pt x="91" y="36"/>
                      <a:pt x="91" y="36"/>
                    </a:cubicBezTo>
                    <a:cubicBezTo>
                      <a:pt x="88" y="35"/>
                      <a:pt x="86" y="34"/>
                      <a:pt x="84" y="33"/>
                    </a:cubicBezTo>
                    <a:cubicBezTo>
                      <a:pt x="78" y="29"/>
                      <a:pt x="74" y="24"/>
                      <a:pt x="74" y="19"/>
                    </a:cubicBezTo>
                    <a:cubicBezTo>
                      <a:pt x="74" y="9"/>
                      <a:pt x="89" y="0"/>
                      <a:pt x="107" y="0"/>
                    </a:cubicBezTo>
                    <a:cubicBezTo>
                      <a:pt x="116" y="0"/>
                      <a:pt x="124" y="3"/>
                      <a:pt x="130" y="6"/>
                    </a:cubicBezTo>
                    <a:cubicBezTo>
                      <a:pt x="136" y="9"/>
                      <a:pt x="139" y="14"/>
                      <a:pt x="139" y="19"/>
                    </a:cubicBezTo>
                    <a:cubicBezTo>
                      <a:pt x="139" y="19"/>
                      <a:pt x="139" y="19"/>
                      <a:pt x="139" y="19"/>
                    </a:cubicBezTo>
                    <a:cubicBezTo>
                      <a:pt x="139" y="19"/>
                      <a:pt x="139" y="19"/>
                      <a:pt x="13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36" name="文本框 35">
              <a:extLst>
                <a:ext uri="{FF2B5EF4-FFF2-40B4-BE49-F238E27FC236}">
                  <a16:creationId xmlns:a16="http://schemas.microsoft.com/office/drawing/2014/main" id="{58855C66-2382-4BAC-B1EF-AEAAF622E922}"/>
                </a:ext>
              </a:extLst>
            </p:cNvPr>
            <p:cNvSpPr txBox="1"/>
            <p:nvPr/>
          </p:nvSpPr>
          <p:spPr>
            <a:xfrm>
              <a:off x="1956604" y="5770544"/>
              <a:ext cx="755503" cy="307777"/>
            </a:xfrm>
            <a:prstGeom prst="rect">
              <a:avLst/>
            </a:prstGeom>
            <a:noFill/>
          </p:spPr>
          <p:txBody>
            <a:bodyPr wrap="square" rtlCol="0">
              <a:spAutoFit/>
            </a:bodyPr>
            <a:lstStyle/>
            <a:p>
              <a:pPr algn="ctr"/>
              <a:r>
                <a:rPr kumimoji="1" lang="en-US" altLang="zh-CN" sz="1400" dirty="0"/>
                <a:t>AP</a:t>
              </a:r>
              <a:endParaRPr kumimoji="1" lang="zh-CN" altLang="en-US" sz="1400" dirty="0"/>
            </a:p>
          </p:txBody>
        </p:sp>
      </p:grpSp>
      <p:grpSp>
        <p:nvGrpSpPr>
          <p:cNvPr id="55" name="组 255">
            <a:extLst>
              <a:ext uri="{FF2B5EF4-FFF2-40B4-BE49-F238E27FC236}">
                <a16:creationId xmlns:a16="http://schemas.microsoft.com/office/drawing/2014/main" id="{B602AD64-2ED6-49D5-9429-A20EF8F83B5A}"/>
              </a:ext>
            </a:extLst>
          </p:cNvPr>
          <p:cNvGrpSpPr/>
          <p:nvPr/>
        </p:nvGrpSpPr>
        <p:grpSpPr>
          <a:xfrm>
            <a:off x="3458935" y="1619236"/>
            <a:ext cx="787398" cy="805367"/>
            <a:chOff x="1932405" y="4059272"/>
            <a:chExt cx="787398" cy="805367"/>
          </a:xfrm>
        </p:grpSpPr>
        <p:grpSp>
          <p:nvGrpSpPr>
            <p:cNvPr id="56" name="Group 218">
              <a:extLst>
                <a:ext uri="{FF2B5EF4-FFF2-40B4-BE49-F238E27FC236}">
                  <a16:creationId xmlns:a16="http://schemas.microsoft.com/office/drawing/2014/main" id="{96B0D059-7055-4686-8BA4-68B2BE3B8D79}"/>
                </a:ext>
              </a:extLst>
            </p:cNvPr>
            <p:cNvGrpSpPr>
              <a:grpSpLocks noChangeAspect="1"/>
            </p:cNvGrpSpPr>
            <p:nvPr/>
          </p:nvGrpSpPr>
          <p:grpSpPr bwMode="auto">
            <a:xfrm>
              <a:off x="1932405" y="4059272"/>
              <a:ext cx="787398" cy="571197"/>
              <a:chOff x="2640" y="1225"/>
              <a:chExt cx="624" cy="453"/>
            </a:xfrm>
          </p:grpSpPr>
          <p:sp>
            <p:nvSpPr>
              <p:cNvPr id="58" name="AutoShape 219">
                <a:extLst>
                  <a:ext uri="{FF2B5EF4-FFF2-40B4-BE49-F238E27FC236}">
                    <a16:creationId xmlns:a16="http://schemas.microsoft.com/office/drawing/2014/main" id="{5628DAEB-31CD-4AC1-B766-2EF0C6D46DFF}"/>
                  </a:ext>
                </a:extLst>
              </p:cNvPr>
              <p:cNvSpPr>
                <a:spLocks noChangeAspect="1" noChangeArrowheads="1" noTextEdit="1"/>
              </p:cNvSpPr>
              <p:nvPr/>
            </p:nvSpPr>
            <p:spPr bwMode="auto">
              <a:xfrm>
                <a:off x="2640" y="1225"/>
                <a:ext cx="62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59" name="Freeform 220">
                <a:extLst>
                  <a:ext uri="{FF2B5EF4-FFF2-40B4-BE49-F238E27FC236}">
                    <a16:creationId xmlns:a16="http://schemas.microsoft.com/office/drawing/2014/main" id="{2A3D384A-02EA-4317-BABC-80579366D50A}"/>
                  </a:ext>
                </a:extLst>
              </p:cNvPr>
              <p:cNvSpPr/>
              <p:nvPr/>
            </p:nvSpPr>
            <p:spPr bwMode="auto">
              <a:xfrm>
                <a:off x="2953" y="1406"/>
                <a:ext cx="311" cy="273"/>
              </a:xfrm>
              <a:custGeom>
                <a:avLst/>
                <a:gdLst>
                  <a:gd name="T0" fmla="*/ 311 w 311"/>
                  <a:gd name="T1" fmla="*/ 0 h 273"/>
                  <a:gd name="T2" fmla="*/ 311 w 311"/>
                  <a:gd name="T3" fmla="*/ 92 h 273"/>
                  <a:gd name="T4" fmla="*/ 0 w 311"/>
                  <a:gd name="T5" fmla="*/ 273 h 273"/>
                  <a:gd name="T6" fmla="*/ 0 w 311"/>
                  <a:gd name="T7" fmla="*/ 180 h 273"/>
                  <a:gd name="T8" fmla="*/ 311 w 311"/>
                  <a:gd name="T9" fmla="*/ 0 h 273"/>
                  <a:gd name="T10" fmla="*/ 311 w 311"/>
                  <a:gd name="T11" fmla="*/ 0 h 273"/>
                  <a:gd name="T12" fmla="*/ 311 w 311"/>
                  <a:gd name="T13" fmla="*/ 0 h 273"/>
                  <a:gd name="T14" fmla="*/ 311 w 311"/>
                  <a:gd name="T15" fmla="*/ 0 h 273"/>
                  <a:gd name="T16" fmla="*/ 0 60000 65536"/>
                  <a:gd name="T17" fmla="*/ 0 60000 65536"/>
                  <a:gd name="T18" fmla="*/ 0 60000 65536"/>
                  <a:gd name="T19" fmla="*/ 0 60000 65536"/>
                  <a:gd name="T20" fmla="*/ 0 60000 65536"/>
                  <a:gd name="T21" fmla="*/ 0 60000 65536"/>
                  <a:gd name="T22" fmla="*/ 0 60000 65536"/>
                  <a:gd name="T23" fmla="*/ 0 60000 65536"/>
                  <a:gd name="T24" fmla="*/ 0 w 311"/>
                  <a:gd name="T25" fmla="*/ 0 h 273"/>
                  <a:gd name="T26" fmla="*/ 311 w 311"/>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 h="273">
                    <a:moveTo>
                      <a:pt x="311" y="0"/>
                    </a:moveTo>
                    <a:lnTo>
                      <a:pt x="311" y="92"/>
                    </a:lnTo>
                    <a:lnTo>
                      <a:pt x="0" y="273"/>
                    </a:lnTo>
                    <a:lnTo>
                      <a:pt x="0" y="180"/>
                    </a:lnTo>
                    <a:lnTo>
                      <a:pt x="311" y="0"/>
                    </a:ln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0" name="Freeform 221">
                <a:extLst>
                  <a:ext uri="{FF2B5EF4-FFF2-40B4-BE49-F238E27FC236}">
                    <a16:creationId xmlns:a16="http://schemas.microsoft.com/office/drawing/2014/main" id="{7BB8FDCA-56BF-44F5-86A7-65D760674BD3}"/>
                  </a:ext>
                </a:extLst>
              </p:cNvPr>
              <p:cNvSpPr/>
              <p:nvPr/>
            </p:nvSpPr>
            <p:spPr bwMode="auto">
              <a:xfrm>
                <a:off x="2640" y="1406"/>
                <a:ext cx="313" cy="273"/>
              </a:xfrm>
              <a:custGeom>
                <a:avLst/>
                <a:gdLst>
                  <a:gd name="T0" fmla="*/ 313 w 313"/>
                  <a:gd name="T1" fmla="*/ 180 h 273"/>
                  <a:gd name="T2" fmla="*/ 313 w 313"/>
                  <a:gd name="T3" fmla="*/ 273 h 273"/>
                  <a:gd name="T4" fmla="*/ 0 w 313"/>
                  <a:gd name="T5" fmla="*/ 92 h 273"/>
                  <a:gd name="T6" fmla="*/ 1 w 313"/>
                  <a:gd name="T7" fmla="*/ 0 h 273"/>
                  <a:gd name="T8" fmla="*/ 313 w 313"/>
                  <a:gd name="T9" fmla="*/ 180 h 273"/>
                  <a:gd name="T10" fmla="*/ 313 w 313"/>
                  <a:gd name="T11" fmla="*/ 180 h 273"/>
                  <a:gd name="T12" fmla="*/ 313 w 313"/>
                  <a:gd name="T13" fmla="*/ 180 h 273"/>
                  <a:gd name="T14" fmla="*/ 313 w 313"/>
                  <a:gd name="T15" fmla="*/ 180 h 273"/>
                  <a:gd name="T16" fmla="*/ 0 60000 65536"/>
                  <a:gd name="T17" fmla="*/ 0 60000 65536"/>
                  <a:gd name="T18" fmla="*/ 0 60000 65536"/>
                  <a:gd name="T19" fmla="*/ 0 60000 65536"/>
                  <a:gd name="T20" fmla="*/ 0 60000 65536"/>
                  <a:gd name="T21" fmla="*/ 0 60000 65536"/>
                  <a:gd name="T22" fmla="*/ 0 60000 65536"/>
                  <a:gd name="T23" fmla="*/ 0 60000 65536"/>
                  <a:gd name="T24" fmla="*/ 0 w 313"/>
                  <a:gd name="T25" fmla="*/ 0 h 273"/>
                  <a:gd name="T26" fmla="*/ 313 w 313"/>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 h="273">
                    <a:moveTo>
                      <a:pt x="313" y="180"/>
                    </a:moveTo>
                    <a:lnTo>
                      <a:pt x="313" y="273"/>
                    </a:lnTo>
                    <a:lnTo>
                      <a:pt x="0" y="92"/>
                    </a:lnTo>
                    <a:lnTo>
                      <a:pt x="1" y="0"/>
                    </a:lnTo>
                    <a:lnTo>
                      <a:pt x="313" y="180"/>
                    </a:lnTo>
                    <a:close/>
                  </a:path>
                </a:pathLst>
              </a:custGeom>
              <a:solidFill>
                <a:srgbClr val="3048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1" name="Freeform 222">
                <a:extLst>
                  <a:ext uri="{FF2B5EF4-FFF2-40B4-BE49-F238E27FC236}">
                    <a16:creationId xmlns:a16="http://schemas.microsoft.com/office/drawing/2014/main" id="{96BBE2D3-5574-40E4-93E7-019126CCCB9E}"/>
                  </a:ext>
                </a:extLst>
              </p:cNvPr>
              <p:cNvSpPr/>
              <p:nvPr/>
            </p:nvSpPr>
            <p:spPr bwMode="auto">
              <a:xfrm>
                <a:off x="2641" y="1225"/>
                <a:ext cx="623" cy="361"/>
              </a:xfrm>
              <a:custGeom>
                <a:avLst/>
                <a:gdLst>
                  <a:gd name="T0" fmla="*/ 623 w 623"/>
                  <a:gd name="T1" fmla="*/ 181 h 361"/>
                  <a:gd name="T2" fmla="*/ 312 w 623"/>
                  <a:gd name="T3" fmla="*/ 361 h 361"/>
                  <a:gd name="T4" fmla="*/ 0 w 623"/>
                  <a:gd name="T5" fmla="*/ 181 h 361"/>
                  <a:gd name="T6" fmla="*/ 310 w 623"/>
                  <a:gd name="T7" fmla="*/ 0 h 361"/>
                  <a:gd name="T8" fmla="*/ 623 w 623"/>
                  <a:gd name="T9" fmla="*/ 181 h 361"/>
                  <a:gd name="T10" fmla="*/ 623 w 623"/>
                  <a:gd name="T11" fmla="*/ 181 h 361"/>
                  <a:gd name="T12" fmla="*/ 623 w 623"/>
                  <a:gd name="T13" fmla="*/ 181 h 361"/>
                  <a:gd name="T14" fmla="*/ 623 w 623"/>
                  <a:gd name="T15" fmla="*/ 181 h 361"/>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361"/>
                  <a:gd name="T26" fmla="*/ 623 w 623"/>
                  <a:gd name="T27" fmla="*/ 361 h 3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361">
                    <a:moveTo>
                      <a:pt x="623" y="181"/>
                    </a:moveTo>
                    <a:lnTo>
                      <a:pt x="312" y="361"/>
                    </a:lnTo>
                    <a:lnTo>
                      <a:pt x="0" y="181"/>
                    </a:lnTo>
                    <a:lnTo>
                      <a:pt x="310" y="0"/>
                    </a:lnTo>
                    <a:lnTo>
                      <a:pt x="623" y="181"/>
                    </a:lnTo>
                    <a:close/>
                  </a:path>
                </a:pathLst>
              </a:custGeom>
              <a:solidFill>
                <a:srgbClr val="4965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2" name="Freeform 223">
                <a:extLst>
                  <a:ext uri="{FF2B5EF4-FFF2-40B4-BE49-F238E27FC236}">
                    <a16:creationId xmlns:a16="http://schemas.microsoft.com/office/drawing/2014/main" id="{AA9C5DD7-D772-4D7F-9DC7-DB50C5E15360}"/>
                  </a:ext>
                </a:extLst>
              </p:cNvPr>
              <p:cNvSpPr/>
              <p:nvPr/>
            </p:nvSpPr>
            <p:spPr bwMode="auto">
              <a:xfrm>
                <a:off x="2985" y="1383"/>
                <a:ext cx="43" cy="47"/>
              </a:xfrm>
              <a:custGeom>
                <a:avLst/>
                <a:gdLst>
                  <a:gd name="T0" fmla="*/ 4 w 69"/>
                  <a:gd name="T1" fmla="*/ 24 h 76"/>
                  <a:gd name="T2" fmla="*/ 7 w 69"/>
                  <a:gd name="T3" fmla="*/ 17 h 76"/>
                  <a:gd name="T4" fmla="*/ 0 w 69"/>
                  <a:gd name="T5" fmla="*/ 8 h 76"/>
                  <a:gd name="T6" fmla="*/ 14 w 69"/>
                  <a:gd name="T7" fmla="*/ 0 h 76"/>
                  <a:gd name="T8" fmla="*/ 27 w 69"/>
                  <a:gd name="T9" fmla="*/ 17 h 76"/>
                  <a:gd name="T10" fmla="*/ 21 w 69"/>
                  <a:gd name="T11" fmla="*/ 29 h 76"/>
                  <a:gd name="T12" fmla="*/ 4 w 69"/>
                  <a:gd name="T13" fmla="*/ 24 h 76"/>
                  <a:gd name="T14" fmla="*/ 4 w 69"/>
                  <a:gd name="T15" fmla="*/ 24 h 76"/>
                  <a:gd name="T16" fmla="*/ 4 w 69"/>
                  <a:gd name="T17" fmla="*/ 24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10" y="61"/>
                    </a:moveTo>
                    <a:cubicBezTo>
                      <a:pt x="15" y="56"/>
                      <a:pt x="17" y="50"/>
                      <a:pt x="17" y="44"/>
                    </a:cubicBezTo>
                    <a:cubicBezTo>
                      <a:pt x="17" y="35"/>
                      <a:pt x="11" y="27"/>
                      <a:pt x="0" y="21"/>
                    </a:cubicBezTo>
                    <a:cubicBezTo>
                      <a:pt x="37" y="0"/>
                      <a:pt x="37" y="0"/>
                      <a:pt x="37" y="0"/>
                    </a:cubicBezTo>
                    <a:cubicBezTo>
                      <a:pt x="57" y="11"/>
                      <a:pt x="69" y="27"/>
                      <a:pt x="69" y="44"/>
                    </a:cubicBezTo>
                    <a:cubicBezTo>
                      <a:pt x="69" y="56"/>
                      <a:pt x="64" y="67"/>
                      <a:pt x="55" y="76"/>
                    </a:cubicBezTo>
                    <a:cubicBezTo>
                      <a:pt x="10" y="61"/>
                      <a:pt x="10" y="61"/>
                      <a:pt x="10" y="61"/>
                    </a:cubicBezTo>
                    <a:cubicBezTo>
                      <a:pt x="10" y="61"/>
                      <a:pt x="10" y="61"/>
                      <a:pt x="10" y="61"/>
                    </a:cubicBezTo>
                    <a:cubicBezTo>
                      <a:pt x="10" y="61"/>
                      <a:pt x="10" y="61"/>
                      <a:pt x="10" y="6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3" name="Freeform 224">
                <a:extLst>
                  <a:ext uri="{FF2B5EF4-FFF2-40B4-BE49-F238E27FC236}">
                    <a16:creationId xmlns:a16="http://schemas.microsoft.com/office/drawing/2014/main" id="{AB56F483-8D32-46A8-977F-8BC69B3D197C}"/>
                  </a:ext>
                </a:extLst>
              </p:cNvPr>
              <p:cNvSpPr/>
              <p:nvPr/>
            </p:nvSpPr>
            <p:spPr bwMode="auto">
              <a:xfrm>
                <a:off x="2876" y="1383"/>
                <a:ext cx="43" cy="47"/>
              </a:xfrm>
              <a:custGeom>
                <a:avLst/>
                <a:gdLst>
                  <a:gd name="T0" fmla="*/ 27 w 69"/>
                  <a:gd name="T1" fmla="*/ 8 h 76"/>
                  <a:gd name="T2" fmla="*/ 20 w 69"/>
                  <a:gd name="T3" fmla="*/ 17 h 76"/>
                  <a:gd name="T4" fmla="*/ 23 w 69"/>
                  <a:gd name="T5" fmla="*/ 24 h 76"/>
                  <a:gd name="T6" fmla="*/ 6 w 69"/>
                  <a:gd name="T7" fmla="*/ 29 h 76"/>
                  <a:gd name="T8" fmla="*/ 1 w 69"/>
                  <a:gd name="T9" fmla="*/ 17 h 76"/>
                  <a:gd name="T10" fmla="*/ 12 w 69"/>
                  <a:gd name="T11" fmla="*/ 0 h 76"/>
                  <a:gd name="T12" fmla="*/ 27 w 69"/>
                  <a:gd name="T13" fmla="*/ 8 h 76"/>
                  <a:gd name="T14" fmla="*/ 27 w 69"/>
                  <a:gd name="T15" fmla="*/ 8 h 76"/>
                  <a:gd name="T16" fmla="*/ 27 w 69"/>
                  <a:gd name="T17" fmla="*/ 8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69" y="21"/>
                    </a:moveTo>
                    <a:cubicBezTo>
                      <a:pt x="59" y="27"/>
                      <a:pt x="52" y="35"/>
                      <a:pt x="52" y="44"/>
                    </a:cubicBezTo>
                    <a:cubicBezTo>
                      <a:pt x="52" y="50"/>
                      <a:pt x="55" y="56"/>
                      <a:pt x="60" y="61"/>
                    </a:cubicBezTo>
                    <a:cubicBezTo>
                      <a:pt x="15" y="76"/>
                      <a:pt x="15" y="76"/>
                      <a:pt x="15" y="76"/>
                    </a:cubicBezTo>
                    <a:cubicBezTo>
                      <a:pt x="6" y="67"/>
                      <a:pt x="1" y="56"/>
                      <a:pt x="1" y="44"/>
                    </a:cubicBezTo>
                    <a:cubicBezTo>
                      <a:pt x="0" y="27"/>
                      <a:pt x="13" y="11"/>
                      <a:pt x="32" y="0"/>
                    </a:cubicBezTo>
                    <a:cubicBezTo>
                      <a:pt x="69" y="21"/>
                      <a:pt x="69" y="21"/>
                      <a:pt x="69" y="21"/>
                    </a:cubicBezTo>
                    <a:cubicBezTo>
                      <a:pt x="69" y="21"/>
                      <a:pt x="69" y="21"/>
                      <a:pt x="69" y="21"/>
                    </a:cubicBezTo>
                    <a:cubicBezTo>
                      <a:pt x="69" y="21"/>
                      <a:pt x="69" y="21"/>
                      <a:pt x="69"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4" name="Freeform 225">
                <a:extLst>
                  <a:ext uri="{FF2B5EF4-FFF2-40B4-BE49-F238E27FC236}">
                    <a16:creationId xmlns:a16="http://schemas.microsoft.com/office/drawing/2014/main" id="{A2AAE3C1-1FED-411E-A3CD-B78B09672559}"/>
                  </a:ext>
                </a:extLst>
              </p:cNvPr>
              <p:cNvSpPr/>
              <p:nvPr/>
            </p:nvSpPr>
            <p:spPr bwMode="auto">
              <a:xfrm>
                <a:off x="3027" y="1359"/>
                <a:ext cx="60" cy="89"/>
              </a:xfrm>
              <a:custGeom>
                <a:avLst/>
                <a:gdLst>
                  <a:gd name="T0" fmla="*/ 9 w 97"/>
                  <a:gd name="T1" fmla="*/ 50 h 143"/>
                  <a:gd name="T2" fmla="*/ 17 w 97"/>
                  <a:gd name="T3" fmla="*/ 32 h 143"/>
                  <a:gd name="T4" fmla="*/ 0 w 97"/>
                  <a:gd name="T5" fmla="*/ 8 h 143"/>
                  <a:gd name="T6" fmla="*/ 14 w 97"/>
                  <a:gd name="T7" fmla="*/ 0 h 143"/>
                  <a:gd name="T8" fmla="*/ 37 w 97"/>
                  <a:gd name="T9" fmla="*/ 32 h 143"/>
                  <a:gd name="T10" fmla="*/ 27 w 97"/>
                  <a:gd name="T11" fmla="*/ 55 h 143"/>
                  <a:gd name="T12" fmla="*/ 9 w 97"/>
                  <a:gd name="T13" fmla="*/ 50 h 143"/>
                  <a:gd name="T14" fmla="*/ 9 w 97"/>
                  <a:gd name="T15" fmla="*/ 50 h 143"/>
                  <a:gd name="T16" fmla="*/ 9 w 97"/>
                  <a:gd name="T17" fmla="*/ 5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25" y="128"/>
                    </a:moveTo>
                    <a:cubicBezTo>
                      <a:pt x="38" y="115"/>
                      <a:pt x="45" y="99"/>
                      <a:pt x="45" y="83"/>
                    </a:cubicBezTo>
                    <a:cubicBezTo>
                      <a:pt x="45" y="59"/>
                      <a:pt x="28" y="37"/>
                      <a:pt x="0" y="21"/>
                    </a:cubicBezTo>
                    <a:cubicBezTo>
                      <a:pt x="37" y="0"/>
                      <a:pt x="37" y="0"/>
                      <a:pt x="37" y="0"/>
                    </a:cubicBezTo>
                    <a:cubicBezTo>
                      <a:pt x="74" y="21"/>
                      <a:pt x="97" y="51"/>
                      <a:pt x="97" y="83"/>
                    </a:cubicBezTo>
                    <a:cubicBezTo>
                      <a:pt x="97" y="105"/>
                      <a:pt x="87" y="125"/>
                      <a:pt x="70" y="143"/>
                    </a:cubicBezTo>
                    <a:cubicBezTo>
                      <a:pt x="25" y="128"/>
                      <a:pt x="25" y="128"/>
                      <a:pt x="25" y="128"/>
                    </a:cubicBezTo>
                    <a:cubicBezTo>
                      <a:pt x="25" y="128"/>
                      <a:pt x="25" y="128"/>
                      <a:pt x="25" y="128"/>
                    </a:cubicBezTo>
                    <a:cubicBezTo>
                      <a:pt x="25" y="128"/>
                      <a:pt x="25" y="128"/>
                      <a:pt x="25" y="128"/>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5" name="Freeform 226">
                <a:extLst>
                  <a:ext uri="{FF2B5EF4-FFF2-40B4-BE49-F238E27FC236}">
                    <a16:creationId xmlns:a16="http://schemas.microsoft.com/office/drawing/2014/main" id="{4C3ED03F-39C0-4758-9AA2-CB19AEC36F72}"/>
                  </a:ext>
                </a:extLst>
              </p:cNvPr>
              <p:cNvSpPr/>
              <p:nvPr/>
            </p:nvSpPr>
            <p:spPr bwMode="auto">
              <a:xfrm>
                <a:off x="2818" y="1359"/>
                <a:ext cx="60" cy="89"/>
              </a:xfrm>
              <a:custGeom>
                <a:avLst/>
                <a:gdLst>
                  <a:gd name="T0" fmla="*/ 37 w 97"/>
                  <a:gd name="T1" fmla="*/ 8 h 143"/>
                  <a:gd name="T2" fmla="*/ 20 w 97"/>
                  <a:gd name="T3" fmla="*/ 32 h 143"/>
                  <a:gd name="T4" fmla="*/ 28 w 97"/>
                  <a:gd name="T5" fmla="*/ 50 h 143"/>
                  <a:gd name="T6" fmla="*/ 11 w 97"/>
                  <a:gd name="T7" fmla="*/ 55 h 143"/>
                  <a:gd name="T8" fmla="*/ 0 w 97"/>
                  <a:gd name="T9" fmla="*/ 32 h 143"/>
                  <a:gd name="T10" fmla="*/ 23 w 97"/>
                  <a:gd name="T11" fmla="*/ 0 h 143"/>
                  <a:gd name="T12" fmla="*/ 37 w 97"/>
                  <a:gd name="T13" fmla="*/ 8 h 143"/>
                  <a:gd name="T14" fmla="*/ 37 w 97"/>
                  <a:gd name="T15" fmla="*/ 8 h 143"/>
                  <a:gd name="T16" fmla="*/ 37 w 97"/>
                  <a:gd name="T17" fmla="*/ 8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97" y="21"/>
                    </a:moveTo>
                    <a:cubicBezTo>
                      <a:pt x="69" y="37"/>
                      <a:pt x="52" y="59"/>
                      <a:pt x="52" y="83"/>
                    </a:cubicBezTo>
                    <a:cubicBezTo>
                      <a:pt x="52" y="99"/>
                      <a:pt x="60" y="115"/>
                      <a:pt x="73" y="128"/>
                    </a:cubicBezTo>
                    <a:cubicBezTo>
                      <a:pt x="28" y="143"/>
                      <a:pt x="28" y="143"/>
                      <a:pt x="28" y="143"/>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6" name="Freeform 227">
                <a:extLst>
                  <a:ext uri="{FF2B5EF4-FFF2-40B4-BE49-F238E27FC236}">
                    <a16:creationId xmlns:a16="http://schemas.microsoft.com/office/drawing/2014/main" id="{B9E3036F-0359-4127-B9AF-175538927F6E}"/>
                  </a:ext>
                </a:extLst>
              </p:cNvPr>
              <p:cNvSpPr/>
              <p:nvPr/>
            </p:nvSpPr>
            <p:spPr bwMode="auto">
              <a:xfrm>
                <a:off x="3068" y="1335"/>
                <a:ext cx="78" cy="130"/>
              </a:xfrm>
              <a:custGeom>
                <a:avLst/>
                <a:gdLst>
                  <a:gd name="T0" fmla="*/ 16 w 125"/>
                  <a:gd name="T1" fmla="*/ 75 h 209"/>
                  <a:gd name="T2" fmla="*/ 29 w 125"/>
                  <a:gd name="T3" fmla="*/ 47 h 209"/>
                  <a:gd name="T4" fmla="*/ 0 w 125"/>
                  <a:gd name="T5" fmla="*/ 8 h 209"/>
                  <a:gd name="T6" fmla="*/ 14 w 125"/>
                  <a:gd name="T7" fmla="*/ 0 h 209"/>
                  <a:gd name="T8" fmla="*/ 49 w 125"/>
                  <a:gd name="T9" fmla="*/ 47 h 209"/>
                  <a:gd name="T10" fmla="*/ 34 w 125"/>
                  <a:gd name="T11" fmla="*/ 81 h 209"/>
                  <a:gd name="T12" fmla="*/ 16 w 125"/>
                  <a:gd name="T13" fmla="*/ 75 h 209"/>
                  <a:gd name="T14" fmla="*/ 16 w 125"/>
                  <a:gd name="T15" fmla="*/ 75 h 209"/>
                  <a:gd name="T16" fmla="*/ 16 w 125"/>
                  <a:gd name="T17" fmla="*/ 75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5"/>
                      <a:pt x="125" y="122"/>
                    </a:cubicBezTo>
                    <a:cubicBezTo>
                      <a:pt x="125" y="154"/>
                      <a:pt x="111" y="184"/>
                      <a:pt x="86" y="209"/>
                    </a:cubicBezTo>
                    <a:cubicBezTo>
                      <a:pt x="41" y="194"/>
                      <a:pt x="41" y="194"/>
                      <a:pt x="41" y="194"/>
                    </a:cubicBezTo>
                    <a:cubicBezTo>
                      <a:pt x="41" y="194"/>
                      <a:pt x="41" y="194"/>
                      <a:pt x="41" y="194"/>
                    </a:cubicBezTo>
                    <a:cubicBezTo>
                      <a:pt x="41" y="194"/>
                      <a:pt x="41" y="194"/>
                      <a:pt x="41" y="194"/>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7" name="Freeform 228">
                <a:extLst>
                  <a:ext uri="{FF2B5EF4-FFF2-40B4-BE49-F238E27FC236}">
                    <a16:creationId xmlns:a16="http://schemas.microsoft.com/office/drawing/2014/main" id="{F1987A27-77DE-4196-B0EC-2AE96F18FB44}"/>
                  </a:ext>
                </a:extLst>
              </p:cNvPr>
              <p:cNvSpPr/>
              <p:nvPr/>
            </p:nvSpPr>
            <p:spPr bwMode="auto">
              <a:xfrm>
                <a:off x="2759" y="1335"/>
                <a:ext cx="77" cy="130"/>
              </a:xfrm>
              <a:custGeom>
                <a:avLst/>
                <a:gdLst>
                  <a:gd name="T0" fmla="*/ 48 w 124"/>
                  <a:gd name="T1" fmla="*/ 8 h 209"/>
                  <a:gd name="T2" fmla="*/ 20 w 124"/>
                  <a:gd name="T3" fmla="*/ 47 h 209"/>
                  <a:gd name="T4" fmla="*/ 33 w 124"/>
                  <a:gd name="T5" fmla="*/ 75 h 209"/>
                  <a:gd name="T6" fmla="*/ 16 w 124"/>
                  <a:gd name="T7" fmla="*/ 81 h 209"/>
                  <a:gd name="T8" fmla="*/ 0 w 124"/>
                  <a:gd name="T9" fmla="*/ 47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4"/>
                      <a:pt x="1" y="154"/>
                      <a:pt x="0" y="122"/>
                    </a:cubicBezTo>
                    <a:cubicBezTo>
                      <a:pt x="0" y="75"/>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8" name="Freeform 229">
                <a:extLst>
                  <a:ext uri="{FF2B5EF4-FFF2-40B4-BE49-F238E27FC236}">
                    <a16:creationId xmlns:a16="http://schemas.microsoft.com/office/drawing/2014/main" id="{D2659B0E-7A63-4FD9-97A1-13FA76B94BA6}"/>
                  </a:ext>
                </a:extLst>
              </p:cNvPr>
              <p:cNvSpPr/>
              <p:nvPr/>
            </p:nvSpPr>
            <p:spPr bwMode="auto">
              <a:xfrm>
                <a:off x="2886" y="1399"/>
                <a:ext cx="134" cy="117"/>
              </a:xfrm>
              <a:custGeom>
                <a:avLst/>
                <a:gdLst>
                  <a:gd name="T0" fmla="*/ 53 w 216"/>
                  <a:gd name="T1" fmla="*/ 7 h 189"/>
                  <a:gd name="T2" fmla="*/ 48 w 216"/>
                  <a:gd name="T3" fmla="*/ 13 h 189"/>
                  <a:gd name="T4" fmla="*/ 83 w 216"/>
                  <a:gd name="T5" fmla="*/ 72 h 189"/>
                  <a:gd name="T6" fmla="*/ 0 w 216"/>
                  <a:gd name="T7" fmla="*/ 72 h 189"/>
                  <a:gd name="T8" fmla="*/ 35 w 216"/>
                  <a:gd name="T9" fmla="*/ 14 h 189"/>
                  <a:gd name="T10" fmla="*/ 32 w 216"/>
                  <a:gd name="T11" fmla="*/ 12 h 189"/>
                  <a:gd name="T12" fmla="*/ 29 w 216"/>
                  <a:gd name="T13" fmla="*/ 7 h 189"/>
                  <a:gd name="T14" fmla="*/ 41 w 216"/>
                  <a:gd name="T15" fmla="*/ 0 h 189"/>
                  <a:gd name="T16" fmla="*/ 50 w 216"/>
                  <a:gd name="T17" fmla="*/ 2 h 189"/>
                  <a:gd name="T18" fmla="*/ 53 w 216"/>
                  <a:gd name="T19" fmla="*/ 7 h 189"/>
                  <a:gd name="T20" fmla="*/ 53 w 216"/>
                  <a:gd name="T21" fmla="*/ 7 h 189"/>
                  <a:gd name="T22" fmla="*/ 53 w 216"/>
                  <a:gd name="T23" fmla="*/ 7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
                  <a:gd name="T37" fmla="*/ 0 h 189"/>
                  <a:gd name="T38" fmla="*/ 216 w 216"/>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 h="189">
                    <a:moveTo>
                      <a:pt x="139" y="19"/>
                    </a:moveTo>
                    <a:cubicBezTo>
                      <a:pt x="139" y="25"/>
                      <a:pt x="134" y="31"/>
                      <a:pt x="126" y="34"/>
                    </a:cubicBezTo>
                    <a:cubicBezTo>
                      <a:pt x="216" y="189"/>
                      <a:pt x="216" y="189"/>
                      <a:pt x="216" y="189"/>
                    </a:cubicBezTo>
                    <a:cubicBezTo>
                      <a:pt x="0" y="189"/>
                      <a:pt x="0" y="189"/>
                      <a:pt x="0" y="189"/>
                    </a:cubicBezTo>
                    <a:cubicBezTo>
                      <a:pt x="91" y="36"/>
                      <a:pt x="91" y="36"/>
                      <a:pt x="91" y="36"/>
                    </a:cubicBezTo>
                    <a:cubicBezTo>
                      <a:pt x="88" y="35"/>
                      <a:pt x="86" y="34"/>
                      <a:pt x="84" y="33"/>
                    </a:cubicBezTo>
                    <a:cubicBezTo>
                      <a:pt x="78" y="29"/>
                      <a:pt x="74" y="25"/>
                      <a:pt x="74" y="19"/>
                    </a:cubicBezTo>
                    <a:cubicBezTo>
                      <a:pt x="74" y="9"/>
                      <a:pt x="89" y="1"/>
                      <a:pt x="107" y="0"/>
                    </a:cubicBezTo>
                    <a:cubicBezTo>
                      <a:pt x="116" y="1"/>
                      <a:pt x="124" y="3"/>
                      <a:pt x="130" y="6"/>
                    </a:cubicBezTo>
                    <a:cubicBezTo>
                      <a:pt x="136" y="9"/>
                      <a:pt x="139" y="14"/>
                      <a:pt x="139" y="19"/>
                    </a:cubicBezTo>
                    <a:cubicBezTo>
                      <a:pt x="139" y="19"/>
                      <a:pt x="139" y="19"/>
                      <a:pt x="139" y="19"/>
                    </a:cubicBezTo>
                    <a:cubicBezTo>
                      <a:pt x="139" y="19"/>
                      <a:pt x="139" y="19"/>
                      <a:pt x="139" y="19"/>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69" name="Freeform 230">
                <a:extLst>
                  <a:ext uri="{FF2B5EF4-FFF2-40B4-BE49-F238E27FC236}">
                    <a16:creationId xmlns:a16="http://schemas.microsoft.com/office/drawing/2014/main" id="{4A147B45-492F-4929-BE47-A4E9425136BE}"/>
                  </a:ext>
                </a:extLst>
              </p:cNvPr>
              <p:cNvSpPr/>
              <p:nvPr/>
            </p:nvSpPr>
            <p:spPr bwMode="auto">
              <a:xfrm>
                <a:off x="2985" y="1377"/>
                <a:ext cx="43" cy="47"/>
              </a:xfrm>
              <a:custGeom>
                <a:avLst/>
                <a:gdLst>
                  <a:gd name="T0" fmla="*/ 4 w 69"/>
                  <a:gd name="T1" fmla="*/ 23 h 77"/>
                  <a:gd name="T2" fmla="*/ 7 w 69"/>
                  <a:gd name="T3" fmla="*/ 16 h 77"/>
                  <a:gd name="T4" fmla="*/ 0 w 69"/>
                  <a:gd name="T5" fmla="*/ 8 h 77"/>
                  <a:gd name="T6" fmla="*/ 14 w 69"/>
                  <a:gd name="T7" fmla="*/ 0 h 77"/>
                  <a:gd name="T8" fmla="*/ 27 w 69"/>
                  <a:gd name="T9" fmla="*/ 16 h 77"/>
                  <a:gd name="T10" fmla="*/ 21 w 69"/>
                  <a:gd name="T11" fmla="*/ 29 h 77"/>
                  <a:gd name="T12" fmla="*/ 4 w 69"/>
                  <a:gd name="T13" fmla="*/ 23 h 77"/>
                  <a:gd name="T14" fmla="*/ 4 w 69"/>
                  <a:gd name="T15" fmla="*/ 23 h 77"/>
                  <a:gd name="T16" fmla="*/ 4 w 69"/>
                  <a:gd name="T17" fmla="*/ 2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10" y="62"/>
                    </a:moveTo>
                    <a:cubicBezTo>
                      <a:pt x="15" y="57"/>
                      <a:pt x="17" y="51"/>
                      <a:pt x="17" y="45"/>
                    </a:cubicBezTo>
                    <a:cubicBezTo>
                      <a:pt x="17" y="36"/>
                      <a:pt x="11" y="28"/>
                      <a:pt x="0" y="22"/>
                    </a:cubicBezTo>
                    <a:cubicBezTo>
                      <a:pt x="37" y="0"/>
                      <a:pt x="37" y="0"/>
                      <a:pt x="37" y="0"/>
                    </a:cubicBezTo>
                    <a:cubicBezTo>
                      <a:pt x="57" y="12"/>
                      <a:pt x="69" y="28"/>
                      <a:pt x="69" y="45"/>
                    </a:cubicBezTo>
                    <a:cubicBezTo>
                      <a:pt x="69" y="57"/>
                      <a:pt x="64" y="68"/>
                      <a:pt x="55" y="77"/>
                    </a:cubicBezTo>
                    <a:cubicBezTo>
                      <a:pt x="10" y="62"/>
                      <a:pt x="10" y="62"/>
                      <a:pt x="10" y="62"/>
                    </a:cubicBezTo>
                    <a:cubicBezTo>
                      <a:pt x="10" y="62"/>
                      <a:pt x="10" y="62"/>
                      <a:pt x="10" y="62"/>
                    </a:cubicBezTo>
                    <a:cubicBezTo>
                      <a:pt x="10" y="62"/>
                      <a:pt x="10" y="62"/>
                      <a:pt x="1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0" name="Freeform 231">
                <a:extLst>
                  <a:ext uri="{FF2B5EF4-FFF2-40B4-BE49-F238E27FC236}">
                    <a16:creationId xmlns:a16="http://schemas.microsoft.com/office/drawing/2014/main" id="{9F88761C-894B-4B3E-A862-1DF16FD0AD44}"/>
                  </a:ext>
                </a:extLst>
              </p:cNvPr>
              <p:cNvSpPr/>
              <p:nvPr/>
            </p:nvSpPr>
            <p:spPr bwMode="auto">
              <a:xfrm>
                <a:off x="2876" y="1377"/>
                <a:ext cx="43" cy="47"/>
              </a:xfrm>
              <a:custGeom>
                <a:avLst/>
                <a:gdLst>
                  <a:gd name="T0" fmla="*/ 27 w 69"/>
                  <a:gd name="T1" fmla="*/ 8 h 77"/>
                  <a:gd name="T2" fmla="*/ 20 w 69"/>
                  <a:gd name="T3" fmla="*/ 16 h 77"/>
                  <a:gd name="T4" fmla="*/ 23 w 69"/>
                  <a:gd name="T5" fmla="*/ 23 h 77"/>
                  <a:gd name="T6" fmla="*/ 6 w 69"/>
                  <a:gd name="T7" fmla="*/ 29 h 77"/>
                  <a:gd name="T8" fmla="*/ 1 w 69"/>
                  <a:gd name="T9" fmla="*/ 16 h 77"/>
                  <a:gd name="T10" fmla="*/ 12 w 69"/>
                  <a:gd name="T11" fmla="*/ 0 h 77"/>
                  <a:gd name="T12" fmla="*/ 27 w 69"/>
                  <a:gd name="T13" fmla="*/ 8 h 77"/>
                  <a:gd name="T14" fmla="*/ 27 w 69"/>
                  <a:gd name="T15" fmla="*/ 8 h 77"/>
                  <a:gd name="T16" fmla="*/ 27 w 69"/>
                  <a:gd name="T17" fmla="*/ 8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69" y="22"/>
                    </a:moveTo>
                    <a:cubicBezTo>
                      <a:pt x="59" y="28"/>
                      <a:pt x="52" y="36"/>
                      <a:pt x="52" y="45"/>
                    </a:cubicBezTo>
                    <a:cubicBezTo>
                      <a:pt x="52" y="51"/>
                      <a:pt x="55" y="57"/>
                      <a:pt x="60" y="62"/>
                    </a:cubicBezTo>
                    <a:cubicBezTo>
                      <a:pt x="15" y="77"/>
                      <a:pt x="15" y="77"/>
                      <a:pt x="15" y="77"/>
                    </a:cubicBezTo>
                    <a:cubicBezTo>
                      <a:pt x="6" y="68"/>
                      <a:pt x="1" y="57"/>
                      <a:pt x="1" y="45"/>
                    </a:cubicBezTo>
                    <a:cubicBezTo>
                      <a:pt x="0" y="28"/>
                      <a:pt x="13" y="12"/>
                      <a:pt x="32" y="0"/>
                    </a:cubicBezTo>
                    <a:cubicBezTo>
                      <a:pt x="69" y="22"/>
                      <a:pt x="69" y="22"/>
                      <a:pt x="69" y="22"/>
                    </a:cubicBezTo>
                    <a:cubicBezTo>
                      <a:pt x="69" y="22"/>
                      <a:pt x="69" y="22"/>
                      <a:pt x="69" y="22"/>
                    </a:cubicBezTo>
                    <a:cubicBezTo>
                      <a:pt x="69" y="22"/>
                      <a:pt x="69" y="22"/>
                      <a:pt x="69"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1" name="Freeform 232">
                <a:extLst>
                  <a:ext uri="{FF2B5EF4-FFF2-40B4-BE49-F238E27FC236}">
                    <a16:creationId xmlns:a16="http://schemas.microsoft.com/office/drawing/2014/main" id="{C4FBE511-40C0-4969-A991-3AC8B46C0224}"/>
                  </a:ext>
                </a:extLst>
              </p:cNvPr>
              <p:cNvSpPr/>
              <p:nvPr/>
            </p:nvSpPr>
            <p:spPr bwMode="auto">
              <a:xfrm>
                <a:off x="3027" y="1353"/>
                <a:ext cx="60" cy="88"/>
              </a:xfrm>
              <a:custGeom>
                <a:avLst/>
                <a:gdLst>
                  <a:gd name="T0" fmla="*/ 9 w 97"/>
                  <a:gd name="T1" fmla="*/ 49 h 142"/>
                  <a:gd name="T2" fmla="*/ 17 w 97"/>
                  <a:gd name="T3" fmla="*/ 32 h 142"/>
                  <a:gd name="T4" fmla="*/ 0 w 97"/>
                  <a:gd name="T5" fmla="*/ 8 h 142"/>
                  <a:gd name="T6" fmla="*/ 14 w 97"/>
                  <a:gd name="T7" fmla="*/ 0 h 142"/>
                  <a:gd name="T8" fmla="*/ 37 w 97"/>
                  <a:gd name="T9" fmla="*/ 32 h 142"/>
                  <a:gd name="T10" fmla="*/ 27 w 97"/>
                  <a:gd name="T11" fmla="*/ 55 h 142"/>
                  <a:gd name="T12" fmla="*/ 9 w 97"/>
                  <a:gd name="T13" fmla="*/ 49 h 142"/>
                  <a:gd name="T14" fmla="*/ 9 w 97"/>
                  <a:gd name="T15" fmla="*/ 49 h 142"/>
                  <a:gd name="T16" fmla="*/ 9 w 97"/>
                  <a:gd name="T17" fmla="*/ 49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25" y="127"/>
                    </a:moveTo>
                    <a:cubicBezTo>
                      <a:pt x="38" y="114"/>
                      <a:pt x="45" y="99"/>
                      <a:pt x="45" y="83"/>
                    </a:cubicBezTo>
                    <a:cubicBezTo>
                      <a:pt x="45" y="59"/>
                      <a:pt x="28" y="37"/>
                      <a:pt x="0" y="21"/>
                    </a:cubicBezTo>
                    <a:cubicBezTo>
                      <a:pt x="37" y="0"/>
                      <a:pt x="37" y="0"/>
                      <a:pt x="37" y="0"/>
                    </a:cubicBezTo>
                    <a:cubicBezTo>
                      <a:pt x="74" y="21"/>
                      <a:pt x="97" y="51"/>
                      <a:pt x="97" y="83"/>
                    </a:cubicBezTo>
                    <a:cubicBezTo>
                      <a:pt x="97" y="105"/>
                      <a:pt x="87" y="125"/>
                      <a:pt x="70" y="142"/>
                    </a:cubicBezTo>
                    <a:cubicBezTo>
                      <a:pt x="25" y="127"/>
                      <a:pt x="25" y="127"/>
                      <a:pt x="25" y="127"/>
                    </a:cubicBezTo>
                    <a:cubicBezTo>
                      <a:pt x="25" y="127"/>
                      <a:pt x="25" y="127"/>
                      <a:pt x="25" y="127"/>
                    </a:cubicBezTo>
                    <a:cubicBezTo>
                      <a:pt x="25" y="127"/>
                      <a:pt x="25" y="127"/>
                      <a:pt x="25" y="1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2" name="Freeform 233">
                <a:extLst>
                  <a:ext uri="{FF2B5EF4-FFF2-40B4-BE49-F238E27FC236}">
                    <a16:creationId xmlns:a16="http://schemas.microsoft.com/office/drawing/2014/main" id="{CFAA4DBA-4529-470A-8F28-8D91310DC5AD}"/>
                  </a:ext>
                </a:extLst>
              </p:cNvPr>
              <p:cNvSpPr/>
              <p:nvPr/>
            </p:nvSpPr>
            <p:spPr bwMode="auto">
              <a:xfrm>
                <a:off x="2818" y="1353"/>
                <a:ext cx="60" cy="88"/>
              </a:xfrm>
              <a:custGeom>
                <a:avLst/>
                <a:gdLst>
                  <a:gd name="T0" fmla="*/ 37 w 97"/>
                  <a:gd name="T1" fmla="*/ 8 h 142"/>
                  <a:gd name="T2" fmla="*/ 20 w 97"/>
                  <a:gd name="T3" fmla="*/ 32 h 142"/>
                  <a:gd name="T4" fmla="*/ 28 w 97"/>
                  <a:gd name="T5" fmla="*/ 49 h 142"/>
                  <a:gd name="T6" fmla="*/ 11 w 97"/>
                  <a:gd name="T7" fmla="*/ 55 h 142"/>
                  <a:gd name="T8" fmla="*/ 0 w 97"/>
                  <a:gd name="T9" fmla="*/ 32 h 142"/>
                  <a:gd name="T10" fmla="*/ 23 w 97"/>
                  <a:gd name="T11" fmla="*/ 0 h 142"/>
                  <a:gd name="T12" fmla="*/ 37 w 97"/>
                  <a:gd name="T13" fmla="*/ 8 h 142"/>
                  <a:gd name="T14" fmla="*/ 37 w 97"/>
                  <a:gd name="T15" fmla="*/ 8 h 142"/>
                  <a:gd name="T16" fmla="*/ 37 w 97"/>
                  <a:gd name="T17" fmla="*/ 8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97" y="21"/>
                    </a:moveTo>
                    <a:cubicBezTo>
                      <a:pt x="69" y="37"/>
                      <a:pt x="52" y="59"/>
                      <a:pt x="52" y="83"/>
                    </a:cubicBezTo>
                    <a:cubicBezTo>
                      <a:pt x="52" y="99"/>
                      <a:pt x="60" y="114"/>
                      <a:pt x="73" y="127"/>
                    </a:cubicBezTo>
                    <a:cubicBezTo>
                      <a:pt x="28" y="142"/>
                      <a:pt x="28" y="142"/>
                      <a:pt x="28" y="142"/>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Freeform 234">
                <a:extLst>
                  <a:ext uri="{FF2B5EF4-FFF2-40B4-BE49-F238E27FC236}">
                    <a16:creationId xmlns:a16="http://schemas.microsoft.com/office/drawing/2014/main" id="{BD8B6C81-7888-4F78-B856-23E529C5FB7B}"/>
                  </a:ext>
                </a:extLst>
              </p:cNvPr>
              <p:cNvSpPr/>
              <p:nvPr/>
            </p:nvSpPr>
            <p:spPr bwMode="auto">
              <a:xfrm>
                <a:off x="3068" y="1329"/>
                <a:ext cx="78" cy="129"/>
              </a:xfrm>
              <a:custGeom>
                <a:avLst/>
                <a:gdLst>
                  <a:gd name="T0" fmla="*/ 16 w 125"/>
                  <a:gd name="T1" fmla="*/ 74 h 209"/>
                  <a:gd name="T2" fmla="*/ 29 w 125"/>
                  <a:gd name="T3" fmla="*/ 46 h 209"/>
                  <a:gd name="T4" fmla="*/ 0 w 125"/>
                  <a:gd name="T5" fmla="*/ 8 h 209"/>
                  <a:gd name="T6" fmla="*/ 14 w 125"/>
                  <a:gd name="T7" fmla="*/ 0 h 209"/>
                  <a:gd name="T8" fmla="*/ 49 w 125"/>
                  <a:gd name="T9" fmla="*/ 46 h 209"/>
                  <a:gd name="T10" fmla="*/ 34 w 125"/>
                  <a:gd name="T11" fmla="*/ 80 h 209"/>
                  <a:gd name="T12" fmla="*/ 16 w 125"/>
                  <a:gd name="T13" fmla="*/ 74 h 209"/>
                  <a:gd name="T14" fmla="*/ 16 w 125"/>
                  <a:gd name="T15" fmla="*/ 74 h 209"/>
                  <a:gd name="T16" fmla="*/ 16 w 125"/>
                  <a:gd name="T17" fmla="*/ 74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4"/>
                      <a:pt x="125" y="122"/>
                    </a:cubicBezTo>
                    <a:cubicBezTo>
                      <a:pt x="125" y="154"/>
                      <a:pt x="111" y="183"/>
                      <a:pt x="86" y="209"/>
                    </a:cubicBezTo>
                    <a:cubicBezTo>
                      <a:pt x="41" y="194"/>
                      <a:pt x="41" y="194"/>
                      <a:pt x="41" y="194"/>
                    </a:cubicBezTo>
                    <a:cubicBezTo>
                      <a:pt x="41" y="194"/>
                      <a:pt x="41" y="194"/>
                      <a:pt x="41" y="194"/>
                    </a:cubicBezTo>
                    <a:cubicBezTo>
                      <a:pt x="41" y="194"/>
                      <a:pt x="41" y="194"/>
                      <a:pt x="41"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4" name="Freeform 235">
                <a:extLst>
                  <a:ext uri="{FF2B5EF4-FFF2-40B4-BE49-F238E27FC236}">
                    <a16:creationId xmlns:a16="http://schemas.microsoft.com/office/drawing/2014/main" id="{6DEB508F-1918-4245-80CF-201691C5A25F}"/>
                  </a:ext>
                </a:extLst>
              </p:cNvPr>
              <p:cNvSpPr/>
              <p:nvPr/>
            </p:nvSpPr>
            <p:spPr bwMode="auto">
              <a:xfrm>
                <a:off x="2759" y="1329"/>
                <a:ext cx="77" cy="129"/>
              </a:xfrm>
              <a:custGeom>
                <a:avLst/>
                <a:gdLst>
                  <a:gd name="T0" fmla="*/ 48 w 124"/>
                  <a:gd name="T1" fmla="*/ 8 h 209"/>
                  <a:gd name="T2" fmla="*/ 20 w 124"/>
                  <a:gd name="T3" fmla="*/ 46 h 209"/>
                  <a:gd name="T4" fmla="*/ 33 w 124"/>
                  <a:gd name="T5" fmla="*/ 74 h 209"/>
                  <a:gd name="T6" fmla="*/ 16 w 124"/>
                  <a:gd name="T7" fmla="*/ 80 h 209"/>
                  <a:gd name="T8" fmla="*/ 0 w 124"/>
                  <a:gd name="T9" fmla="*/ 46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3"/>
                      <a:pt x="1" y="154"/>
                      <a:pt x="0" y="122"/>
                    </a:cubicBezTo>
                    <a:cubicBezTo>
                      <a:pt x="0" y="74"/>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5" name="Freeform 236">
                <a:extLst>
                  <a:ext uri="{FF2B5EF4-FFF2-40B4-BE49-F238E27FC236}">
                    <a16:creationId xmlns:a16="http://schemas.microsoft.com/office/drawing/2014/main" id="{EC59282D-E452-476B-B667-5A79FFB5139B}"/>
                  </a:ext>
                </a:extLst>
              </p:cNvPr>
              <p:cNvSpPr/>
              <p:nvPr/>
            </p:nvSpPr>
            <p:spPr bwMode="auto">
              <a:xfrm>
                <a:off x="2886" y="1393"/>
                <a:ext cx="134" cy="117"/>
              </a:xfrm>
              <a:custGeom>
                <a:avLst/>
                <a:gdLst>
                  <a:gd name="T0" fmla="*/ 53 w 216"/>
                  <a:gd name="T1" fmla="*/ 7 h 189"/>
                  <a:gd name="T2" fmla="*/ 48 w 216"/>
                  <a:gd name="T3" fmla="*/ 13 h 189"/>
                  <a:gd name="T4" fmla="*/ 83 w 216"/>
                  <a:gd name="T5" fmla="*/ 72 h 189"/>
                  <a:gd name="T6" fmla="*/ 0 w 216"/>
                  <a:gd name="T7" fmla="*/ 72 h 189"/>
                  <a:gd name="T8" fmla="*/ 35 w 216"/>
                  <a:gd name="T9" fmla="*/ 14 h 189"/>
                  <a:gd name="T10" fmla="*/ 32 w 216"/>
                  <a:gd name="T11" fmla="*/ 12 h 189"/>
                  <a:gd name="T12" fmla="*/ 29 w 216"/>
                  <a:gd name="T13" fmla="*/ 7 h 189"/>
                  <a:gd name="T14" fmla="*/ 41 w 216"/>
                  <a:gd name="T15" fmla="*/ 0 h 189"/>
                  <a:gd name="T16" fmla="*/ 50 w 216"/>
                  <a:gd name="T17" fmla="*/ 2 h 189"/>
                  <a:gd name="T18" fmla="*/ 53 w 216"/>
                  <a:gd name="T19" fmla="*/ 7 h 189"/>
                  <a:gd name="T20" fmla="*/ 53 w 216"/>
                  <a:gd name="T21" fmla="*/ 7 h 189"/>
                  <a:gd name="T22" fmla="*/ 53 w 216"/>
                  <a:gd name="T23" fmla="*/ 7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
                  <a:gd name="T37" fmla="*/ 0 h 189"/>
                  <a:gd name="T38" fmla="*/ 216 w 216"/>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 h="189">
                    <a:moveTo>
                      <a:pt x="139" y="19"/>
                    </a:moveTo>
                    <a:cubicBezTo>
                      <a:pt x="139" y="25"/>
                      <a:pt x="134" y="31"/>
                      <a:pt x="126" y="34"/>
                    </a:cubicBezTo>
                    <a:cubicBezTo>
                      <a:pt x="216" y="189"/>
                      <a:pt x="216" y="189"/>
                      <a:pt x="216" y="189"/>
                    </a:cubicBezTo>
                    <a:cubicBezTo>
                      <a:pt x="0" y="189"/>
                      <a:pt x="0" y="189"/>
                      <a:pt x="0" y="189"/>
                    </a:cubicBezTo>
                    <a:cubicBezTo>
                      <a:pt x="91" y="36"/>
                      <a:pt x="91" y="36"/>
                      <a:pt x="91" y="36"/>
                    </a:cubicBezTo>
                    <a:cubicBezTo>
                      <a:pt x="88" y="35"/>
                      <a:pt x="86" y="34"/>
                      <a:pt x="84" y="33"/>
                    </a:cubicBezTo>
                    <a:cubicBezTo>
                      <a:pt x="78" y="29"/>
                      <a:pt x="74" y="24"/>
                      <a:pt x="74" y="19"/>
                    </a:cubicBezTo>
                    <a:cubicBezTo>
                      <a:pt x="74" y="9"/>
                      <a:pt x="89" y="0"/>
                      <a:pt x="107" y="0"/>
                    </a:cubicBezTo>
                    <a:cubicBezTo>
                      <a:pt x="116" y="0"/>
                      <a:pt x="124" y="3"/>
                      <a:pt x="130" y="6"/>
                    </a:cubicBezTo>
                    <a:cubicBezTo>
                      <a:pt x="136" y="9"/>
                      <a:pt x="139" y="14"/>
                      <a:pt x="139" y="19"/>
                    </a:cubicBezTo>
                    <a:cubicBezTo>
                      <a:pt x="139" y="19"/>
                      <a:pt x="139" y="19"/>
                      <a:pt x="139" y="19"/>
                    </a:cubicBezTo>
                    <a:cubicBezTo>
                      <a:pt x="139" y="19"/>
                      <a:pt x="139" y="19"/>
                      <a:pt x="13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57" name="文本框 56">
              <a:extLst>
                <a:ext uri="{FF2B5EF4-FFF2-40B4-BE49-F238E27FC236}">
                  <a16:creationId xmlns:a16="http://schemas.microsoft.com/office/drawing/2014/main" id="{226F9A23-7C08-47DF-8510-F347CA359FCB}"/>
                </a:ext>
              </a:extLst>
            </p:cNvPr>
            <p:cNvSpPr txBox="1"/>
            <p:nvPr/>
          </p:nvSpPr>
          <p:spPr>
            <a:xfrm>
              <a:off x="1949614" y="4556862"/>
              <a:ext cx="755503" cy="307777"/>
            </a:xfrm>
            <a:prstGeom prst="rect">
              <a:avLst/>
            </a:prstGeom>
            <a:noFill/>
          </p:spPr>
          <p:txBody>
            <a:bodyPr wrap="square" rtlCol="0">
              <a:spAutoFit/>
            </a:bodyPr>
            <a:lstStyle/>
            <a:p>
              <a:pPr algn="ctr"/>
              <a:r>
                <a:rPr kumimoji="1" lang="en-US" altLang="zh-CN" sz="1400" dirty="0"/>
                <a:t>AP</a:t>
              </a:r>
              <a:endParaRPr kumimoji="1" lang="zh-CN" altLang="en-US" sz="1400" dirty="0"/>
            </a:p>
          </p:txBody>
        </p:sp>
      </p:grpSp>
      <p:grpSp>
        <p:nvGrpSpPr>
          <p:cNvPr id="76" name="组 334">
            <a:extLst>
              <a:ext uri="{FF2B5EF4-FFF2-40B4-BE49-F238E27FC236}">
                <a16:creationId xmlns:a16="http://schemas.microsoft.com/office/drawing/2014/main" id="{EDC8FA49-93B3-4D6E-8635-D8D68E172FC4}"/>
              </a:ext>
            </a:extLst>
          </p:cNvPr>
          <p:cNvGrpSpPr/>
          <p:nvPr/>
        </p:nvGrpSpPr>
        <p:grpSpPr>
          <a:xfrm>
            <a:off x="4618269" y="2205074"/>
            <a:ext cx="1325344" cy="967284"/>
            <a:chOff x="3091739" y="4645110"/>
            <a:chExt cx="1325344" cy="967284"/>
          </a:xfrm>
        </p:grpSpPr>
        <p:sp>
          <p:nvSpPr>
            <p:cNvPr id="77" name="文本框 76">
              <a:extLst>
                <a:ext uri="{FF2B5EF4-FFF2-40B4-BE49-F238E27FC236}">
                  <a16:creationId xmlns:a16="http://schemas.microsoft.com/office/drawing/2014/main" id="{8186D2A9-A51D-4674-86A0-9F8857A9B55A}"/>
                </a:ext>
              </a:extLst>
            </p:cNvPr>
            <p:cNvSpPr txBox="1"/>
            <p:nvPr/>
          </p:nvSpPr>
          <p:spPr>
            <a:xfrm>
              <a:off x="3091739" y="5304617"/>
              <a:ext cx="1325344" cy="307777"/>
            </a:xfrm>
            <a:prstGeom prst="rect">
              <a:avLst/>
            </a:prstGeom>
            <a:noFill/>
          </p:spPr>
          <p:txBody>
            <a:bodyPr wrap="square" rtlCol="0">
              <a:spAutoFit/>
            </a:bodyPr>
            <a:lstStyle/>
            <a:p>
              <a:pPr algn="ctr"/>
              <a:r>
                <a:rPr kumimoji="1" lang="en-US" altLang="en-US" sz="1400" dirty="0"/>
                <a:t>H3C WX5540</a:t>
              </a:r>
            </a:p>
          </p:txBody>
        </p:sp>
        <p:grpSp>
          <p:nvGrpSpPr>
            <p:cNvPr id="78" name="组 312">
              <a:extLst>
                <a:ext uri="{FF2B5EF4-FFF2-40B4-BE49-F238E27FC236}">
                  <a16:creationId xmlns:a16="http://schemas.microsoft.com/office/drawing/2014/main" id="{08D56C27-FFF5-4727-8D40-09A36DD4AB32}"/>
                </a:ext>
              </a:extLst>
            </p:cNvPr>
            <p:cNvGrpSpPr/>
            <p:nvPr/>
          </p:nvGrpSpPr>
          <p:grpSpPr>
            <a:xfrm>
              <a:off x="3264435" y="4645110"/>
              <a:ext cx="936625" cy="687286"/>
              <a:chOff x="6491288" y="5320399"/>
              <a:chExt cx="936625" cy="687286"/>
            </a:xfrm>
          </p:grpSpPr>
          <p:sp>
            <p:nvSpPr>
              <p:cNvPr id="79" name="Freeform 87">
                <a:extLst>
                  <a:ext uri="{FF2B5EF4-FFF2-40B4-BE49-F238E27FC236}">
                    <a16:creationId xmlns:a16="http://schemas.microsoft.com/office/drawing/2014/main" id="{969144A5-58C9-4ADD-AAFE-7A8556A3CC56}"/>
                  </a:ext>
                </a:extLst>
              </p:cNvPr>
              <p:cNvSpPr>
                <a:spLocks noEditPoints="1"/>
              </p:cNvSpPr>
              <p:nvPr/>
            </p:nvSpPr>
            <p:spPr bwMode="auto">
              <a:xfrm>
                <a:off x="6646124" y="5397500"/>
                <a:ext cx="660400" cy="382587"/>
              </a:xfrm>
              <a:custGeom>
                <a:avLst/>
                <a:gdLst>
                  <a:gd name="T0" fmla="*/ 136 w 785"/>
                  <a:gd name="T1" fmla="*/ 99 h 456"/>
                  <a:gd name="T2" fmla="*/ 147 w 785"/>
                  <a:gd name="T3" fmla="*/ 106 h 456"/>
                  <a:gd name="T4" fmla="*/ 109 w 785"/>
                  <a:gd name="T5" fmla="*/ 127 h 456"/>
                  <a:gd name="T6" fmla="*/ 72 w 785"/>
                  <a:gd name="T7" fmla="*/ 106 h 456"/>
                  <a:gd name="T8" fmla="*/ 83 w 785"/>
                  <a:gd name="T9" fmla="*/ 99 h 456"/>
                  <a:gd name="T10" fmla="*/ 100 w 785"/>
                  <a:gd name="T11" fmla="*/ 109 h 456"/>
                  <a:gd name="T12" fmla="*/ 100 w 785"/>
                  <a:gd name="T13" fmla="*/ 87 h 456"/>
                  <a:gd name="T14" fmla="*/ 81 w 785"/>
                  <a:gd name="T15" fmla="*/ 81 h 456"/>
                  <a:gd name="T16" fmla="*/ 69 w 785"/>
                  <a:gd name="T17" fmla="*/ 70 h 456"/>
                  <a:gd name="T18" fmla="*/ 32 w 785"/>
                  <a:gd name="T19" fmla="*/ 70 h 456"/>
                  <a:gd name="T20" fmla="*/ 49 w 785"/>
                  <a:gd name="T21" fmla="*/ 79 h 456"/>
                  <a:gd name="T22" fmla="*/ 38 w 785"/>
                  <a:gd name="T23" fmla="*/ 86 h 456"/>
                  <a:gd name="T24" fmla="*/ 0 w 785"/>
                  <a:gd name="T25" fmla="*/ 64 h 456"/>
                  <a:gd name="T26" fmla="*/ 38 w 785"/>
                  <a:gd name="T27" fmla="*/ 42 h 456"/>
                  <a:gd name="T28" fmla="*/ 49 w 785"/>
                  <a:gd name="T29" fmla="*/ 49 h 456"/>
                  <a:gd name="T30" fmla="*/ 32 w 785"/>
                  <a:gd name="T31" fmla="*/ 59 h 456"/>
                  <a:gd name="T32" fmla="*/ 68 w 785"/>
                  <a:gd name="T33" fmla="*/ 59 h 456"/>
                  <a:gd name="T34" fmla="*/ 81 w 785"/>
                  <a:gd name="T35" fmla="*/ 46 h 456"/>
                  <a:gd name="T36" fmla="*/ 104 w 785"/>
                  <a:gd name="T37" fmla="*/ 39 h 456"/>
                  <a:gd name="T38" fmla="*/ 104 w 785"/>
                  <a:gd name="T39" fmla="*/ 18 h 456"/>
                  <a:gd name="T40" fmla="*/ 86 w 785"/>
                  <a:gd name="T41" fmla="*/ 28 h 456"/>
                  <a:gd name="T42" fmla="*/ 75 w 785"/>
                  <a:gd name="T43" fmla="*/ 22 h 456"/>
                  <a:gd name="T44" fmla="*/ 113 w 785"/>
                  <a:gd name="T45" fmla="*/ 0 h 456"/>
                  <a:gd name="T46" fmla="*/ 151 w 785"/>
                  <a:gd name="T47" fmla="*/ 22 h 456"/>
                  <a:gd name="T48" fmla="*/ 139 w 785"/>
                  <a:gd name="T49" fmla="*/ 28 h 456"/>
                  <a:gd name="T50" fmla="*/ 122 w 785"/>
                  <a:gd name="T51" fmla="*/ 18 h 456"/>
                  <a:gd name="T52" fmla="*/ 122 w 785"/>
                  <a:gd name="T53" fmla="*/ 40 h 456"/>
                  <a:gd name="T54" fmla="*/ 141 w 785"/>
                  <a:gd name="T55" fmla="*/ 46 h 456"/>
                  <a:gd name="T56" fmla="*/ 152 w 785"/>
                  <a:gd name="T57" fmla="*/ 57 h 456"/>
                  <a:gd name="T58" fmla="*/ 189 w 785"/>
                  <a:gd name="T59" fmla="*/ 57 h 456"/>
                  <a:gd name="T60" fmla="*/ 172 w 785"/>
                  <a:gd name="T61" fmla="*/ 47 h 456"/>
                  <a:gd name="T62" fmla="*/ 182 w 785"/>
                  <a:gd name="T63" fmla="*/ 41 h 456"/>
                  <a:gd name="T64" fmla="*/ 220 w 785"/>
                  <a:gd name="T65" fmla="*/ 62 h 456"/>
                  <a:gd name="T66" fmla="*/ 183 w 785"/>
                  <a:gd name="T67" fmla="*/ 84 h 456"/>
                  <a:gd name="T68" fmla="*/ 172 w 785"/>
                  <a:gd name="T69" fmla="*/ 77 h 456"/>
                  <a:gd name="T70" fmla="*/ 189 w 785"/>
                  <a:gd name="T71" fmla="*/ 68 h 456"/>
                  <a:gd name="T72" fmla="*/ 153 w 785"/>
                  <a:gd name="T73" fmla="*/ 68 h 456"/>
                  <a:gd name="T74" fmla="*/ 141 w 785"/>
                  <a:gd name="T75" fmla="*/ 81 h 456"/>
                  <a:gd name="T76" fmla="*/ 119 w 785"/>
                  <a:gd name="T77" fmla="*/ 88 h 456"/>
                  <a:gd name="T78" fmla="*/ 119 w 785"/>
                  <a:gd name="T79" fmla="*/ 109 h 456"/>
                  <a:gd name="T80" fmla="*/ 136 w 785"/>
                  <a:gd name="T81" fmla="*/ 99 h 456"/>
                  <a:gd name="T82" fmla="*/ 136 w 785"/>
                  <a:gd name="T83" fmla="*/ 99 h 456"/>
                  <a:gd name="T84" fmla="*/ 136 w 785"/>
                  <a:gd name="T85" fmla="*/ 99 h 456"/>
                  <a:gd name="T86" fmla="*/ 95 w 785"/>
                  <a:gd name="T87" fmla="*/ 72 h 456"/>
                  <a:gd name="T88" fmla="*/ 126 w 785"/>
                  <a:gd name="T89" fmla="*/ 72 h 456"/>
                  <a:gd name="T90" fmla="*/ 126 w 785"/>
                  <a:gd name="T91" fmla="*/ 54 h 456"/>
                  <a:gd name="T92" fmla="*/ 95 w 785"/>
                  <a:gd name="T93" fmla="*/ 54 h 456"/>
                  <a:gd name="T94" fmla="*/ 95 w 785"/>
                  <a:gd name="T95" fmla="*/ 72 h 4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6"/>
                  <a:gd name="T146" fmla="*/ 785 w 785"/>
                  <a:gd name="T147" fmla="*/ 456 h 4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80" name="Group 218">
                <a:extLst>
                  <a:ext uri="{FF2B5EF4-FFF2-40B4-BE49-F238E27FC236}">
                    <a16:creationId xmlns:a16="http://schemas.microsoft.com/office/drawing/2014/main" id="{8A52C252-3625-4C92-A4C8-0083D24B65D5}"/>
                  </a:ext>
                </a:extLst>
              </p:cNvPr>
              <p:cNvGrpSpPr>
                <a:grpSpLocks noChangeAspect="1"/>
              </p:cNvGrpSpPr>
              <p:nvPr/>
            </p:nvGrpSpPr>
            <p:grpSpPr bwMode="auto">
              <a:xfrm>
                <a:off x="6491288" y="5326735"/>
                <a:ext cx="936625" cy="680950"/>
                <a:chOff x="2640" y="1225"/>
                <a:chExt cx="624" cy="454"/>
              </a:xfrm>
            </p:grpSpPr>
            <p:sp>
              <p:nvSpPr>
                <p:cNvPr id="84" name="AutoShape 219">
                  <a:extLst>
                    <a:ext uri="{FF2B5EF4-FFF2-40B4-BE49-F238E27FC236}">
                      <a16:creationId xmlns:a16="http://schemas.microsoft.com/office/drawing/2014/main" id="{181365DA-FDA2-4162-B0D1-19585FFF4A94}"/>
                    </a:ext>
                  </a:extLst>
                </p:cNvPr>
                <p:cNvSpPr>
                  <a:spLocks noChangeAspect="1" noChangeArrowheads="1" noTextEdit="1"/>
                </p:cNvSpPr>
                <p:nvPr/>
              </p:nvSpPr>
              <p:spPr bwMode="auto">
                <a:xfrm>
                  <a:off x="2640" y="1225"/>
                  <a:ext cx="62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85" name="Freeform 220">
                  <a:extLst>
                    <a:ext uri="{FF2B5EF4-FFF2-40B4-BE49-F238E27FC236}">
                      <a16:creationId xmlns:a16="http://schemas.microsoft.com/office/drawing/2014/main" id="{1A5C4583-0E9C-4039-8CB0-C2FD9762EDC2}"/>
                    </a:ext>
                  </a:extLst>
                </p:cNvPr>
                <p:cNvSpPr/>
                <p:nvPr/>
              </p:nvSpPr>
              <p:spPr bwMode="auto">
                <a:xfrm>
                  <a:off x="2953" y="1406"/>
                  <a:ext cx="311" cy="273"/>
                </a:xfrm>
                <a:custGeom>
                  <a:avLst/>
                  <a:gdLst>
                    <a:gd name="T0" fmla="*/ 311 w 311"/>
                    <a:gd name="T1" fmla="*/ 0 h 273"/>
                    <a:gd name="T2" fmla="*/ 311 w 311"/>
                    <a:gd name="T3" fmla="*/ 92 h 273"/>
                    <a:gd name="T4" fmla="*/ 0 w 311"/>
                    <a:gd name="T5" fmla="*/ 273 h 273"/>
                    <a:gd name="T6" fmla="*/ 0 w 311"/>
                    <a:gd name="T7" fmla="*/ 180 h 273"/>
                    <a:gd name="T8" fmla="*/ 311 w 311"/>
                    <a:gd name="T9" fmla="*/ 0 h 273"/>
                    <a:gd name="T10" fmla="*/ 311 w 311"/>
                    <a:gd name="T11" fmla="*/ 0 h 273"/>
                    <a:gd name="T12" fmla="*/ 311 w 311"/>
                    <a:gd name="T13" fmla="*/ 0 h 273"/>
                    <a:gd name="T14" fmla="*/ 311 w 311"/>
                    <a:gd name="T15" fmla="*/ 0 h 273"/>
                    <a:gd name="T16" fmla="*/ 0 60000 65536"/>
                    <a:gd name="T17" fmla="*/ 0 60000 65536"/>
                    <a:gd name="T18" fmla="*/ 0 60000 65536"/>
                    <a:gd name="T19" fmla="*/ 0 60000 65536"/>
                    <a:gd name="T20" fmla="*/ 0 60000 65536"/>
                    <a:gd name="T21" fmla="*/ 0 60000 65536"/>
                    <a:gd name="T22" fmla="*/ 0 60000 65536"/>
                    <a:gd name="T23" fmla="*/ 0 60000 65536"/>
                    <a:gd name="T24" fmla="*/ 0 w 311"/>
                    <a:gd name="T25" fmla="*/ 0 h 273"/>
                    <a:gd name="T26" fmla="*/ 311 w 311"/>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 h="273">
                      <a:moveTo>
                        <a:pt x="311" y="0"/>
                      </a:moveTo>
                      <a:lnTo>
                        <a:pt x="311" y="92"/>
                      </a:lnTo>
                      <a:lnTo>
                        <a:pt x="0" y="273"/>
                      </a:lnTo>
                      <a:lnTo>
                        <a:pt x="0" y="180"/>
                      </a:lnTo>
                      <a:lnTo>
                        <a:pt x="311" y="0"/>
                      </a:ln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6" name="Freeform 221">
                  <a:extLst>
                    <a:ext uri="{FF2B5EF4-FFF2-40B4-BE49-F238E27FC236}">
                      <a16:creationId xmlns:a16="http://schemas.microsoft.com/office/drawing/2014/main" id="{43601468-9866-4D1A-85F7-F29C5ECEE1EE}"/>
                    </a:ext>
                  </a:extLst>
                </p:cNvPr>
                <p:cNvSpPr/>
                <p:nvPr/>
              </p:nvSpPr>
              <p:spPr bwMode="auto">
                <a:xfrm>
                  <a:off x="2640" y="1406"/>
                  <a:ext cx="313" cy="273"/>
                </a:xfrm>
                <a:custGeom>
                  <a:avLst/>
                  <a:gdLst>
                    <a:gd name="T0" fmla="*/ 313 w 313"/>
                    <a:gd name="T1" fmla="*/ 180 h 273"/>
                    <a:gd name="T2" fmla="*/ 313 w 313"/>
                    <a:gd name="T3" fmla="*/ 273 h 273"/>
                    <a:gd name="T4" fmla="*/ 0 w 313"/>
                    <a:gd name="T5" fmla="*/ 92 h 273"/>
                    <a:gd name="T6" fmla="*/ 1 w 313"/>
                    <a:gd name="T7" fmla="*/ 0 h 273"/>
                    <a:gd name="T8" fmla="*/ 313 w 313"/>
                    <a:gd name="T9" fmla="*/ 180 h 273"/>
                    <a:gd name="T10" fmla="*/ 313 w 313"/>
                    <a:gd name="T11" fmla="*/ 180 h 273"/>
                    <a:gd name="T12" fmla="*/ 313 w 313"/>
                    <a:gd name="T13" fmla="*/ 180 h 273"/>
                    <a:gd name="T14" fmla="*/ 313 w 313"/>
                    <a:gd name="T15" fmla="*/ 180 h 273"/>
                    <a:gd name="T16" fmla="*/ 0 60000 65536"/>
                    <a:gd name="T17" fmla="*/ 0 60000 65536"/>
                    <a:gd name="T18" fmla="*/ 0 60000 65536"/>
                    <a:gd name="T19" fmla="*/ 0 60000 65536"/>
                    <a:gd name="T20" fmla="*/ 0 60000 65536"/>
                    <a:gd name="T21" fmla="*/ 0 60000 65536"/>
                    <a:gd name="T22" fmla="*/ 0 60000 65536"/>
                    <a:gd name="T23" fmla="*/ 0 60000 65536"/>
                    <a:gd name="T24" fmla="*/ 0 w 313"/>
                    <a:gd name="T25" fmla="*/ 0 h 273"/>
                    <a:gd name="T26" fmla="*/ 313 w 313"/>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 h="273">
                      <a:moveTo>
                        <a:pt x="313" y="180"/>
                      </a:moveTo>
                      <a:lnTo>
                        <a:pt x="313" y="273"/>
                      </a:lnTo>
                      <a:lnTo>
                        <a:pt x="0" y="92"/>
                      </a:lnTo>
                      <a:lnTo>
                        <a:pt x="1" y="0"/>
                      </a:lnTo>
                      <a:lnTo>
                        <a:pt x="313" y="180"/>
                      </a:lnTo>
                      <a:close/>
                    </a:path>
                  </a:pathLst>
                </a:custGeom>
                <a:solidFill>
                  <a:srgbClr val="3048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7" name="Freeform 222">
                  <a:extLst>
                    <a:ext uri="{FF2B5EF4-FFF2-40B4-BE49-F238E27FC236}">
                      <a16:creationId xmlns:a16="http://schemas.microsoft.com/office/drawing/2014/main" id="{39AB5433-5484-435F-8524-0928F3E98B9F}"/>
                    </a:ext>
                  </a:extLst>
                </p:cNvPr>
                <p:cNvSpPr/>
                <p:nvPr/>
              </p:nvSpPr>
              <p:spPr bwMode="auto">
                <a:xfrm>
                  <a:off x="2641" y="1225"/>
                  <a:ext cx="623" cy="361"/>
                </a:xfrm>
                <a:custGeom>
                  <a:avLst/>
                  <a:gdLst>
                    <a:gd name="T0" fmla="*/ 623 w 623"/>
                    <a:gd name="T1" fmla="*/ 181 h 361"/>
                    <a:gd name="T2" fmla="*/ 312 w 623"/>
                    <a:gd name="T3" fmla="*/ 361 h 361"/>
                    <a:gd name="T4" fmla="*/ 0 w 623"/>
                    <a:gd name="T5" fmla="*/ 181 h 361"/>
                    <a:gd name="T6" fmla="*/ 310 w 623"/>
                    <a:gd name="T7" fmla="*/ 0 h 361"/>
                    <a:gd name="T8" fmla="*/ 623 w 623"/>
                    <a:gd name="T9" fmla="*/ 181 h 361"/>
                    <a:gd name="T10" fmla="*/ 623 w 623"/>
                    <a:gd name="T11" fmla="*/ 181 h 361"/>
                    <a:gd name="T12" fmla="*/ 623 w 623"/>
                    <a:gd name="T13" fmla="*/ 181 h 361"/>
                    <a:gd name="T14" fmla="*/ 623 w 623"/>
                    <a:gd name="T15" fmla="*/ 181 h 361"/>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361"/>
                    <a:gd name="T26" fmla="*/ 623 w 623"/>
                    <a:gd name="T27" fmla="*/ 361 h 3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361">
                      <a:moveTo>
                        <a:pt x="623" y="181"/>
                      </a:moveTo>
                      <a:lnTo>
                        <a:pt x="312" y="361"/>
                      </a:lnTo>
                      <a:lnTo>
                        <a:pt x="0" y="181"/>
                      </a:lnTo>
                      <a:lnTo>
                        <a:pt x="310" y="0"/>
                      </a:lnTo>
                      <a:lnTo>
                        <a:pt x="623" y="181"/>
                      </a:lnTo>
                      <a:close/>
                    </a:path>
                  </a:pathLst>
                </a:custGeom>
                <a:solidFill>
                  <a:srgbClr val="4965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8" name="Freeform 223">
                  <a:extLst>
                    <a:ext uri="{FF2B5EF4-FFF2-40B4-BE49-F238E27FC236}">
                      <a16:creationId xmlns:a16="http://schemas.microsoft.com/office/drawing/2014/main" id="{CD690AE9-4A36-43A2-9151-488FC34749BC}"/>
                    </a:ext>
                  </a:extLst>
                </p:cNvPr>
                <p:cNvSpPr/>
                <p:nvPr/>
              </p:nvSpPr>
              <p:spPr bwMode="auto">
                <a:xfrm>
                  <a:off x="2985" y="1383"/>
                  <a:ext cx="43" cy="47"/>
                </a:xfrm>
                <a:custGeom>
                  <a:avLst/>
                  <a:gdLst>
                    <a:gd name="T0" fmla="*/ 4 w 69"/>
                    <a:gd name="T1" fmla="*/ 24 h 76"/>
                    <a:gd name="T2" fmla="*/ 7 w 69"/>
                    <a:gd name="T3" fmla="*/ 17 h 76"/>
                    <a:gd name="T4" fmla="*/ 0 w 69"/>
                    <a:gd name="T5" fmla="*/ 8 h 76"/>
                    <a:gd name="T6" fmla="*/ 14 w 69"/>
                    <a:gd name="T7" fmla="*/ 0 h 76"/>
                    <a:gd name="T8" fmla="*/ 27 w 69"/>
                    <a:gd name="T9" fmla="*/ 17 h 76"/>
                    <a:gd name="T10" fmla="*/ 21 w 69"/>
                    <a:gd name="T11" fmla="*/ 29 h 76"/>
                    <a:gd name="T12" fmla="*/ 4 w 69"/>
                    <a:gd name="T13" fmla="*/ 24 h 76"/>
                    <a:gd name="T14" fmla="*/ 4 w 69"/>
                    <a:gd name="T15" fmla="*/ 24 h 76"/>
                    <a:gd name="T16" fmla="*/ 4 w 69"/>
                    <a:gd name="T17" fmla="*/ 24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10" y="61"/>
                      </a:moveTo>
                      <a:cubicBezTo>
                        <a:pt x="15" y="56"/>
                        <a:pt x="17" y="50"/>
                        <a:pt x="17" y="44"/>
                      </a:cubicBezTo>
                      <a:cubicBezTo>
                        <a:pt x="17" y="35"/>
                        <a:pt x="11" y="27"/>
                        <a:pt x="0" y="21"/>
                      </a:cubicBezTo>
                      <a:cubicBezTo>
                        <a:pt x="37" y="0"/>
                        <a:pt x="37" y="0"/>
                        <a:pt x="37" y="0"/>
                      </a:cubicBezTo>
                      <a:cubicBezTo>
                        <a:pt x="57" y="11"/>
                        <a:pt x="69" y="27"/>
                        <a:pt x="69" y="44"/>
                      </a:cubicBezTo>
                      <a:cubicBezTo>
                        <a:pt x="69" y="56"/>
                        <a:pt x="64" y="67"/>
                        <a:pt x="55" y="76"/>
                      </a:cubicBezTo>
                      <a:cubicBezTo>
                        <a:pt x="10" y="61"/>
                        <a:pt x="10" y="61"/>
                        <a:pt x="10" y="61"/>
                      </a:cubicBezTo>
                      <a:cubicBezTo>
                        <a:pt x="10" y="61"/>
                        <a:pt x="10" y="61"/>
                        <a:pt x="10" y="61"/>
                      </a:cubicBezTo>
                      <a:cubicBezTo>
                        <a:pt x="10" y="61"/>
                        <a:pt x="10" y="61"/>
                        <a:pt x="10" y="6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89" name="Freeform 224">
                  <a:extLst>
                    <a:ext uri="{FF2B5EF4-FFF2-40B4-BE49-F238E27FC236}">
                      <a16:creationId xmlns:a16="http://schemas.microsoft.com/office/drawing/2014/main" id="{BFAED4C7-ADAB-4419-BC7E-1D9D014E7C32}"/>
                    </a:ext>
                  </a:extLst>
                </p:cNvPr>
                <p:cNvSpPr/>
                <p:nvPr/>
              </p:nvSpPr>
              <p:spPr bwMode="auto">
                <a:xfrm>
                  <a:off x="2876" y="1383"/>
                  <a:ext cx="43" cy="47"/>
                </a:xfrm>
                <a:custGeom>
                  <a:avLst/>
                  <a:gdLst>
                    <a:gd name="T0" fmla="*/ 27 w 69"/>
                    <a:gd name="T1" fmla="*/ 8 h 76"/>
                    <a:gd name="T2" fmla="*/ 20 w 69"/>
                    <a:gd name="T3" fmla="*/ 17 h 76"/>
                    <a:gd name="T4" fmla="*/ 23 w 69"/>
                    <a:gd name="T5" fmla="*/ 24 h 76"/>
                    <a:gd name="T6" fmla="*/ 6 w 69"/>
                    <a:gd name="T7" fmla="*/ 29 h 76"/>
                    <a:gd name="T8" fmla="*/ 1 w 69"/>
                    <a:gd name="T9" fmla="*/ 17 h 76"/>
                    <a:gd name="T10" fmla="*/ 12 w 69"/>
                    <a:gd name="T11" fmla="*/ 0 h 76"/>
                    <a:gd name="T12" fmla="*/ 27 w 69"/>
                    <a:gd name="T13" fmla="*/ 8 h 76"/>
                    <a:gd name="T14" fmla="*/ 27 w 69"/>
                    <a:gd name="T15" fmla="*/ 8 h 76"/>
                    <a:gd name="T16" fmla="*/ 27 w 69"/>
                    <a:gd name="T17" fmla="*/ 8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69" y="21"/>
                      </a:moveTo>
                      <a:cubicBezTo>
                        <a:pt x="59" y="27"/>
                        <a:pt x="52" y="35"/>
                        <a:pt x="52" y="44"/>
                      </a:cubicBezTo>
                      <a:cubicBezTo>
                        <a:pt x="52" y="50"/>
                        <a:pt x="55" y="56"/>
                        <a:pt x="60" y="61"/>
                      </a:cubicBezTo>
                      <a:cubicBezTo>
                        <a:pt x="15" y="76"/>
                        <a:pt x="15" y="76"/>
                        <a:pt x="15" y="76"/>
                      </a:cubicBezTo>
                      <a:cubicBezTo>
                        <a:pt x="6" y="67"/>
                        <a:pt x="1" y="56"/>
                        <a:pt x="1" y="44"/>
                      </a:cubicBezTo>
                      <a:cubicBezTo>
                        <a:pt x="0" y="27"/>
                        <a:pt x="13" y="11"/>
                        <a:pt x="32" y="0"/>
                      </a:cubicBezTo>
                      <a:cubicBezTo>
                        <a:pt x="69" y="21"/>
                        <a:pt x="69" y="21"/>
                        <a:pt x="69" y="21"/>
                      </a:cubicBezTo>
                      <a:cubicBezTo>
                        <a:pt x="69" y="21"/>
                        <a:pt x="69" y="21"/>
                        <a:pt x="69" y="21"/>
                      </a:cubicBezTo>
                      <a:cubicBezTo>
                        <a:pt x="69" y="21"/>
                        <a:pt x="69" y="21"/>
                        <a:pt x="69"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0" name="Freeform 225">
                  <a:extLst>
                    <a:ext uri="{FF2B5EF4-FFF2-40B4-BE49-F238E27FC236}">
                      <a16:creationId xmlns:a16="http://schemas.microsoft.com/office/drawing/2014/main" id="{AB00B674-9ED5-4AC3-95FA-70027C804FF6}"/>
                    </a:ext>
                  </a:extLst>
                </p:cNvPr>
                <p:cNvSpPr/>
                <p:nvPr/>
              </p:nvSpPr>
              <p:spPr bwMode="auto">
                <a:xfrm>
                  <a:off x="3027" y="1359"/>
                  <a:ext cx="60" cy="89"/>
                </a:xfrm>
                <a:custGeom>
                  <a:avLst/>
                  <a:gdLst>
                    <a:gd name="T0" fmla="*/ 9 w 97"/>
                    <a:gd name="T1" fmla="*/ 50 h 143"/>
                    <a:gd name="T2" fmla="*/ 17 w 97"/>
                    <a:gd name="T3" fmla="*/ 32 h 143"/>
                    <a:gd name="T4" fmla="*/ 0 w 97"/>
                    <a:gd name="T5" fmla="*/ 8 h 143"/>
                    <a:gd name="T6" fmla="*/ 14 w 97"/>
                    <a:gd name="T7" fmla="*/ 0 h 143"/>
                    <a:gd name="T8" fmla="*/ 37 w 97"/>
                    <a:gd name="T9" fmla="*/ 32 h 143"/>
                    <a:gd name="T10" fmla="*/ 27 w 97"/>
                    <a:gd name="T11" fmla="*/ 55 h 143"/>
                    <a:gd name="T12" fmla="*/ 9 w 97"/>
                    <a:gd name="T13" fmla="*/ 50 h 143"/>
                    <a:gd name="T14" fmla="*/ 9 w 97"/>
                    <a:gd name="T15" fmla="*/ 50 h 143"/>
                    <a:gd name="T16" fmla="*/ 9 w 97"/>
                    <a:gd name="T17" fmla="*/ 5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25" y="128"/>
                      </a:moveTo>
                      <a:cubicBezTo>
                        <a:pt x="38" y="115"/>
                        <a:pt x="45" y="99"/>
                        <a:pt x="45" y="83"/>
                      </a:cubicBezTo>
                      <a:cubicBezTo>
                        <a:pt x="45" y="59"/>
                        <a:pt x="28" y="37"/>
                        <a:pt x="0" y="21"/>
                      </a:cubicBezTo>
                      <a:cubicBezTo>
                        <a:pt x="37" y="0"/>
                        <a:pt x="37" y="0"/>
                        <a:pt x="37" y="0"/>
                      </a:cubicBezTo>
                      <a:cubicBezTo>
                        <a:pt x="74" y="21"/>
                        <a:pt x="97" y="51"/>
                        <a:pt x="97" y="83"/>
                      </a:cubicBezTo>
                      <a:cubicBezTo>
                        <a:pt x="97" y="105"/>
                        <a:pt x="87" y="125"/>
                        <a:pt x="70" y="143"/>
                      </a:cubicBezTo>
                      <a:cubicBezTo>
                        <a:pt x="25" y="128"/>
                        <a:pt x="25" y="128"/>
                        <a:pt x="25" y="128"/>
                      </a:cubicBezTo>
                      <a:cubicBezTo>
                        <a:pt x="25" y="128"/>
                        <a:pt x="25" y="128"/>
                        <a:pt x="25" y="128"/>
                      </a:cubicBezTo>
                      <a:cubicBezTo>
                        <a:pt x="25" y="128"/>
                        <a:pt x="25" y="128"/>
                        <a:pt x="25" y="128"/>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1" name="Freeform 226">
                  <a:extLst>
                    <a:ext uri="{FF2B5EF4-FFF2-40B4-BE49-F238E27FC236}">
                      <a16:creationId xmlns:a16="http://schemas.microsoft.com/office/drawing/2014/main" id="{6DF7A0C8-4712-422A-9442-810C73985447}"/>
                    </a:ext>
                  </a:extLst>
                </p:cNvPr>
                <p:cNvSpPr/>
                <p:nvPr/>
              </p:nvSpPr>
              <p:spPr bwMode="auto">
                <a:xfrm>
                  <a:off x="2818" y="1359"/>
                  <a:ext cx="60" cy="89"/>
                </a:xfrm>
                <a:custGeom>
                  <a:avLst/>
                  <a:gdLst>
                    <a:gd name="T0" fmla="*/ 37 w 97"/>
                    <a:gd name="T1" fmla="*/ 8 h 143"/>
                    <a:gd name="T2" fmla="*/ 20 w 97"/>
                    <a:gd name="T3" fmla="*/ 32 h 143"/>
                    <a:gd name="T4" fmla="*/ 28 w 97"/>
                    <a:gd name="T5" fmla="*/ 50 h 143"/>
                    <a:gd name="T6" fmla="*/ 11 w 97"/>
                    <a:gd name="T7" fmla="*/ 55 h 143"/>
                    <a:gd name="T8" fmla="*/ 0 w 97"/>
                    <a:gd name="T9" fmla="*/ 32 h 143"/>
                    <a:gd name="T10" fmla="*/ 23 w 97"/>
                    <a:gd name="T11" fmla="*/ 0 h 143"/>
                    <a:gd name="T12" fmla="*/ 37 w 97"/>
                    <a:gd name="T13" fmla="*/ 8 h 143"/>
                    <a:gd name="T14" fmla="*/ 37 w 97"/>
                    <a:gd name="T15" fmla="*/ 8 h 143"/>
                    <a:gd name="T16" fmla="*/ 37 w 97"/>
                    <a:gd name="T17" fmla="*/ 8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97" y="21"/>
                      </a:moveTo>
                      <a:cubicBezTo>
                        <a:pt x="69" y="37"/>
                        <a:pt x="52" y="59"/>
                        <a:pt x="52" y="83"/>
                      </a:cubicBezTo>
                      <a:cubicBezTo>
                        <a:pt x="52" y="99"/>
                        <a:pt x="60" y="115"/>
                        <a:pt x="73" y="128"/>
                      </a:cubicBezTo>
                      <a:cubicBezTo>
                        <a:pt x="28" y="143"/>
                        <a:pt x="28" y="143"/>
                        <a:pt x="28" y="143"/>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2" name="Freeform 227">
                  <a:extLst>
                    <a:ext uri="{FF2B5EF4-FFF2-40B4-BE49-F238E27FC236}">
                      <a16:creationId xmlns:a16="http://schemas.microsoft.com/office/drawing/2014/main" id="{DEAF03D8-C6DF-49AE-9E7F-404A19B88955}"/>
                    </a:ext>
                  </a:extLst>
                </p:cNvPr>
                <p:cNvSpPr/>
                <p:nvPr/>
              </p:nvSpPr>
              <p:spPr bwMode="auto">
                <a:xfrm>
                  <a:off x="3068" y="1335"/>
                  <a:ext cx="78" cy="130"/>
                </a:xfrm>
                <a:custGeom>
                  <a:avLst/>
                  <a:gdLst>
                    <a:gd name="T0" fmla="*/ 16 w 125"/>
                    <a:gd name="T1" fmla="*/ 75 h 209"/>
                    <a:gd name="T2" fmla="*/ 29 w 125"/>
                    <a:gd name="T3" fmla="*/ 47 h 209"/>
                    <a:gd name="T4" fmla="*/ 0 w 125"/>
                    <a:gd name="T5" fmla="*/ 8 h 209"/>
                    <a:gd name="T6" fmla="*/ 14 w 125"/>
                    <a:gd name="T7" fmla="*/ 0 h 209"/>
                    <a:gd name="T8" fmla="*/ 49 w 125"/>
                    <a:gd name="T9" fmla="*/ 47 h 209"/>
                    <a:gd name="T10" fmla="*/ 34 w 125"/>
                    <a:gd name="T11" fmla="*/ 81 h 209"/>
                    <a:gd name="T12" fmla="*/ 16 w 125"/>
                    <a:gd name="T13" fmla="*/ 75 h 209"/>
                    <a:gd name="T14" fmla="*/ 16 w 125"/>
                    <a:gd name="T15" fmla="*/ 75 h 209"/>
                    <a:gd name="T16" fmla="*/ 16 w 125"/>
                    <a:gd name="T17" fmla="*/ 75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5"/>
                        <a:pt x="125" y="122"/>
                      </a:cubicBezTo>
                      <a:cubicBezTo>
                        <a:pt x="125" y="154"/>
                        <a:pt x="111" y="184"/>
                        <a:pt x="86" y="209"/>
                      </a:cubicBezTo>
                      <a:cubicBezTo>
                        <a:pt x="41" y="194"/>
                        <a:pt x="41" y="194"/>
                        <a:pt x="41" y="194"/>
                      </a:cubicBezTo>
                      <a:cubicBezTo>
                        <a:pt x="41" y="194"/>
                        <a:pt x="41" y="194"/>
                        <a:pt x="41" y="194"/>
                      </a:cubicBezTo>
                      <a:cubicBezTo>
                        <a:pt x="41" y="194"/>
                        <a:pt x="41" y="194"/>
                        <a:pt x="41" y="194"/>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3" name="Freeform 228">
                  <a:extLst>
                    <a:ext uri="{FF2B5EF4-FFF2-40B4-BE49-F238E27FC236}">
                      <a16:creationId xmlns:a16="http://schemas.microsoft.com/office/drawing/2014/main" id="{E4A52358-12D2-449C-93DB-1AF072557936}"/>
                    </a:ext>
                  </a:extLst>
                </p:cNvPr>
                <p:cNvSpPr/>
                <p:nvPr/>
              </p:nvSpPr>
              <p:spPr bwMode="auto">
                <a:xfrm>
                  <a:off x="2759" y="1335"/>
                  <a:ext cx="77" cy="130"/>
                </a:xfrm>
                <a:custGeom>
                  <a:avLst/>
                  <a:gdLst>
                    <a:gd name="T0" fmla="*/ 48 w 124"/>
                    <a:gd name="T1" fmla="*/ 8 h 209"/>
                    <a:gd name="T2" fmla="*/ 20 w 124"/>
                    <a:gd name="T3" fmla="*/ 47 h 209"/>
                    <a:gd name="T4" fmla="*/ 33 w 124"/>
                    <a:gd name="T5" fmla="*/ 75 h 209"/>
                    <a:gd name="T6" fmla="*/ 16 w 124"/>
                    <a:gd name="T7" fmla="*/ 81 h 209"/>
                    <a:gd name="T8" fmla="*/ 0 w 124"/>
                    <a:gd name="T9" fmla="*/ 47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4"/>
                        <a:pt x="1" y="154"/>
                        <a:pt x="0" y="122"/>
                      </a:cubicBezTo>
                      <a:cubicBezTo>
                        <a:pt x="0" y="75"/>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4" name="Freeform 230">
                  <a:extLst>
                    <a:ext uri="{FF2B5EF4-FFF2-40B4-BE49-F238E27FC236}">
                      <a16:creationId xmlns:a16="http://schemas.microsoft.com/office/drawing/2014/main" id="{669E9FEB-AE70-408E-9C6B-68D8782936AA}"/>
                    </a:ext>
                  </a:extLst>
                </p:cNvPr>
                <p:cNvSpPr/>
                <p:nvPr/>
              </p:nvSpPr>
              <p:spPr bwMode="auto">
                <a:xfrm>
                  <a:off x="2985" y="1377"/>
                  <a:ext cx="43" cy="47"/>
                </a:xfrm>
                <a:custGeom>
                  <a:avLst/>
                  <a:gdLst>
                    <a:gd name="T0" fmla="*/ 4 w 69"/>
                    <a:gd name="T1" fmla="*/ 23 h 77"/>
                    <a:gd name="T2" fmla="*/ 7 w 69"/>
                    <a:gd name="T3" fmla="*/ 16 h 77"/>
                    <a:gd name="T4" fmla="*/ 0 w 69"/>
                    <a:gd name="T5" fmla="*/ 8 h 77"/>
                    <a:gd name="T6" fmla="*/ 14 w 69"/>
                    <a:gd name="T7" fmla="*/ 0 h 77"/>
                    <a:gd name="T8" fmla="*/ 27 w 69"/>
                    <a:gd name="T9" fmla="*/ 16 h 77"/>
                    <a:gd name="T10" fmla="*/ 21 w 69"/>
                    <a:gd name="T11" fmla="*/ 29 h 77"/>
                    <a:gd name="T12" fmla="*/ 4 w 69"/>
                    <a:gd name="T13" fmla="*/ 23 h 77"/>
                    <a:gd name="T14" fmla="*/ 4 w 69"/>
                    <a:gd name="T15" fmla="*/ 23 h 77"/>
                    <a:gd name="T16" fmla="*/ 4 w 69"/>
                    <a:gd name="T17" fmla="*/ 2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10" y="62"/>
                      </a:moveTo>
                      <a:cubicBezTo>
                        <a:pt x="15" y="57"/>
                        <a:pt x="17" y="51"/>
                        <a:pt x="17" y="45"/>
                      </a:cubicBezTo>
                      <a:cubicBezTo>
                        <a:pt x="17" y="36"/>
                        <a:pt x="11" y="28"/>
                        <a:pt x="0" y="22"/>
                      </a:cubicBezTo>
                      <a:cubicBezTo>
                        <a:pt x="37" y="0"/>
                        <a:pt x="37" y="0"/>
                        <a:pt x="37" y="0"/>
                      </a:cubicBezTo>
                      <a:cubicBezTo>
                        <a:pt x="57" y="12"/>
                        <a:pt x="69" y="28"/>
                        <a:pt x="69" y="45"/>
                      </a:cubicBezTo>
                      <a:cubicBezTo>
                        <a:pt x="69" y="57"/>
                        <a:pt x="64" y="68"/>
                        <a:pt x="55" y="77"/>
                      </a:cubicBezTo>
                      <a:cubicBezTo>
                        <a:pt x="10" y="62"/>
                        <a:pt x="10" y="62"/>
                        <a:pt x="10" y="62"/>
                      </a:cubicBezTo>
                      <a:cubicBezTo>
                        <a:pt x="10" y="62"/>
                        <a:pt x="10" y="62"/>
                        <a:pt x="10" y="62"/>
                      </a:cubicBezTo>
                      <a:cubicBezTo>
                        <a:pt x="10" y="62"/>
                        <a:pt x="10" y="62"/>
                        <a:pt x="1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5" name="Freeform 231">
                  <a:extLst>
                    <a:ext uri="{FF2B5EF4-FFF2-40B4-BE49-F238E27FC236}">
                      <a16:creationId xmlns:a16="http://schemas.microsoft.com/office/drawing/2014/main" id="{FBB8444F-D4F1-4E94-9E5A-BCDD5AF4A3DD}"/>
                    </a:ext>
                  </a:extLst>
                </p:cNvPr>
                <p:cNvSpPr/>
                <p:nvPr/>
              </p:nvSpPr>
              <p:spPr bwMode="auto">
                <a:xfrm>
                  <a:off x="2876" y="1377"/>
                  <a:ext cx="43" cy="47"/>
                </a:xfrm>
                <a:custGeom>
                  <a:avLst/>
                  <a:gdLst>
                    <a:gd name="T0" fmla="*/ 27 w 69"/>
                    <a:gd name="T1" fmla="*/ 8 h 77"/>
                    <a:gd name="T2" fmla="*/ 20 w 69"/>
                    <a:gd name="T3" fmla="*/ 16 h 77"/>
                    <a:gd name="T4" fmla="*/ 23 w 69"/>
                    <a:gd name="T5" fmla="*/ 23 h 77"/>
                    <a:gd name="T6" fmla="*/ 6 w 69"/>
                    <a:gd name="T7" fmla="*/ 29 h 77"/>
                    <a:gd name="T8" fmla="*/ 1 w 69"/>
                    <a:gd name="T9" fmla="*/ 16 h 77"/>
                    <a:gd name="T10" fmla="*/ 12 w 69"/>
                    <a:gd name="T11" fmla="*/ 0 h 77"/>
                    <a:gd name="T12" fmla="*/ 27 w 69"/>
                    <a:gd name="T13" fmla="*/ 8 h 77"/>
                    <a:gd name="T14" fmla="*/ 27 w 69"/>
                    <a:gd name="T15" fmla="*/ 8 h 77"/>
                    <a:gd name="T16" fmla="*/ 27 w 69"/>
                    <a:gd name="T17" fmla="*/ 8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69" y="22"/>
                      </a:moveTo>
                      <a:cubicBezTo>
                        <a:pt x="59" y="28"/>
                        <a:pt x="52" y="36"/>
                        <a:pt x="52" y="45"/>
                      </a:cubicBezTo>
                      <a:cubicBezTo>
                        <a:pt x="52" y="51"/>
                        <a:pt x="55" y="57"/>
                        <a:pt x="60" y="62"/>
                      </a:cubicBezTo>
                      <a:cubicBezTo>
                        <a:pt x="15" y="77"/>
                        <a:pt x="15" y="77"/>
                        <a:pt x="15" y="77"/>
                      </a:cubicBezTo>
                      <a:cubicBezTo>
                        <a:pt x="6" y="68"/>
                        <a:pt x="1" y="57"/>
                        <a:pt x="1" y="45"/>
                      </a:cubicBezTo>
                      <a:cubicBezTo>
                        <a:pt x="0" y="28"/>
                        <a:pt x="13" y="12"/>
                        <a:pt x="32" y="0"/>
                      </a:cubicBezTo>
                      <a:cubicBezTo>
                        <a:pt x="69" y="22"/>
                        <a:pt x="69" y="22"/>
                        <a:pt x="69" y="22"/>
                      </a:cubicBezTo>
                      <a:cubicBezTo>
                        <a:pt x="69" y="22"/>
                        <a:pt x="69" y="22"/>
                        <a:pt x="69" y="22"/>
                      </a:cubicBezTo>
                      <a:cubicBezTo>
                        <a:pt x="69" y="22"/>
                        <a:pt x="69" y="22"/>
                        <a:pt x="69"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6" name="Freeform 232">
                  <a:extLst>
                    <a:ext uri="{FF2B5EF4-FFF2-40B4-BE49-F238E27FC236}">
                      <a16:creationId xmlns:a16="http://schemas.microsoft.com/office/drawing/2014/main" id="{BCAB9406-F1F9-4813-811A-397B44B18537}"/>
                    </a:ext>
                  </a:extLst>
                </p:cNvPr>
                <p:cNvSpPr/>
                <p:nvPr/>
              </p:nvSpPr>
              <p:spPr bwMode="auto">
                <a:xfrm>
                  <a:off x="3027" y="1353"/>
                  <a:ext cx="60" cy="88"/>
                </a:xfrm>
                <a:custGeom>
                  <a:avLst/>
                  <a:gdLst>
                    <a:gd name="T0" fmla="*/ 9 w 97"/>
                    <a:gd name="T1" fmla="*/ 49 h 142"/>
                    <a:gd name="T2" fmla="*/ 17 w 97"/>
                    <a:gd name="T3" fmla="*/ 32 h 142"/>
                    <a:gd name="T4" fmla="*/ 0 w 97"/>
                    <a:gd name="T5" fmla="*/ 8 h 142"/>
                    <a:gd name="T6" fmla="*/ 14 w 97"/>
                    <a:gd name="T7" fmla="*/ 0 h 142"/>
                    <a:gd name="T8" fmla="*/ 37 w 97"/>
                    <a:gd name="T9" fmla="*/ 32 h 142"/>
                    <a:gd name="T10" fmla="*/ 27 w 97"/>
                    <a:gd name="T11" fmla="*/ 55 h 142"/>
                    <a:gd name="T12" fmla="*/ 9 w 97"/>
                    <a:gd name="T13" fmla="*/ 49 h 142"/>
                    <a:gd name="T14" fmla="*/ 9 w 97"/>
                    <a:gd name="T15" fmla="*/ 49 h 142"/>
                    <a:gd name="T16" fmla="*/ 9 w 97"/>
                    <a:gd name="T17" fmla="*/ 49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25" y="127"/>
                      </a:moveTo>
                      <a:cubicBezTo>
                        <a:pt x="38" y="114"/>
                        <a:pt x="45" y="99"/>
                        <a:pt x="45" y="83"/>
                      </a:cubicBezTo>
                      <a:cubicBezTo>
                        <a:pt x="45" y="59"/>
                        <a:pt x="28" y="37"/>
                        <a:pt x="0" y="21"/>
                      </a:cubicBezTo>
                      <a:cubicBezTo>
                        <a:pt x="37" y="0"/>
                        <a:pt x="37" y="0"/>
                        <a:pt x="37" y="0"/>
                      </a:cubicBezTo>
                      <a:cubicBezTo>
                        <a:pt x="74" y="21"/>
                        <a:pt x="97" y="51"/>
                        <a:pt x="97" y="83"/>
                      </a:cubicBezTo>
                      <a:cubicBezTo>
                        <a:pt x="97" y="105"/>
                        <a:pt x="87" y="125"/>
                        <a:pt x="70" y="142"/>
                      </a:cubicBezTo>
                      <a:cubicBezTo>
                        <a:pt x="25" y="127"/>
                        <a:pt x="25" y="127"/>
                        <a:pt x="25" y="127"/>
                      </a:cubicBezTo>
                      <a:cubicBezTo>
                        <a:pt x="25" y="127"/>
                        <a:pt x="25" y="127"/>
                        <a:pt x="25" y="127"/>
                      </a:cubicBezTo>
                      <a:cubicBezTo>
                        <a:pt x="25" y="127"/>
                        <a:pt x="25" y="127"/>
                        <a:pt x="25" y="1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7" name="Freeform 233">
                  <a:extLst>
                    <a:ext uri="{FF2B5EF4-FFF2-40B4-BE49-F238E27FC236}">
                      <a16:creationId xmlns:a16="http://schemas.microsoft.com/office/drawing/2014/main" id="{2B1384D6-51AA-472D-AEBD-59B5060F5717}"/>
                    </a:ext>
                  </a:extLst>
                </p:cNvPr>
                <p:cNvSpPr/>
                <p:nvPr/>
              </p:nvSpPr>
              <p:spPr bwMode="auto">
                <a:xfrm>
                  <a:off x="2818" y="1353"/>
                  <a:ext cx="60" cy="88"/>
                </a:xfrm>
                <a:custGeom>
                  <a:avLst/>
                  <a:gdLst>
                    <a:gd name="T0" fmla="*/ 37 w 97"/>
                    <a:gd name="T1" fmla="*/ 8 h 142"/>
                    <a:gd name="T2" fmla="*/ 20 w 97"/>
                    <a:gd name="T3" fmla="*/ 32 h 142"/>
                    <a:gd name="T4" fmla="*/ 28 w 97"/>
                    <a:gd name="T5" fmla="*/ 49 h 142"/>
                    <a:gd name="T6" fmla="*/ 11 w 97"/>
                    <a:gd name="T7" fmla="*/ 55 h 142"/>
                    <a:gd name="T8" fmla="*/ 0 w 97"/>
                    <a:gd name="T9" fmla="*/ 32 h 142"/>
                    <a:gd name="T10" fmla="*/ 23 w 97"/>
                    <a:gd name="T11" fmla="*/ 0 h 142"/>
                    <a:gd name="T12" fmla="*/ 37 w 97"/>
                    <a:gd name="T13" fmla="*/ 8 h 142"/>
                    <a:gd name="T14" fmla="*/ 37 w 97"/>
                    <a:gd name="T15" fmla="*/ 8 h 142"/>
                    <a:gd name="T16" fmla="*/ 37 w 97"/>
                    <a:gd name="T17" fmla="*/ 8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97" y="21"/>
                      </a:moveTo>
                      <a:cubicBezTo>
                        <a:pt x="69" y="37"/>
                        <a:pt x="52" y="59"/>
                        <a:pt x="52" y="83"/>
                      </a:cubicBezTo>
                      <a:cubicBezTo>
                        <a:pt x="52" y="99"/>
                        <a:pt x="60" y="114"/>
                        <a:pt x="73" y="127"/>
                      </a:cubicBezTo>
                      <a:cubicBezTo>
                        <a:pt x="28" y="142"/>
                        <a:pt x="28" y="142"/>
                        <a:pt x="28" y="142"/>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8" name="Freeform 234">
                  <a:extLst>
                    <a:ext uri="{FF2B5EF4-FFF2-40B4-BE49-F238E27FC236}">
                      <a16:creationId xmlns:a16="http://schemas.microsoft.com/office/drawing/2014/main" id="{74C24DAD-72E0-4EA6-BADB-3F501F80DB38}"/>
                    </a:ext>
                  </a:extLst>
                </p:cNvPr>
                <p:cNvSpPr/>
                <p:nvPr/>
              </p:nvSpPr>
              <p:spPr bwMode="auto">
                <a:xfrm>
                  <a:off x="3068" y="1329"/>
                  <a:ext cx="78" cy="129"/>
                </a:xfrm>
                <a:custGeom>
                  <a:avLst/>
                  <a:gdLst>
                    <a:gd name="T0" fmla="*/ 16 w 125"/>
                    <a:gd name="T1" fmla="*/ 74 h 209"/>
                    <a:gd name="T2" fmla="*/ 29 w 125"/>
                    <a:gd name="T3" fmla="*/ 46 h 209"/>
                    <a:gd name="T4" fmla="*/ 0 w 125"/>
                    <a:gd name="T5" fmla="*/ 8 h 209"/>
                    <a:gd name="T6" fmla="*/ 14 w 125"/>
                    <a:gd name="T7" fmla="*/ 0 h 209"/>
                    <a:gd name="T8" fmla="*/ 49 w 125"/>
                    <a:gd name="T9" fmla="*/ 46 h 209"/>
                    <a:gd name="T10" fmla="*/ 34 w 125"/>
                    <a:gd name="T11" fmla="*/ 80 h 209"/>
                    <a:gd name="T12" fmla="*/ 16 w 125"/>
                    <a:gd name="T13" fmla="*/ 74 h 209"/>
                    <a:gd name="T14" fmla="*/ 16 w 125"/>
                    <a:gd name="T15" fmla="*/ 74 h 209"/>
                    <a:gd name="T16" fmla="*/ 16 w 125"/>
                    <a:gd name="T17" fmla="*/ 74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4"/>
                        <a:pt x="125" y="122"/>
                      </a:cubicBezTo>
                      <a:cubicBezTo>
                        <a:pt x="125" y="154"/>
                        <a:pt x="111" y="183"/>
                        <a:pt x="86" y="209"/>
                      </a:cubicBezTo>
                      <a:cubicBezTo>
                        <a:pt x="41" y="194"/>
                        <a:pt x="41" y="194"/>
                        <a:pt x="41" y="194"/>
                      </a:cubicBezTo>
                      <a:cubicBezTo>
                        <a:pt x="41" y="194"/>
                        <a:pt x="41" y="194"/>
                        <a:pt x="41" y="194"/>
                      </a:cubicBezTo>
                      <a:cubicBezTo>
                        <a:pt x="41" y="194"/>
                        <a:pt x="41" y="194"/>
                        <a:pt x="41"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99" name="Freeform 235">
                  <a:extLst>
                    <a:ext uri="{FF2B5EF4-FFF2-40B4-BE49-F238E27FC236}">
                      <a16:creationId xmlns:a16="http://schemas.microsoft.com/office/drawing/2014/main" id="{6BE54144-0A5A-49F7-99B8-8762E2EA20EF}"/>
                    </a:ext>
                  </a:extLst>
                </p:cNvPr>
                <p:cNvSpPr/>
                <p:nvPr/>
              </p:nvSpPr>
              <p:spPr bwMode="auto">
                <a:xfrm>
                  <a:off x="2759" y="1329"/>
                  <a:ext cx="77" cy="129"/>
                </a:xfrm>
                <a:custGeom>
                  <a:avLst/>
                  <a:gdLst>
                    <a:gd name="T0" fmla="*/ 48 w 124"/>
                    <a:gd name="T1" fmla="*/ 8 h 209"/>
                    <a:gd name="T2" fmla="*/ 20 w 124"/>
                    <a:gd name="T3" fmla="*/ 46 h 209"/>
                    <a:gd name="T4" fmla="*/ 33 w 124"/>
                    <a:gd name="T5" fmla="*/ 74 h 209"/>
                    <a:gd name="T6" fmla="*/ 16 w 124"/>
                    <a:gd name="T7" fmla="*/ 80 h 209"/>
                    <a:gd name="T8" fmla="*/ 0 w 124"/>
                    <a:gd name="T9" fmla="*/ 46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3"/>
                        <a:pt x="1" y="154"/>
                        <a:pt x="0" y="122"/>
                      </a:cubicBezTo>
                      <a:cubicBezTo>
                        <a:pt x="0" y="74"/>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81" name="同心圆 335">
                <a:extLst>
                  <a:ext uri="{FF2B5EF4-FFF2-40B4-BE49-F238E27FC236}">
                    <a16:creationId xmlns:a16="http://schemas.microsoft.com/office/drawing/2014/main" id="{65CB8A08-4DA8-4C57-9E62-0442D455ABA6}"/>
                  </a:ext>
                </a:extLst>
              </p:cNvPr>
              <p:cNvSpPr/>
              <p:nvPr/>
            </p:nvSpPr>
            <p:spPr bwMode="auto">
              <a:xfrm>
                <a:off x="6888187" y="5555231"/>
                <a:ext cx="138524" cy="97983"/>
              </a:xfrm>
              <a:prstGeom prst="donu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charset="0"/>
                  <a:ea typeface="宋体" panose="02010600030101010101" pitchFamily="2" charset="-122"/>
                </a:endParaRPr>
              </a:p>
            </p:txBody>
          </p:sp>
          <p:cxnSp>
            <p:nvCxnSpPr>
              <p:cNvPr id="82" name="直线箭头连接符 75">
                <a:extLst>
                  <a:ext uri="{FF2B5EF4-FFF2-40B4-BE49-F238E27FC236}">
                    <a16:creationId xmlns:a16="http://schemas.microsoft.com/office/drawing/2014/main" id="{2C439B70-798F-4F9E-8221-5CF3331B9A8F}"/>
                  </a:ext>
                </a:extLst>
              </p:cNvPr>
              <p:cNvCxnSpPr/>
              <p:nvPr/>
            </p:nvCxnSpPr>
            <p:spPr bwMode="auto">
              <a:xfrm flipV="1">
                <a:off x="6968851" y="5320399"/>
                <a:ext cx="0" cy="196833"/>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83" name="直线箭头连接符 76">
                <a:extLst>
                  <a:ext uri="{FF2B5EF4-FFF2-40B4-BE49-F238E27FC236}">
                    <a16:creationId xmlns:a16="http://schemas.microsoft.com/office/drawing/2014/main" id="{77F64BE7-C612-4946-89B4-73ED1E98F763}"/>
                  </a:ext>
                </a:extLst>
              </p:cNvPr>
              <p:cNvCxnSpPr/>
              <p:nvPr/>
            </p:nvCxnSpPr>
            <p:spPr bwMode="auto">
              <a:xfrm flipV="1">
                <a:off x="6968851" y="5661248"/>
                <a:ext cx="0" cy="196833"/>
              </a:xfrm>
              <a:prstGeom prst="straightConnector1">
                <a:avLst/>
              </a:prstGeom>
              <a:solidFill>
                <a:schemeClr val="accent1"/>
              </a:solidFill>
              <a:ln w="38100" cap="flat" cmpd="sng" algn="ctr">
                <a:solidFill>
                  <a:schemeClr val="bg1"/>
                </a:solidFill>
                <a:prstDash val="solid"/>
                <a:round/>
                <a:headEnd type="arrow" w="med" len="med"/>
                <a:tailEnd type="none"/>
              </a:ln>
              <a:effectLst/>
            </p:spPr>
          </p:cxnSp>
        </p:grpSp>
      </p:grpSp>
      <p:sp>
        <p:nvSpPr>
          <p:cNvPr id="100" name="椭圆 99">
            <a:extLst>
              <a:ext uri="{FF2B5EF4-FFF2-40B4-BE49-F238E27FC236}">
                <a16:creationId xmlns:a16="http://schemas.microsoft.com/office/drawing/2014/main" id="{22418BD1-1E6C-4526-BD52-7206F3BA2B34}"/>
              </a:ext>
            </a:extLst>
          </p:cNvPr>
          <p:cNvSpPr/>
          <p:nvPr/>
        </p:nvSpPr>
        <p:spPr>
          <a:xfrm>
            <a:off x="1621874" y="1457217"/>
            <a:ext cx="1507998" cy="847554"/>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1" name="椭圆 100">
            <a:extLst>
              <a:ext uri="{FF2B5EF4-FFF2-40B4-BE49-F238E27FC236}">
                <a16:creationId xmlns:a16="http://schemas.microsoft.com/office/drawing/2014/main" id="{C3D6B0E4-E3CE-4ABB-B5D5-B741A337FB72}"/>
              </a:ext>
            </a:extLst>
          </p:cNvPr>
          <p:cNvSpPr/>
          <p:nvPr/>
        </p:nvSpPr>
        <p:spPr>
          <a:xfrm>
            <a:off x="1676225" y="2701888"/>
            <a:ext cx="1507998" cy="847554"/>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2" name="文本框 101">
            <a:extLst>
              <a:ext uri="{FF2B5EF4-FFF2-40B4-BE49-F238E27FC236}">
                <a16:creationId xmlns:a16="http://schemas.microsoft.com/office/drawing/2014/main" id="{32AF0ABB-B183-4FBC-80EE-6F36C068F340}"/>
              </a:ext>
            </a:extLst>
          </p:cNvPr>
          <p:cNvSpPr txBox="1"/>
          <p:nvPr/>
        </p:nvSpPr>
        <p:spPr>
          <a:xfrm>
            <a:off x="3635788" y="3928970"/>
            <a:ext cx="436214" cy="369332"/>
          </a:xfrm>
          <a:prstGeom prst="rect">
            <a:avLst/>
          </a:prstGeom>
          <a:noFill/>
        </p:spPr>
        <p:txBody>
          <a:bodyPr wrap="square" rtlCol="0">
            <a:spAutoFit/>
          </a:bodyPr>
          <a:lstStyle/>
          <a:p>
            <a:r>
              <a:rPr kumimoji="1" lang="en-US" altLang="zh-CN" dirty="0"/>
              <a:t>…</a:t>
            </a:r>
            <a:endParaRPr kumimoji="1" lang="zh-CN" altLang="en-US" dirty="0"/>
          </a:p>
        </p:txBody>
      </p:sp>
      <p:pic>
        <p:nvPicPr>
          <p:cNvPr id="103" name="图片 102">
            <a:extLst>
              <a:ext uri="{FF2B5EF4-FFF2-40B4-BE49-F238E27FC236}">
                <a16:creationId xmlns:a16="http://schemas.microsoft.com/office/drawing/2014/main" id="{AB9F542A-13FB-44CD-A353-1AE9F5947B13}"/>
              </a:ext>
            </a:extLst>
          </p:cNvPr>
          <p:cNvPicPr>
            <a:picLocks noChangeAspect="1"/>
          </p:cNvPicPr>
          <p:nvPr/>
        </p:nvPicPr>
        <p:blipFill>
          <a:blip r:embed="rId2"/>
          <a:stretch>
            <a:fillRect/>
          </a:stretch>
        </p:blipFill>
        <p:spPr>
          <a:xfrm rot="244567">
            <a:off x="3117623" y="5949685"/>
            <a:ext cx="381987" cy="146559"/>
          </a:xfrm>
          <a:prstGeom prst="rect">
            <a:avLst/>
          </a:prstGeom>
        </p:spPr>
      </p:pic>
      <p:grpSp>
        <p:nvGrpSpPr>
          <p:cNvPr id="104" name="组 26">
            <a:extLst>
              <a:ext uri="{FF2B5EF4-FFF2-40B4-BE49-F238E27FC236}">
                <a16:creationId xmlns:a16="http://schemas.microsoft.com/office/drawing/2014/main" id="{9E46C990-2AEA-4F56-AC71-815ECAFC0ECD}"/>
              </a:ext>
            </a:extLst>
          </p:cNvPr>
          <p:cNvGrpSpPr/>
          <p:nvPr/>
        </p:nvGrpSpPr>
        <p:grpSpPr>
          <a:xfrm>
            <a:off x="1608457" y="4406231"/>
            <a:ext cx="1480908" cy="721061"/>
            <a:chOff x="818692" y="4130419"/>
            <a:chExt cx="1480908" cy="721061"/>
          </a:xfrm>
        </p:grpSpPr>
        <p:grpSp>
          <p:nvGrpSpPr>
            <p:cNvPr id="105" name="组 116">
              <a:extLst>
                <a:ext uri="{FF2B5EF4-FFF2-40B4-BE49-F238E27FC236}">
                  <a16:creationId xmlns:a16="http://schemas.microsoft.com/office/drawing/2014/main" id="{B9ABD79A-E7A0-49EE-9C77-3629B0A5272D}"/>
                </a:ext>
              </a:extLst>
            </p:cNvPr>
            <p:cNvGrpSpPr/>
            <p:nvPr/>
          </p:nvGrpSpPr>
          <p:grpSpPr>
            <a:xfrm>
              <a:off x="818692" y="4130419"/>
              <a:ext cx="1480908" cy="721061"/>
              <a:chOff x="481058" y="5129524"/>
              <a:chExt cx="2221838" cy="1118231"/>
            </a:xfrm>
          </p:grpSpPr>
          <p:sp>
            <p:nvSpPr>
              <p:cNvPr id="108" name="文本框 107">
                <a:extLst>
                  <a:ext uri="{FF2B5EF4-FFF2-40B4-BE49-F238E27FC236}">
                    <a16:creationId xmlns:a16="http://schemas.microsoft.com/office/drawing/2014/main" id="{7CF76DF7-C072-407A-98A1-E47D46335AED}"/>
                  </a:ext>
                </a:extLst>
              </p:cNvPr>
              <p:cNvSpPr txBox="1"/>
              <p:nvPr/>
            </p:nvSpPr>
            <p:spPr>
              <a:xfrm>
                <a:off x="994057" y="5129524"/>
                <a:ext cx="1364884" cy="477305"/>
              </a:xfrm>
              <a:prstGeom prst="rect">
                <a:avLst/>
              </a:prstGeom>
              <a:noFill/>
            </p:spPr>
            <p:txBody>
              <a:bodyPr wrap="square" rtlCol="0">
                <a:spAutoFit/>
              </a:bodyPr>
              <a:lstStyle/>
              <a:p>
                <a:pPr algn="ctr"/>
                <a:r>
                  <a:rPr kumimoji="1" lang="zh-CN" altLang="en-US" sz="1400" dirty="0"/>
                  <a:t>无线子网</a:t>
                </a:r>
                <a:endParaRPr kumimoji="1" lang="zh-CN" altLang="en-US" dirty="0"/>
              </a:p>
            </p:txBody>
          </p:sp>
          <p:pic>
            <p:nvPicPr>
              <p:cNvPr id="109" name="图片 108">
                <a:extLst>
                  <a:ext uri="{FF2B5EF4-FFF2-40B4-BE49-F238E27FC236}">
                    <a16:creationId xmlns:a16="http://schemas.microsoft.com/office/drawing/2014/main" id="{3CE1CE14-6A8A-4C2B-8A61-45456D6039FD}"/>
                  </a:ext>
                </a:extLst>
              </p:cNvPr>
              <p:cNvPicPr>
                <a:picLocks noChangeAspect="1"/>
              </p:cNvPicPr>
              <p:nvPr/>
            </p:nvPicPr>
            <p:blipFill>
              <a:blip r:embed="rId3"/>
              <a:stretch>
                <a:fillRect/>
              </a:stretch>
            </p:blipFill>
            <p:spPr>
              <a:xfrm>
                <a:off x="1478248" y="5676255"/>
                <a:ext cx="342900" cy="571500"/>
              </a:xfrm>
              <a:prstGeom prst="rect">
                <a:avLst/>
              </a:prstGeom>
            </p:spPr>
          </p:pic>
          <p:pic>
            <p:nvPicPr>
              <p:cNvPr id="110" name="图片 109">
                <a:extLst>
                  <a:ext uri="{FF2B5EF4-FFF2-40B4-BE49-F238E27FC236}">
                    <a16:creationId xmlns:a16="http://schemas.microsoft.com/office/drawing/2014/main" id="{55B507FE-0254-4152-B559-1CBF794989D8}"/>
                  </a:ext>
                </a:extLst>
              </p:cNvPr>
              <p:cNvPicPr>
                <a:picLocks noChangeAspect="1"/>
              </p:cNvPicPr>
              <p:nvPr/>
            </p:nvPicPr>
            <p:blipFill>
              <a:blip r:embed="rId4"/>
              <a:stretch>
                <a:fillRect/>
              </a:stretch>
            </p:blipFill>
            <p:spPr>
              <a:xfrm>
                <a:off x="2067896" y="5758859"/>
                <a:ext cx="635000" cy="380999"/>
              </a:xfrm>
              <a:prstGeom prst="rect">
                <a:avLst/>
              </a:prstGeom>
            </p:spPr>
          </p:pic>
          <p:pic>
            <p:nvPicPr>
              <p:cNvPr id="111" name="图片 110">
                <a:extLst>
                  <a:ext uri="{FF2B5EF4-FFF2-40B4-BE49-F238E27FC236}">
                    <a16:creationId xmlns:a16="http://schemas.microsoft.com/office/drawing/2014/main" id="{8EF85A85-D741-4752-B51C-6504D12F37E4}"/>
                  </a:ext>
                </a:extLst>
              </p:cNvPr>
              <p:cNvPicPr>
                <a:picLocks noChangeAspect="1"/>
              </p:cNvPicPr>
              <p:nvPr/>
            </p:nvPicPr>
            <p:blipFill>
              <a:blip r:embed="rId5"/>
              <a:stretch>
                <a:fillRect/>
              </a:stretch>
            </p:blipFill>
            <p:spPr>
              <a:xfrm>
                <a:off x="481058" y="5610896"/>
                <a:ext cx="635000" cy="558800"/>
              </a:xfrm>
              <a:prstGeom prst="rect">
                <a:avLst/>
              </a:prstGeom>
            </p:spPr>
          </p:pic>
        </p:grpSp>
        <p:sp>
          <p:nvSpPr>
            <p:cNvPr id="106" name="文本框 105">
              <a:extLst>
                <a:ext uri="{FF2B5EF4-FFF2-40B4-BE49-F238E27FC236}">
                  <a16:creationId xmlns:a16="http://schemas.microsoft.com/office/drawing/2014/main" id="{9220F185-6A20-42F0-90B6-5C2CEE2B7ECB}"/>
                </a:ext>
              </a:extLst>
            </p:cNvPr>
            <p:cNvSpPr txBox="1"/>
            <p:nvPr/>
          </p:nvSpPr>
          <p:spPr>
            <a:xfrm>
              <a:off x="1218275" y="4458643"/>
              <a:ext cx="436214" cy="307777"/>
            </a:xfrm>
            <a:prstGeom prst="rect">
              <a:avLst/>
            </a:prstGeom>
            <a:noFill/>
          </p:spPr>
          <p:txBody>
            <a:bodyPr wrap="square" rtlCol="0">
              <a:spAutoFit/>
            </a:bodyPr>
            <a:lstStyle/>
            <a:p>
              <a:r>
                <a:rPr kumimoji="1" lang="en-US" altLang="zh-CN" sz="1400" dirty="0"/>
                <a:t>…</a:t>
              </a:r>
              <a:endParaRPr kumimoji="1" lang="zh-CN" altLang="en-US" sz="1400" dirty="0"/>
            </a:p>
          </p:txBody>
        </p:sp>
        <p:sp>
          <p:nvSpPr>
            <p:cNvPr id="107" name="文本框 106">
              <a:extLst>
                <a:ext uri="{FF2B5EF4-FFF2-40B4-BE49-F238E27FC236}">
                  <a16:creationId xmlns:a16="http://schemas.microsoft.com/office/drawing/2014/main" id="{D093BC63-ABE7-42C7-B376-E73DA0597742}"/>
                </a:ext>
              </a:extLst>
            </p:cNvPr>
            <p:cNvSpPr txBox="1"/>
            <p:nvPr/>
          </p:nvSpPr>
          <p:spPr>
            <a:xfrm>
              <a:off x="1630829" y="4453648"/>
              <a:ext cx="436214" cy="307777"/>
            </a:xfrm>
            <a:prstGeom prst="rect">
              <a:avLst/>
            </a:prstGeom>
            <a:noFill/>
          </p:spPr>
          <p:txBody>
            <a:bodyPr wrap="square" rtlCol="0">
              <a:spAutoFit/>
            </a:bodyPr>
            <a:lstStyle/>
            <a:p>
              <a:r>
                <a:rPr kumimoji="1" lang="en-US" altLang="zh-CN" sz="1400" dirty="0"/>
                <a:t>…</a:t>
              </a:r>
              <a:endParaRPr kumimoji="1" lang="zh-CN" altLang="en-US" sz="1400" dirty="0"/>
            </a:p>
          </p:txBody>
        </p:sp>
      </p:grpSp>
      <p:grpSp>
        <p:nvGrpSpPr>
          <p:cNvPr id="112" name="组 100">
            <a:extLst>
              <a:ext uri="{FF2B5EF4-FFF2-40B4-BE49-F238E27FC236}">
                <a16:creationId xmlns:a16="http://schemas.microsoft.com/office/drawing/2014/main" id="{49883D3D-AA73-44FA-8370-FC773782FF30}"/>
              </a:ext>
            </a:extLst>
          </p:cNvPr>
          <p:cNvGrpSpPr/>
          <p:nvPr/>
        </p:nvGrpSpPr>
        <p:grpSpPr>
          <a:xfrm>
            <a:off x="1665150" y="5661931"/>
            <a:ext cx="1480908" cy="721061"/>
            <a:chOff x="818692" y="4130419"/>
            <a:chExt cx="1480908" cy="721061"/>
          </a:xfrm>
        </p:grpSpPr>
        <p:grpSp>
          <p:nvGrpSpPr>
            <p:cNvPr id="113" name="组 105">
              <a:extLst>
                <a:ext uri="{FF2B5EF4-FFF2-40B4-BE49-F238E27FC236}">
                  <a16:creationId xmlns:a16="http://schemas.microsoft.com/office/drawing/2014/main" id="{3ECC0767-8123-4F75-8781-A57B8D192263}"/>
                </a:ext>
              </a:extLst>
            </p:cNvPr>
            <p:cNvGrpSpPr/>
            <p:nvPr/>
          </p:nvGrpSpPr>
          <p:grpSpPr>
            <a:xfrm>
              <a:off x="818692" y="4130419"/>
              <a:ext cx="1480908" cy="721061"/>
              <a:chOff x="481058" y="5129524"/>
              <a:chExt cx="2221838" cy="1118231"/>
            </a:xfrm>
          </p:grpSpPr>
          <p:sp>
            <p:nvSpPr>
              <p:cNvPr id="116" name="文本框 115">
                <a:extLst>
                  <a:ext uri="{FF2B5EF4-FFF2-40B4-BE49-F238E27FC236}">
                    <a16:creationId xmlns:a16="http://schemas.microsoft.com/office/drawing/2014/main" id="{5A586ABF-ACC8-436D-A036-5EE8FF75525C}"/>
                  </a:ext>
                </a:extLst>
              </p:cNvPr>
              <p:cNvSpPr txBox="1"/>
              <p:nvPr/>
            </p:nvSpPr>
            <p:spPr>
              <a:xfrm>
                <a:off x="994057" y="5129524"/>
                <a:ext cx="1364884" cy="477305"/>
              </a:xfrm>
              <a:prstGeom prst="rect">
                <a:avLst/>
              </a:prstGeom>
              <a:noFill/>
            </p:spPr>
            <p:txBody>
              <a:bodyPr wrap="square" rtlCol="0">
                <a:spAutoFit/>
              </a:bodyPr>
              <a:lstStyle/>
              <a:p>
                <a:pPr algn="ctr"/>
                <a:r>
                  <a:rPr kumimoji="1" lang="zh-CN" altLang="en-US" sz="1400" dirty="0"/>
                  <a:t>无线子网</a:t>
                </a:r>
                <a:endParaRPr kumimoji="1" lang="zh-CN" altLang="en-US" dirty="0"/>
              </a:p>
            </p:txBody>
          </p:sp>
          <p:pic>
            <p:nvPicPr>
              <p:cNvPr id="117" name="图片 116">
                <a:extLst>
                  <a:ext uri="{FF2B5EF4-FFF2-40B4-BE49-F238E27FC236}">
                    <a16:creationId xmlns:a16="http://schemas.microsoft.com/office/drawing/2014/main" id="{1D48E758-F3C2-427A-B60B-B39512D6812F}"/>
                  </a:ext>
                </a:extLst>
              </p:cNvPr>
              <p:cNvPicPr>
                <a:picLocks noChangeAspect="1"/>
              </p:cNvPicPr>
              <p:nvPr/>
            </p:nvPicPr>
            <p:blipFill>
              <a:blip r:embed="rId3"/>
              <a:stretch>
                <a:fillRect/>
              </a:stretch>
            </p:blipFill>
            <p:spPr>
              <a:xfrm>
                <a:off x="1478248" y="5676255"/>
                <a:ext cx="342900" cy="571500"/>
              </a:xfrm>
              <a:prstGeom prst="rect">
                <a:avLst/>
              </a:prstGeom>
            </p:spPr>
          </p:pic>
          <p:pic>
            <p:nvPicPr>
              <p:cNvPr id="118" name="图片 117">
                <a:extLst>
                  <a:ext uri="{FF2B5EF4-FFF2-40B4-BE49-F238E27FC236}">
                    <a16:creationId xmlns:a16="http://schemas.microsoft.com/office/drawing/2014/main" id="{D27465F1-F5A9-433E-98C1-DE9A7C7BB45E}"/>
                  </a:ext>
                </a:extLst>
              </p:cNvPr>
              <p:cNvPicPr>
                <a:picLocks noChangeAspect="1"/>
              </p:cNvPicPr>
              <p:nvPr/>
            </p:nvPicPr>
            <p:blipFill>
              <a:blip r:embed="rId4"/>
              <a:stretch>
                <a:fillRect/>
              </a:stretch>
            </p:blipFill>
            <p:spPr>
              <a:xfrm>
                <a:off x="2067896" y="5758859"/>
                <a:ext cx="635000" cy="380999"/>
              </a:xfrm>
              <a:prstGeom prst="rect">
                <a:avLst/>
              </a:prstGeom>
            </p:spPr>
          </p:pic>
          <p:pic>
            <p:nvPicPr>
              <p:cNvPr id="119" name="图片 118">
                <a:extLst>
                  <a:ext uri="{FF2B5EF4-FFF2-40B4-BE49-F238E27FC236}">
                    <a16:creationId xmlns:a16="http://schemas.microsoft.com/office/drawing/2014/main" id="{FCC298DA-1227-4009-8FC6-A182F09E361A}"/>
                  </a:ext>
                </a:extLst>
              </p:cNvPr>
              <p:cNvPicPr>
                <a:picLocks noChangeAspect="1"/>
              </p:cNvPicPr>
              <p:nvPr/>
            </p:nvPicPr>
            <p:blipFill>
              <a:blip r:embed="rId5"/>
              <a:stretch>
                <a:fillRect/>
              </a:stretch>
            </p:blipFill>
            <p:spPr>
              <a:xfrm>
                <a:off x="481058" y="5610896"/>
                <a:ext cx="635000" cy="558800"/>
              </a:xfrm>
              <a:prstGeom prst="rect">
                <a:avLst/>
              </a:prstGeom>
            </p:spPr>
          </p:pic>
        </p:grpSp>
        <p:sp>
          <p:nvSpPr>
            <p:cNvPr id="114" name="文本框 113">
              <a:extLst>
                <a:ext uri="{FF2B5EF4-FFF2-40B4-BE49-F238E27FC236}">
                  <a16:creationId xmlns:a16="http://schemas.microsoft.com/office/drawing/2014/main" id="{00F2AE73-FB7F-4676-B9BE-CA691520C661}"/>
                </a:ext>
              </a:extLst>
            </p:cNvPr>
            <p:cNvSpPr txBox="1"/>
            <p:nvPr/>
          </p:nvSpPr>
          <p:spPr>
            <a:xfrm>
              <a:off x="1218275" y="4458643"/>
              <a:ext cx="436214" cy="307777"/>
            </a:xfrm>
            <a:prstGeom prst="rect">
              <a:avLst/>
            </a:prstGeom>
            <a:noFill/>
          </p:spPr>
          <p:txBody>
            <a:bodyPr wrap="square" rtlCol="0">
              <a:spAutoFit/>
            </a:bodyPr>
            <a:lstStyle/>
            <a:p>
              <a:r>
                <a:rPr kumimoji="1" lang="en-US" altLang="zh-CN" sz="1400" dirty="0"/>
                <a:t>…</a:t>
              </a:r>
              <a:endParaRPr kumimoji="1" lang="zh-CN" altLang="en-US" sz="1400" dirty="0"/>
            </a:p>
          </p:txBody>
        </p:sp>
        <p:sp>
          <p:nvSpPr>
            <p:cNvPr id="115" name="文本框 114">
              <a:extLst>
                <a:ext uri="{FF2B5EF4-FFF2-40B4-BE49-F238E27FC236}">
                  <a16:creationId xmlns:a16="http://schemas.microsoft.com/office/drawing/2014/main" id="{A190BD89-ED30-47B9-B402-C897355ADC06}"/>
                </a:ext>
              </a:extLst>
            </p:cNvPr>
            <p:cNvSpPr txBox="1"/>
            <p:nvPr/>
          </p:nvSpPr>
          <p:spPr>
            <a:xfrm>
              <a:off x="1630829" y="4453648"/>
              <a:ext cx="436214" cy="307777"/>
            </a:xfrm>
            <a:prstGeom prst="rect">
              <a:avLst/>
            </a:prstGeom>
            <a:noFill/>
          </p:spPr>
          <p:txBody>
            <a:bodyPr wrap="square" rtlCol="0">
              <a:spAutoFit/>
            </a:bodyPr>
            <a:lstStyle/>
            <a:p>
              <a:r>
                <a:rPr kumimoji="1" lang="en-US" altLang="zh-CN" sz="1400" dirty="0"/>
                <a:t>…</a:t>
              </a:r>
              <a:endParaRPr kumimoji="1" lang="zh-CN" altLang="en-US" sz="1400" dirty="0"/>
            </a:p>
          </p:txBody>
        </p:sp>
      </p:grpSp>
      <p:sp>
        <p:nvSpPr>
          <p:cNvPr id="120" name="文本框 119">
            <a:extLst>
              <a:ext uri="{FF2B5EF4-FFF2-40B4-BE49-F238E27FC236}">
                <a16:creationId xmlns:a16="http://schemas.microsoft.com/office/drawing/2014/main" id="{AF6D5E1A-B78B-4BF1-B592-1BA99D4FA11B}"/>
              </a:ext>
            </a:extLst>
          </p:cNvPr>
          <p:cNvSpPr txBox="1"/>
          <p:nvPr/>
        </p:nvSpPr>
        <p:spPr>
          <a:xfrm>
            <a:off x="2222667" y="5231746"/>
            <a:ext cx="436214" cy="369332"/>
          </a:xfrm>
          <a:prstGeom prst="rect">
            <a:avLst/>
          </a:prstGeom>
          <a:noFill/>
        </p:spPr>
        <p:txBody>
          <a:bodyPr wrap="square" rtlCol="0">
            <a:spAutoFit/>
          </a:bodyPr>
          <a:lstStyle/>
          <a:p>
            <a:r>
              <a:rPr kumimoji="1" lang="en-US" altLang="zh-CN"/>
              <a:t>…</a:t>
            </a:r>
            <a:endParaRPr kumimoji="1" lang="zh-CN" altLang="en-US" dirty="0"/>
          </a:p>
        </p:txBody>
      </p:sp>
      <p:pic>
        <p:nvPicPr>
          <p:cNvPr id="121" name="图片 120">
            <a:extLst>
              <a:ext uri="{FF2B5EF4-FFF2-40B4-BE49-F238E27FC236}">
                <a16:creationId xmlns:a16="http://schemas.microsoft.com/office/drawing/2014/main" id="{42B86FCE-6236-4DBB-852F-35B359C20C51}"/>
              </a:ext>
            </a:extLst>
          </p:cNvPr>
          <p:cNvPicPr>
            <a:picLocks noChangeAspect="1"/>
          </p:cNvPicPr>
          <p:nvPr/>
        </p:nvPicPr>
        <p:blipFill>
          <a:blip r:embed="rId2"/>
          <a:stretch>
            <a:fillRect/>
          </a:stretch>
        </p:blipFill>
        <p:spPr>
          <a:xfrm rot="244567">
            <a:off x="3077574" y="4816570"/>
            <a:ext cx="351645" cy="117134"/>
          </a:xfrm>
          <a:prstGeom prst="rect">
            <a:avLst/>
          </a:prstGeom>
        </p:spPr>
      </p:pic>
      <p:sp>
        <p:nvSpPr>
          <p:cNvPr id="122" name="文本框 121">
            <a:extLst>
              <a:ext uri="{FF2B5EF4-FFF2-40B4-BE49-F238E27FC236}">
                <a16:creationId xmlns:a16="http://schemas.microsoft.com/office/drawing/2014/main" id="{EBCA2BCB-F77B-4CD3-A76F-CBF793B63DA9}"/>
              </a:ext>
            </a:extLst>
          </p:cNvPr>
          <p:cNvSpPr txBox="1"/>
          <p:nvPr/>
        </p:nvSpPr>
        <p:spPr>
          <a:xfrm>
            <a:off x="3668739" y="5281559"/>
            <a:ext cx="436214" cy="369332"/>
          </a:xfrm>
          <a:prstGeom prst="rect">
            <a:avLst/>
          </a:prstGeom>
          <a:noFill/>
        </p:spPr>
        <p:txBody>
          <a:bodyPr wrap="square" rtlCol="0">
            <a:spAutoFit/>
          </a:bodyPr>
          <a:lstStyle/>
          <a:p>
            <a:r>
              <a:rPr kumimoji="1" lang="en-US" altLang="zh-CN" dirty="0"/>
              <a:t>…</a:t>
            </a:r>
            <a:endParaRPr kumimoji="1" lang="zh-CN" altLang="en-US" dirty="0"/>
          </a:p>
        </p:txBody>
      </p:sp>
      <p:cxnSp>
        <p:nvCxnSpPr>
          <p:cNvPr id="123" name="直线连接符 381">
            <a:extLst>
              <a:ext uri="{FF2B5EF4-FFF2-40B4-BE49-F238E27FC236}">
                <a16:creationId xmlns:a16="http://schemas.microsoft.com/office/drawing/2014/main" id="{34B1BD0E-ED45-4AAC-A079-9DD4DEB98A43}"/>
              </a:ext>
            </a:extLst>
          </p:cNvPr>
          <p:cNvCxnSpPr/>
          <p:nvPr/>
        </p:nvCxnSpPr>
        <p:spPr>
          <a:xfrm flipV="1">
            <a:off x="4061540" y="6064985"/>
            <a:ext cx="478845" cy="1"/>
          </a:xfrm>
          <a:prstGeom prst="line">
            <a:avLst/>
          </a:prstGeom>
          <a:ln w="38100">
            <a:solidFill>
              <a:srgbClr val="0049DB"/>
            </a:solidFill>
          </a:ln>
        </p:spPr>
        <p:style>
          <a:lnRef idx="2">
            <a:schemeClr val="dk1"/>
          </a:lnRef>
          <a:fillRef idx="0">
            <a:schemeClr val="dk1"/>
          </a:fillRef>
          <a:effectRef idx="1">
            <a:schemeClr val="dk1"/>
          </a:effectRef>
          <a:fontRef idx="minor">
            <a:schemeClr val="tx1"/>
          </a:fontRef>
        </p:style>
      </p:cxnSp>
      <p:cxnSp>
        <p:nvCxnSpPr>
          <p:cNvPr id="124" name="直线连接符 382">
            <a:extLst>
              <a:ext uri="{FF2B5EF4-FFF2-40B4-BE49-F238E27FC236}">
                <a16:creationId xmlns:a16="http://schemas.microsoft.com/office/drawing/2014/main" id="{17BF3297-4FE1-408D-93F7-2DA8835FD268}"/>
              </a:ext>
            </a:extLst>
          </p:cNvPr>
          <p:cNvCxnSpPr/>
          <p:nvPr/>
        </p:nvCxnSpPr>
        <p:spPr>
          <a:xfrm flipV="1">
            <a:off x="4039261" y="4899354"/>
            <a:ext cx="501124" cy="1"/>
          </a:xfrm>
          <a:prstGeom prst="line">
            <a:avLst/>
          </a:prstGeom>
          <a:ln w="38100">
            <a:solidFill>
              <a:srgbClr val="0049DB"/>
            </a:solidFill>
          </a:ln>
        </p:spPr>
        <p:style>
          <a:lnRef idx="2">
            <a:schemeClr val="dk1"/>
          </a:lnRef>
          <a:fillRef idx="0">
            <a:schemeClr val="dk1"/>
          </a:fillRef>
          <a:effectRef idx="1">
            <a:schemeClr val="dk1"/>
          </a:effectRef>
          <a:fontRef idx="minor">
            <a:schemeClr val="tx1"/>
          </a:fontRef>
        </p:style>
      </p:cxnSp>
      <p:cxnSp>
        <p:nvCxnSpPr>
          <p:cNvPr id="125" name="直线连接符 383">
            <a:extLst>
              <a:ext uri="{FF2B5EF4-FFF2-40B4-BE49-F238E27FC236}">
                <a16:creationId xmlns:a16="http://schemas.microsoft.com/office/drawing/2014/main" id="{EC1BA398-1DA1-4971-90BB-ABCCA7F818F5}"/>
              </a:ext>
            </a:extLst>
          </p:cNvPr>
          <p:cNvCxnSpPr/>
          <p:nvPr/>
        </p:nvCxnSpPr>
        <p:spPr>
          <a:xfrm>
            <a:off x="4540385" y="4883346"/>
            <a:ext cx="0" cy="1190783"/>
          </a:xfrm>
          <a:prstGeom prst="line">
            <a:avLst/>
          </a:prstGeom>
          <a:ln w="38100">
            <a:solidFill>
              <a:srgbClr val="0049DB"/>
            </a:solidFill>
            <a:headEnd type="none"/>
          </a:ln>
        </p:spPr>
        <p:style>
          <a:lnRef idx="1">
            <a:schemeClr val="accent1"/>
          </a:lnRef>
          <a:fillRef idx="0">
            <a:schemeClr val="accent1"/>
          </a:fillRef>
          <a:effectRef idx="0">
            <a:schemeClr val="accent1"/>
          </a:effectRef>
          <a:fontRef idx="minor">
            <a:schemeClr val="tx1"/>
          </a:fontRef>
        </p:style>
      </p:cxnSp>
      <p:cxnSp>
        <p:nvCxnSpPr>
          <p:cNvPr id="126" name="直线连接符 384">
            <a:extLst>
              <a:ext uri="{FF2B5EF4-FFF2-40B4-BE49-F238E27FC236}">
                <a16:creationId xmlns:a16="http://schemas.microsoft.com/office/drawing/2014/main" id="{E7E78994-5355-4B40-A0E9-0D335CA96458}"/>
              </a:ext>
            </a:extLst>
          </p:cNvPr>
          <p:cNvCxnSpPr/>
          <p:nvPr/>
        </p:nvCxnSpPr>
        <p:spPr>
          <a:xfrm>
            <a:off x="4134692" y="5528839"/>
            <a:ext cx="869342" cy="0"/>
          </a:xfrm>
          <a:prstGeom prst="line">
            <a:avLst/>
          </a:prstGeom>
          <a:ln w="38100">
            <a:solidFill>
              <a:srgbClr val="0049DB"/>
            </a:solidFill>
          </a:ln>
        </p:spPr>
        <p:style>
          <a:lnRef idx="2">
            <a:schemeClr val="dk1"/>
          </a:lnRef>
          <a:fillRef idx="0">
            <a:schemeClr val="dk1"/>
          </a:fillRef>
          <a:effectRef idx="1">
            <a:schemeClr val="dk1"/>
          </a:effectRef>
          <a:fontRef idx="minor">
            <a:schemeClr val="tx1"/>
          </a:fontRef>
        </p:style>
      </p:cxnSp>
      <p:grpSp>
        <p:nvGrpSpPr>
          <p:cNvPr id="127" name="组 255">
            <a:extLst>
              <a:ext uri="{FF2B5EF4-FFF2-40B4-BE49-F238E27FC236}">
                <a16:creationId xmlns:a16="http://schemas.microsoft.com/office/drawing/2014/main" id="{525D235D-6D58-43CC-B92D-78131ACD6D0F}"/>
              </a:ext>
            </a:extLst>
          </p:cNvPr>
          <p:cNvGrpSpPr/>
          <p:nvPr/>
        </p:nvGrpSpPr>
        <p:grpSpPr>
          <a:xfrm>
            <a:off x="3435402" y="4581972"/>
            <a:ext cx="787398" cy="805367"/>
            <a:chOff x="1932405" y="4059272"/>
            <a:chExt cx="787398" cy="805367"/>
          </a:xfrm>
        </p:grpSpPr>
        <p:grpSp>
          <p:nvGrpSpPr>
            <p:cNvPr id="128" name="Group 218">
              <a:extLst>
                <a:ext uri="{FF2B5EF4-FFF2-40B4-BE49-F238E27FC236}">
                  <a16:creationId xmlns:a16="http://schemas.microsoft.com/office/drawing/2014/main" id="{4B1F3CF0-AA27-43D8-919D-B3311F9C9787}"/>
                </a:ext>
              </a:extLst>
            </p:cNvPr>
            <p:cNvGrpSpPr>
              <a:grpSpLocks noChangeAspect="1"/>
            </p:cNvGrpSpPr>
            <p:nvPr/>
          </p:nvGrpSpPr>
          <p:grpSpPr bwMode="auto">
            <a:xfrm>
              <a:off x="1932405" y="4059272"/>
              <a:ext cx="787398" cy="571197"/>
              <a:chOff x="2640" y="1225"/>
              <a:chExt cx="624" cy="453"/>
            </a:xfrm>
          </p:grpSpPr>
          <p:sp>
            <p:nvSpPr>
              <p:cNvPr id="130" name="AutoShape 219">
                <a:extLst>
                  <a:ext uri="{FF2B5EF4-FFF2-40B4-BE49-F238E27FC236}">
                    <a16:creationId xmlns:a16="http://schemas.microsoft.com/office/drawing/2014/main" id="{1C48410D-1E29-4FC9-A072-B513638C739F}"/>
                  </a:ext>
                </a:extLst>
              </p:cNvPr>
              <p:cNvSpPr>
                <a:spLocks noChangeAspect="1" noChangeArrowheads="1" noTextEdit="1"/>
              </p:cNvSpPr>
              <p:nvPr/>
            </p:nvSpPr>
            <p:spPr bwMode="auto">
              <a:xfrm>
                <a:off x="2640" y="1225"/>
                <a:ext cx="62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31" name="Freeform 220">
                <a:extLst>
                  <a:ext uri="{FF2B5EF4-FFF2-40B4-BE49-F238E27FC236}">
                    <a16:creationId xmlns:a16="http://schemas.microsoft.com/office/drawing/2014/main" id="{E5C40DF4-807C-43C7-99B4-0A0575EB4F1E}"/>
                  </a:ext>
                </a:extLst>
              </p:cNvPr>
              <p:cNvSpPr/>
              <p:nvPr/>
            </p:nvSpPr>
            <p:spPr bwMode="auto">
              <a:xfrm>
                <a:off x="2953" y="1406"/>
                <a:ext cx="311" cy="273"/>
              </a:xfrm>
              <a:custGeom>
                <a:avLst/>
                <a:gdLst>
                  <a:gd name="T0" fmla="*/ 311 w 311"/>
                  <a:gd name="T1" fmla="*/ 0 h 273"/>
                  <a:gd name="T2" fmla="*/ 311 w 311"/>
                  <a:gd name="T3" fmla="*/ 92 h 273"/>
                  <a:gd name="T4" fmla="*/ 0 w 311"/>
                  <a:gd name="T5" fmla="*/ 273 h 273"/>
                  <a:gd name="T6" fmla="*/ 0 w 311"/>
                  <a:gd name="T7" fmla="*/ 180 h 273"/>
                  <a:gd name="T8" fmla="*/ 311 w 311"/>
                  <a:gd name="T9" fmla="*/ 0 h 273"/>
                  <a:gd name="T10" fmla="*/ 311 w 311"/>
                  <a:gd name="T11" fmla="*/ 0 h 273"/>
                  <a:gd name="T12" fmla="*/ 311 w 311"/>
                  <a:gd name="T13" fmla="*/ 0 h 273"/>
                  <a:gd name="T14" fmla="*/ 311 w 311"/>
                  <a:gd name="T15" fmla="*/ 0 h 273"/>
                  <a:gd name="T16" fmla="*/ 0 60000 65536"/>
                  <a:gd name="T17" fmla="*/ 0 60000 65536"/>
                  <a:gd name="T18" fmla="*/ 0 60000 65536"/>
                  <a:gd name="T19" fmla="*/ 0 60000 65536"/>
                  <a:gd name="T20" fmla="*/ 0 60000 65536"/>
                  <a:gd name="T21" fmla="*/ 0 60000 65536"/>
                  <a:gd name="T22" fmla="*/ 0 60000 65536"/>
                  <a:gd name="T23" fmla="*/ 0 60000 65536"/>
                  <a:gd name="T24" fmla="*/ 0 w 311"/>
                  <a:gd name="T25" fmla="*/ 0 h 273"/>
                  <a:gd name="T26" fmla="*/ 311 w 311"/>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 h="273">
                    <a:moveTo>
                      <a:pt x="311" y="0"/>
                    </a:moveTo>
                    <a:lnTo>
                      <a:pt x="311" y="92"/>
                    </a:lnTo>
                    <a:lnTo>
                      <a:pt x="0" y="273"/>
                    </a:lnTo>
                    <a:lnTo>
                      <a:pt x="0" y="180"/>
                    </a:lnTo>
                    <a:lnTo>
                      <a:pt x="311" y="0"/>
                    </a:ln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2" name="Freeform 221">
                <a:extLst>
                  <a:ext uri="{FF2B5EF4-FFF2-40B4-BE49-F238E27FC236}">
                    <a16:creationId xmlns:a16="http://schemas.microsoft.com/office/drawing/2014/main" id="{BB6E19B7-7051-4712-A774-B8A51709CC61}"/>
                  </a:ext>
                </a:extLst>
              </p:cNvPr>
              <p:cNvSpPr/>
              <p:nvPr/>
            </p:nvSpPr>
            <p:spPr bwMode="auto">
              <a:xfrm>
                <a:off x="2640" y="1406"/>
                <a:ext cx="313" cy="273"/>
              </a:xfrm>
              <a:custGeom>
                <a:avLst/>
                <a:gdLst>
                  <a:gd name="T0" fmla="*/ 313 w 313"/>
                  <a:gd name="T1" fmla="*/ 180 h 273"/>
                  <a:gd name="T2" fmla="*/ 313 w 313"/>
                  <a:gd name="T3" fmla="*/ 273 h 273"/>
                  <a:gd name="T4" fmla="*/ 0 w 313"/>
                  <a:gd name="T5" fmla="*/ 92 h 273"/>
                  <a:gd name="T6" fmla="*/ 1 w 313"/>
                  <a:gd name="T7" fmla="*/ 0 h 273"/>
                  <a:gd name="T8" fmla="*/ 313 w 313"/>
                  <a:gd name="T9" fmla="*/ 180 h 273"/>
                  <a:gd name="T10" fmla="*/ 313 w 313"/>
                  <a:gd name="T11" fmla="*/ 180 h 273"/>
                  <a:gd name="T12" fmla="*/ 313 w 313"/>
                  <a:gd name="T13" fmla="*/ 180 h 273"/>
                  <a:gd name="T14" fmla="*/ 313 w 313"/>
                  <a:gd name="T15" fmla="*/ 180 h 273"/>
                  <a:gd name="T16" fmla="*/ 0 60000 65536"/>
                  <a:gd name="T17" fmla="*/ 0 60000 65536"/>
                  <a:gd name="T18" fmla="*/ 0 60000 65536"/>
                  <a:gd name="T19" fmla="*/ 0 60000 65536"/>
                  <a:gd name="T20" fmla="*/ 0 60000 65536"/>
                  <a:gd name="T21" fmla="*/ 0 60000 65536"/>
                  <a:gd name="T22" fmla="*/ 0 60000 65536"/>
                  <a:gd name="T23" fmla="*/ 0 60000 65536"/>
                  <a:gd name="T24" fmla="*/ 0 w 313"/>
                  <a:gd name="T25" fmla="*/ 0 h 273"/>
                  <a:gd name="T26" fmla="*/ 313 w 313"/>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 h="273">
                    <a:moveTo>
                      <a:pt x="313" y="180"/>
                    </a:moveTo>
                    <a:lnTo>
                      <a:pt x="313" y="273"/>
                    </a:lnTo>
                    <a:lnTo>
                      <a:pt x="0" y="92"/>
                    </a:lnTo>
                    <a:lnTo>
                      <a:pt x="1" y="0"/>
                    </a:lnTo>
                    <a:lnTo>
                      <a:pt x="313" y="180"/>
                    </a:lnTo>
                    <a:close/>
                  </a:path>
                </a:pathLst>
              </a:custGeom>
              <a:solidFill>
                <a:srgbClr val="3048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3" name="Freeform 222">
                <a:extLst>
                  <a:ext uri="{FF2B5EF4-FFF2-40B4-BE49-F238E27FC236}">
                    <a16:creationId xmlns:a16="http://schemas.microsoft.com/office/drawing/2014/main" id="{4C6C8349-FF46-4048-8BD5-164A71D0BDBF}"/>
                  </a:ext>
                </a:extLst>
              </p:cNvPr>
              <p:cNvSpPr/>
              <p:nvPr/>
            </p:nvSpPr>
            <p:spPr bwMode="auto">
              <a:xfrm>
                <a:off x="2641" y="1225"/>
                <a:ext cx="623" cy="361"/>
              </a:xfrm>
              <a:custGeom>
                <a:avLst/>
                <a:gdLst>
                  <a:gd name="T0" fmla="*/ 623 w 623"/>
                  <a:gd name="T1" fmla="*/ 181 h 361"/>
                  <a:gd name="T2" fmla="*/ 312 w 623"/>
                  <a:gd name="T3" fmla="*/ 361 h 361"/>
                  <a:gd name="T4" fmla="*/ 0 w 623"/>
                  <a:gd name="T5" fmla="*/ 181 h 361"/>
                  <a:gd name="T6" fmla="*/ 310 w 623"/>
                  <a:gd name="T7" fmla="*/ 0 h 361"/>
                  <a:gd name="T8" fmla="*/ 623 w 623"/>
                  <a:gd name="T9" fmla="*/ 181 h 361"/>
                  <a:gd name="T10" fmla="*/ 623 w 623"/>
                  <a:gd name="T11" fmla="*/ 181 h 361"/>
                  <a:gd name="T12" fmla="*/ 623 w 623"/>
                  <a:gd name="T13" fmla="*/ 181 h 361"/>
                  <a:gd name="T14" fmla="*/ 623 w 623"/>
                  <a:gd name="T15" fmla="*/ 181 h 361"/>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361"/>
                  <a:gd name="T26" fmla="*/ 623 w 623"/>
                  <a:gd name="T27" fmla="*/ 361 h 3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361">
                    <a:moveTo>
                      <a:pt x="623" y="181"/>
                    </a:moveTo>
                    <a:lnTo>
                      <a:pt x="312" y="361"/>
                    </a:lnTo>
                    <a:lnTo>
                      <a:pt x="0" y="181"/>
                    </a:lnTo>
                    <a:lnTo>
                      <a:pt x="310" y="0"/>
                    </a:lnTo>
                    <a:lnTo>
                      <a:pt x="623" y="181"/>
                    </a:lnTo>
                    <a:close/>
                  </a:path>
                </a:pathLst>
              </a:custGeom>
              <a:solidFill>
                <a:srgbClr val="4965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4" name="Freeform 223">
                <a:extLst>
                  <a:ext uri="{FF2B5EF4-FFF2-40B4-BE49-F238E27FC236}">
                    <a16:creationId xmlns:a16="http://schemas.microsoft.com/office/drawing/2014/main" id="{F9BDDC92-BB2F-4395-9ACF-ED191D8184A7}"/>
                  </a:ext>
                </a:extLst>
              </p:cNvPr>
              <p:cNvSpPr/>
              <p:nvPr/>
            </p:nvSpPr>
            <p:spPr bwMode="auto">
              <a:xfrm>
                <a:off x="2985" y="1383"/>
                <a:ext cx="43" cy="47"/>
              </a:xfrm>
              <a:custGeom>
                <a:avLst/>
                <a:gdLst>
                  <a:gd name="T0" fmla="*/ 4 w 69"/>
                  <a:gd name="T1" fmla="*/ 24 h 76"/>
                  <a:gd name="T2" fmla="*/ 7 w 69"/>
                  <a:gd name="T3" fmla="*/ 17 h 76"/>
                  <a:gd name="T4" fmla="*/ 0 w 69"/>
                  <a:gd name="T5" fmla="*/ 8 h 76"/>
                  <a:gd name="T6" fmla="*/ 14 w 69"/>
                  <a:gd name="T7" fmla="*/ 0 h 76"/>
                  <a:gd name="T8" fmla="*/ 27 w 69"/>
                  <a:gd name="T9" fmla="*/ 17 h 76"/>
                  <a:gd name="T10" fmla="*/ 21 w 69"/>
                  <a:gd name="T11" fmla="*/ 29 h 76"/>
                  <a:gd name="T12" fmla="*/ 4 w 69"/>
                  <a:gd name="T13" fmla="*/ 24 h 76"/>
                  <a:gd name="T14" fmla="*/ 4 w 69"/>
                  <a:gd name="T15" fmla="*/ 24 h 76"/>
                  <a:gd name="T16" fmla="*/ 4 w 69"/>
                  <a:gd name="T17" fmla="*/ 24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10" y="61"/>
                    </a:moveTo>
                    <a:cubicBezTo>
                      <a:pt x="15" y="56"/>
                      <a:pt x="17" y="50"/>
                      <a:pt x="17" y="44"/>
                    </a:cubicBezTo>
                    <a:cubicBezTo>
                      <a:pt x="17" y="35"/>
                      <a:pt x="11" y="27"/>
                      <a:pt x="0" y="21"/>
                    </a:cubicBezTo>
                    <a:cubicBezTo>
                      <a:pt x="37" y="0"/>
                      <a:pt x="37" y="0"/>
                      <a:pt x="37" y="0"/>
                    </a:cubicBezTo>
                    <a:cubicBezTo>
                      <a:pt x="57" y="11"/>
                      <a:pt x="69" y="27"/>
                      <a:pt x="69" y="44"/>
                    </a:cubicBezTo>
                    <a:cubicBezTo>
                      <a:pt x="69" y="56"/>
                      <a:pt x="64" y="67"/>
                      <a:pt x="55" y="76"/>
                    </a:cubicBezTo>
                    <a:cubicBezTo>
                      <a:pt x="10" y="61"/>
                      <a:pt x="10" y="61"/>
                      <a:pt x="10" y="61"/>
                    </a:cubicBezTo>
                    <a:cubicBezTo>
                      <a:pt x="10" y="61"/>
                      <a:pt x="10" y="61"/>
                      <a:pt x="10" y="61"/>
                    </a:cubicBezTo>
                    <a:cubicBezTo>
                      <a:pt x="10" y="61"/>
                      <a:pt x="10" y="61"/>
                      <a:pt x="10" y="6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5" name="Freeform 224">
                <a:extLst>
                  <a:ext uri="{FF2B5EF4-FFF2-40B4-BE49-F238E27FC236}">
                    <a16:creationId xmlns:a16="http://schemas.microsoft.com/office/drawing/2014/main" id="{CB059FD0-21AE-4B2F-B83D-32829B58A1F4}"/>
                  </a:ext>
                </a:extLst>
              </p:cNvPr>
              <p:cNvSpPr/>
              <p:nvPr/>
            </p:nvSpPr>
            <p:spPr bwMode="auto">
              <a:xfrm>
                <a:off x="2876" y="1383"/>
                <a:ext cx="43" cy="47"/>
              </a:xfrm>
              <a:custGeom>
                <a:avLst/>
                <a:gdLst>
                  <a:gd name="T0" fmla="*/ 27 w 69"/>
                  <a:gd name="T1" fmla="*/ 8 h 76"/>
                  <a:gd name="T2" fmla="*/ 20 w 69"/>
                  <a:gd name="T3" fmla="*/ 17 h 76"/>
                  <a:gd name="T4" fmla="*/ 23 w 69"/>
                  <a:gd name="T5" fmla="*/ 24 h 76"/>
                  <a:gd name="T6" fmla="*/ 6 w 69"/>
                  <a:gd name="T7" fmla="*/ 29 h 76"/>
                  <a:gd name="T8" fmla="*/ 1 w 69"/>
                  <a:gd name="T9" fmla="*/ 17 h 76"/>
                  <a:gd name="T10" fmla="*/ 12 w 69"/>
                  <a:gd name="T11" fmla="*/ 0 h 76"/>
                  <a:gd name="T12" fmla="*/ 27 w 69"/>
                  <a:gd name="T13" fmla="*/ 8 h 76"/>
                  <a:gd name="T14" fmla="*/ 27 w 69"/>
                  <a:gd name="T15" fmla="*/ 8 h 76"/>
                  <a:gd name="T16" fmla="*/ 27 w 69"/>
                  <a:gd name="T17" fmla="*/ 8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69" y="21"/>
                    </a:moveTo>
                    <a:cubicBezTo>
                      <a:pt x="59" y="27"/>
                      <a:pt x="52" y="35"/>
                      <a:pt x="52" y="44"/>
                    </a:cubicBezTo>
                    <a:cubicBezTo>
                      <a:pt x="52" y="50"/>
                      <a:pt x="55" y="56"/>
                      <a:pt x="60" y="61"/>
                    </a:cubicBezTo>
                    <a:cubicBezTo>
                      <a:pt x="15" y="76"/>
                      <a:pt x="15" y="76"/>
                      <a:pt x="15" y="76"/>
                    </a:cubicBezTo>
                    <a:cubicBezTo>
                      <a:pt x="6" y="67"/>
                      <a:pt x="1" y="56"/>
                      <a:pt x="1" y="44"/>
                    </a:cubicBezTo>
                    <a:cubicBezTo>
                      <a:pt x="0" y="27"/>
                      <a:pt x="13" y="11"/>
                      <a:pt x="32" y="0"/>
                    </a:cubicBezTo>
                    <a:cubicBezTo>
                      <a:pt x="69" y="21"/>
                      <a:pt x="69" y="21"/>
                      <a:pt x="69" y="21"/>
                    </a:cubicBezTo>
                    <a:cubicBezTo>
                      <a:pt x="69" y="21"/>
                      <a:pt x="69" y="21"/>
                      <a:pt x="69" y="21"/>
                    </a:cubicBezTo>
                    <a:cubicBezTo>
                      <a:pt x="69" y="21"/>
                      <a:pt x="69" y="21"/>
                      <a:pt x="69"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6" name="Freeform 225">
                <a:extLst>
                  <a:ext uri="{FF2B5EF4-FFF2-40B4-BE49-F238E27FC236}">
                    <a16:creationId xmlns:a16="http://schemas.microsoft.com/office/drawing/2014/main" id="{7B16957F-04DB-4AC6-972D-AB01A364A267}"/>
                  </a:ext>
                </a:extLst>
              </p:cNvPr>
              <p:cNvSpPr/>
              <p:nvPr/>
            </p:nvSpPr>
            <p:spPr bwMode="auto">
              <a:xfrm>
                <a:off x="3027" y="1359"/>
                <a:ext cx="60" cy="89"/>
              </a:xfrm>
              <a:custGeom>
                <a:avLst/>
                <a:gdLst>
                  <a:gd name="T0" fmla="*/ 9 w 97"/>
                  <a:gd name="T1" fmla="*/ 50 h 143"/>
                  <a:gd name="T2" fmla="*/ 17 w 97"/>
                  <a:gd name="T3" fmla="*/ 32 h 143"/>
                  <a:gd name="T4" fmla="*/ 0 w 97"/>
                  <a:gd name="T5" fmla="*/ 8 h 143"/>
                  <a:gd name="T6" fmla="*/ 14 w 97"/>
                  <a:gd name="T7" fmla="*/ 0 h 143"/>
                  <a:gd name="T8" fmla="*/ 37 w 97"/>
                  <a:gd name="T9" fmla="*/ 32 h 143"/>
                  <a:gd name="T10" fmla="*/ 27 w 97"/>
                  <a:gd name="T11" fmla="*/ 55 h 143"/>
                  <a:gd name="T12" fmla="*/ 9 w 97"/>
                  <a:gd name="T13" fmla="*/ 50 h 143"/>
                  <a:gd name="T14" fmla="*/ 9 w 97"/>
                  <a:gd name="T15" fmla="*/ 50 h 143"/>
                  <a:gd name="T16" fmla="*/ 9 w 97"/>
                  <a:gd name="T17" fmla="*/ 5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25" y="128"/>
                    </a:moveTo>
                    <a:cubicBezTo>
                      <a:pt x="38" y="115"/>
                      <a:pt x="45" y="99"/>
                      <a:pt x="45" y="83"/>
                    </a:cubicBezTo>
                    <a:cubicBezTo>
                      <a:pt x="45" y="59"/>
                      <a:pt x="28" y="37"/>
                      <a:pt x="0" y="21"/>
                    </a:cubicBezTo>
                    <a:cubicBezTo>
                      <a:pt x="37" y="0"/>
                      <a:pt x="37" y="0"/>
                      <a:pt x="37" y="0"/>
                    </a:cubicBezTo>
                    <a:cubicBezTo>
                      <a:pt x="74" y="21"/>
                      <a:pt x="97" y="51"/>
                      <a:pt x="97" y="83"/>
                    </a:cubicBezTo>
                    <a:cubicBezTo>
                      <a:pt x="97" y="105"/>
                      <a:pt x="87" y="125"/>
                      <a:pt x="70" y="143"/>
                    </a:cubicBezTo>
                    <a:cubicBezTo>
                      <a:pt x="25" y="128"/>
                      <a:pt x="25" y="128"/>
                      <a:pt x="25" y="128"/>
                    </a:cubicBezTo>
                    <a:cubicBezTo>
                      <a:pt x="25" y="128"/>
                      <a:pt x="25" y="128"/>
                      <a:pt x="25" y="128"/>
                    </a:cubicBezTo>
                    <a:cubicBezTo>
                      <a:pt x="25" y="128"/>
                      <a:pt x="25" y="128"/>
                      <a:pt x="25" y="128"/>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7" name="Freeform 226">
                <a:extLst>
                  <a:ext uri="{FF2B5EF4-FFF2-40B4-BE49-F238E27FC236}">
                    <a16:creationId xmlns:a16="http://schemas.microsoft.com/office/drawing/2014/main" id="{F5877415-DDC7-445D-8CEA-EC682468F183}"/>
                  </a:ext>
                </a:extLst>
              </p:cNvPr>
              <p:cNvSpPr/>
              <p:nvPr/>
            </p:nvSpPr>
            <p:spPr bwMode="auto">
              <a:xfrm>
                <a:off x="2818" y="1359"/>
                <a:ext cx="60" cy="89"/>
              </a:xfrm>
              <a:custGeom>
                <a:avLst/>
                <a:gdLst>
                  <a:gd name="T0" fmla="*/ 37 w 97"/>
                  <a:gd name="T1" fmla="*/ 8 h 143"/>
                  <a:gd name="T2" fmla="*/ 20 w 97"/>
                  <a:gd name="T3" fmla="*/ 32 h 143"/>
                  <a:gd name="T4" fmla="*/ 28 w 97"/>
                  <a:gd name="T5" fmla="*/ 50 h 143"/>
                  <a:gd name="T6" fmla="*/ 11 w 97"/>
                  <a:gd name="T7" fmla="*/ 55 h 143"/>
                  <a:gd name="T8" fmla="*/ 0 w 97"/>
                  <a:gd name="T9" fmla="*/ 32 h 143"/>
                  <a:gd name="T10" fmla="*/ 23 w 97"/>
                  <a:gd name="T11" fmla="*/ 0 h 143"/>
                  <a:gd name="T12" fmla="*/ 37 w 97"/>
                  <a:gd name="T13" fmla="*/ 8 h 143"/>
                  <a:gd name="T14" fmla="*/ 37 w 97"/>
                  <a:gd name="T15" fmla="*/ 8 h 143"/>
                  <a:gd name="T16" fmla="*/ 37 w 97"/>
                  <a:gd name="T17" fmla="*/ 8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97" y="21"/>
                    </a:moveTo>
                    <a:cubicBezTo>
                      <a:pt x="69" y="37"/>
                      <a:pt x="52" y="59"/>
                      <a:pt x="52" y="83"/>
                    </a:cubicBezTo>
                    <a:cubicBezTo>
                      <a:pt x="52" y="99"/>
                      <a:pt x="60" y="115"/>
                      <a:pt x="73" y="128"/>
                    </a:cubicBezTo>
                    <a:cubicBezTo>
                      <a:pt x="28" y="143"/>
                      <a:pt x="28" y="143"/>
                      <a:pt x="28" y="143"/>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8" name="Freeform 227">
                <a:extLst>
                  <a:ext uri="{FF2B5EF4-FFF2-40B4-BE49-F238E27FC236}">
                    <a16:creationId xmlns:a16="http://schemas.microsoft.com/office/drawing/2014/main" id="{9BF22328-B90C-41EE-AE36-D56B5BFDE33B}"/>
                  </a:ext>
                </a:extLst>
              </p:cNvPr>
              <p:cNvSpPr/>
              <p:nvPr/>
            </p:nvSpPr>
            <p:spPr bwMode="auto">
              <a:xfrm>
                <a:off x="3068" y="1335"/>
                <a:ext cx="78" cy="130"/>
              </a:xfrm>
              <a:custGeom>
                <a:avLst/>
                <a:gdLst>
                  <a:gd name="T0" fmla="*/ 16 w 125"/>
                  <a:gd name="T1" fmla="*/ 75 h 209"/>
                  <a:gd name="T2" fmla="*/ 29 w 125"/>
                  <a:gd name="T3" fmla="*/ 47 h 209"/>
                  <a:gd name="T4" fmla="*/ 0 w 125"/>
                  <a:gd name="T5" fmla="*/ 8 h 209"/>
                  <a:gd name="T6" fmla="*/ 14 w 125"/>
                  <a:gd name="T7" fmla="*/ 0 h 209"/>
                  <a:gd name="T8" fmla="*/ 49 w 125"/>
                  <a:gd name="T9" fmla="*/ 47 h 209"/>
                  <a:gd name="T10" fmla="*/ 34 w 125"/>
                  <a:gd name="T11" fmla="*/ 81 h 209"/>
                  <a:gd name="T12" fmla="*/ 16 w 125"/>
                  <a:gd name="T13" fmla="*/ 75 h 209"/>
                  <a:gd name="T14" fmla="*/ 16 w 125"/>
                  <a:gd name="T15" fmla="*/ 75 h 209"/>
                  <a:gd name="T16" fmla="*/ 16 w 125"/>
                  <a:gd name="T17" fmla="*/ 75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5"/>
                      <a:pt x="125" y="122"/>
                    </a:cubicBezTo>
                    <a:cubicBezTo>
                      <a:pt x="125" y="154"/>
                      <a:pt x="111" y="184"/>
                      <a:pt x="86" y="209"/>
                    </a:cubicBezTo>
                    <a:cubicBezTo>
                      <a:pt x="41" y="194"/>
                      <a:pt x="41" y="194"/>
                      <a:pt x="41" y="194"/>
                    </a:cubicBezTo>
                    <a:cubicBezTo>
                      <a:pt x="41" y="194"/>
                      <a:pt x="41" y="194"/>
                      <a:pt x="41" y="194"/>
                    </a:cubicBezTo>
                    <a:cubicBezTo>
                      <a:pt x="41" y="194"/>
                      <a:pt x="41" y="194"/>
                      <a:pt x="41" y="194"/>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39" name="Freeform 228">
                <a:extLst>
                  <a:ext uri="{FF2B5EF4-FFF2-40B4-BE49-F238E27FC236}">
                    <a16:creationId xmlns:a16="http://schemas.microsoft.com/office/drawing/2014/main" id="{9C47C86F-6D51-4170-B9FF-E980A0C99A9A}"/>
                  </a:ext>
                </a:extLst>
              </p:cNvPr>
              <p:cNvSpPr/>
              <p:nvPr/>
            </p:nvSpPr>
            <p:spPr bwMode="auto">
              <a:xfrm>
                <a:off x="2759" y="1335"/>
                <a:ext cx="77" cy="130"/>
              </a:xfrm>
              <a:custGeom>
                <a:avLst/>
                <a:gdLst>
                  <a:gd name="T0" fmla="*/ 48 w 124"/>
                  <a:gd name="T1" fmla="*/ 8 h 209"/>
                  <a:gd name="T2" fmla="*/ 20 w 124"/>
                  <a:gd name="T3" fmla="*/ 47 h 209"/>
                  <a:gd name="T4" fmla="*/ 33 w 124"/>
                  <a:gd name="T5" fmla="*/ 75 h 209"/>
                  <a:gd name="T6" fmla="*/ 16 w 124"/>
                  <a:gd name="T7" fmla="*/ 81 h 209"/>
                  <a:gd name="T8" fmla="*/ 0 w 124"/>
                  <a:gd name="T9" fmla="*/ 47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4"/>
                      <a:pt x="1" y="154"/>
                      <a:pt x="0" y="122"/>
                    </a:cubicBezTo>
                    <a:cubicBezTo>
                      <a:pt x="0" y="75"/>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0" name="Freeform 229">
                <a:extLst>
                  <a:ext uri="{FF2B5EF4-FFF2-40B4-BE49-F238E27FC236}">
                    <a16:creationId xmlns:a16="http://schemas.microsoft.com/office/drawing/2014/main" id="{F4592A38-8608-41F4-9593-8C5C20DAC27B}"/>
                  </a:ext>
                </a:extLst>
              </p:cNvPr>
              <p:cNvSpPr/>
              <p:nvPr/>
            </p:nvSpPr>
            <p:spPr bwMode="auto">
              <a:xfrm>
                <a:off x="2886" y="1399"/>
                <a:ext cx="134" cy="117"/>
              </a:xfrm>
              <a:custGeom>
                <a:avLst/>
                <a:gdLst>
                  <a:gd name="T0" fmla="*/ 53 w 216"/>
                  <a:gd name="T1" fmla="*/ 7 h 189"/>
                  <a:gd name="T2" fmla="*/ 48 w 216"/>
                  <a:gd name="T3" fmla="*/ 13 h 189"/>
                  <a:gd name="T4" fmla="*/ 83 w 216"/>
                  <a:gd name="T5" fmla="*/ 72 h 189"/>
                  <a:gd name="T6" fmla="*/ 0 w 216"/>
                  <a:gd name="T7" fmla="*/ 72 h 189"/>
                  <a:gd name="T8" fmla="*/ 35 w 216"/>
                  <a:gd name="T9" fmla="*/ 14 h 189"/>
                  <a:gd name="T10" fmla="*/ 32 w 216"/>
                  <a:gd name="T11" fmla="*/ 12 h 189"/>
                  <a:gd name="T12" fmla="*/ 29 w 216"/>
                  <a:gd name="T13" fmla="*/ 7 h 189"/>
                  <a:gd name="T14" fmla="*/ 41 w 216"/>
                  <a:gd name="T15" fmla="*/ 0 h 189"/>
                  <a:gd name="T16" fmla="*/ 50 w 216"/>
                  <a:gd name="T17" fmla="*/ 2 h 189"/>
                  <a:gd name="T18" fmla="*/ 53 w 216"/>
                  <a:gd name="T19" fmla="*/ 7 h 189"/>
                  <a:gd name="T20" fmla="*/ 53 w 216"/>
                  <a:gd name="T21" fmla="*/ 7 h 189"/>
                  <a:gd name="T22" fmla="*/ 53 w 216"/>
                  <a:gd name="T23" fmla="*/ 7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
                  <a:gd name="T37" fmla="*/ 0 h 189"/>
                  <a:gd name="T38" fmla="*/ 216 w 216"/>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 h="189">
                    <a:moveTo>
                      <a:pt x="139" y="19"/>
                    </a:moveTo>
                    <a:cubicBezTo>
                      <a:pt x="139" y="25"/>
                      <a:pt x="134" y="31"/>
                      <a:pt x="126" y="34"/>
                    </a:cubicBezTo>
                    <a:cubicBezTo>
                      <a:pt x="216" y="189"/>
                      <a:pt x="216" y="189"/>
                      <a:pt x="216" y="189"/>
                    </a:cubicBezTo>
                    <a:cubicBezTo>
                      <a:pt x="0" y="189"/>
                      <a:pt x="0" y="189"/>
                      <a:pt x="0" y="189"/>
                    </a:cubicBezTo>
                    <a:cubicBezTo>
                      <a:pt x="91" y="36"/>
                      <a:pt x="91" y="36"/>
                      <a:pt x="91" y="36"/>
                    </a:cubicBezTo>
                    <a:cubicBezTo>
                      <a:pt x="88" y="35"/>
                      <a:pt x="86" y="34"/>
                      <a:pt x="84" y="33"/>
                    </a:cubicBezTo>
                    <a:cubicBezTo>
                      <a:pt x="78" y="29"/>
                      <a:pt x="74" y="25"/>
                      <a:pt x="74" y="19"/>
                    </a:cubicBezTo>
                    <a:cubicBezTo>
                      <a:pt x="74" y="9"/>
                      <a:pt x="89" y="1"/>
                      <a:pt x="107" y="0"/>
                    </a:cubicBezTo>
                    <a:cubicBezTo>
                      <a:pt x="116" y="1"/>
                      <a:pt x="124" y="3"/>
                      <a:pt x="130" y="6"/>
                    </a:cubicBezTo>
                    <a:cubicBezTo>
                      <a:pt x="136" y="9"/>
                      <a:pt x="139" y="14"/>
                      <a:pt x="139" y="19"/>
                    </a:cubicBezTo>
                    <a:cubicBezTo>
                      <a:pt x="139" y="19"/>
                      <a:pt x="139" y="19"/>
                      <a:pt x="139" y="19"/>
                    </a:cubicBezTo>
                    <a:cubicBezTo>
                      <a:pt x="139" y="19"/>
                      <a:pt x="139" y="19"/>
                      <a:pt x="139" y="19"/>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1" name="Freeform 230">
                <a:extLst>
                  <a:ext uri="{FF2B5EF4-FFF2-40B4-BE49-F238E27FC236}">
                    <a16:creationId xmlns:a16="http://schemas.microsoft.com/office/drawing/2014/main" id="{69301DF8-A788-4DAA-898B-3F927443D69B}"/>
                  </a:ext>
                </a:extLst>
              </p:cNvPr>
              <p:cNvSpPr/>
              <p:nvPr/>
            </p:nvSpPr>
            <p:spPr bwMode="auto">
              <a:xfrm>
                <a:off x="2985" y="1377"/>
                <a:ext cx="43" cy="47"/>
              </a:xfrm>
              <a:custGeom>
                <a:avLst/>
                <a:gdLst>
                  <a:gd name="T0" fmla="*/ 4 w 69"/>
                  <a:gd name="T1" fmla="*/ 23 h 77"/>
                  <a:gd name="T2" fmla="*/ 7 w 69"/>
                  <a:gd name="T3" fmla="*/ 16 h 77"/>
                  <a:gd name="T4" fmla="*/ 0 w 69"/>
                  <a:gd name="T5" fmla="*/ 8 h 77"/>
                  <a:gd name="T6" fmla="*/ 14 w 69"/>
                  <a:gd name="T7" fmla="*/ 0 h 77"/>
                  <a:gd name="T8" fmla="*/ 27 w 69"/>
                  <a:gd name="T9" fmla="*/ 16 h 77"/>
                  <a:gd name="T10" fmla="*/ 21 w 69"/>
                  <a:gd name="T11" fmla="*/ 29 h 77"/>
                  <a:gd name="T12" fmla="*/ 4 w 69"/>
                  <a:gd name="T13" fmla="*/ 23 h 77"/>
                  <a:gd name="T14" fmla="*/ 4 w 69"/>
                  <a:gd name="T15" fmla="*/ 23 h 77"/>
                  <a:gd name="T16" fmla="*/ 4 w 69"/>
                  <a:gd name="T17" fmla="*/ 2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10" y="62"/>
                    </a:moveTo>
                    <a:cubicBezTo>
                      <a:pt x="15" y="57"/>
                      <a:pt x="17" y="51"/>
                      <a:pt x="17" y="45"/>
                    </a:cubicBezTo>
                    <a:cubicBezTo>
                      <a:pt x="17" y="36"/>
                      <a:pt x="11" y="28"/>
                      <a:pt x="0" y="22"/>
                    </a:cubicBezTo>
                    <a:cubicBezTo>
                      <a:pt x="37" y="0"/>
                      <a:pt x="37" y="0"/>
                      <a:pt x="37" y="0"/>
                    </a:cubicBezTo>
                    <a:cubicBezTo>
                      <a:pt x="57" y="12"/>
                      <a:pt x="69" y="28"/>
                      <a:pt x="69" y="45"/>
                    </a:cubicBezTo>
                    <a:cubicBezTo>
                      <a:pt x="69" y="57"/>
                      <a:pt x="64" y="68"/>
                      <a:pt x="55" y="77"/>
                    </a:cubicBezTo>
                    <a:cubicBezTo>
                      <a:pt x="10" y="62"/>
                      <a:pt x="10" y="62"/>
                      <a:pt x="10" y="62"/>
                    </a:cubicBezTo>
                    <a:cubicBezTo>
                      <a:pt x="10" y="62"/>
                      <a:pt x="10" y="62"/>
                      <a:pt x="10" y="62"/>
                    </a:cubicBezTo>
                    <a:cubicBezTo>
                      <a:pt x="10" y="62"/>
                      <a:pt x="10" y="62"/>
                      <a:pt x="1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2" name="Freeform 231">
                <a:extLst>
                  <a:ext uri="{FF2B5EF4-FFF2-40B4-BE49-F238E27FC236}">
                    <a16:creationId xmlns:a16="http://schemas.microsoft.com/office/drawing/2014/main" id="{7732B9B9-2441-437E-BE26-B9E74D043F4B}"/>
                  </a:ext>
                </a:extLst>
              </p:cNvPr>
              <p:cNvSpPr/>
              <p:nvPr/>
            </p:nvSpPr>
            <p:spPr bwMode="auto">
              <a:xfrm>
                <a:off x="2876" y="1377"/>
                <a:ext cx="43" cy="47"/>
              </a:xfrm>
              <a:custGeom>
                <a:avLst/>
                <a:gdLst>
                  <a:gd name="T0" fmla="*/ 27 w 69"/>
                  <a:gd name="T1" fmla="*/ 8 h 77"/>
                  <a:gd name="T2" fmla="*/ 20 w 69"/>
                  <a:gd name="T3" fmla="*/ 16 h 77"/>
                  <a:gd name="T4" fmla="*/ 23 w 69"/>
                  <a:gd name="T5" fmla="*/ 23 h 77"/>
                  <a:gd name="T6" fmla="*/ 6 w 69"/>
                  <a:gd name="T7" fmla="*/ 29 h 77"/>
                  <a:gd name="T8" fmla="*/ 1 w 69"/>
                  <a:gd name="T9" fmla="*/ 16 h 77"/>
                  <a:gd name="T10" fmla="*/ 12 w 69"/>
                  <a:gd name="T11" fmla="*/ 0 h 77"/>
                  <a:gd name="T12" fmla="*/ 27 w 69"/>
                  <a:gd name="T13" fmla="*/ 8 h 77"/>
                  <a:gd name="T14" fmla="*/ 27 w 69"/>
                  <a:gd name="T15" fmla="*/ 8 h 77"/>
                  <a:gd name="T16" fmla="*/ 27 w 69"/>
                  <a:gd name="T17" fmla="*/ 8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69" y="22"/>
                    </a:moveTo>
                    <a:cubicBezTo>
                      <a:pt x="59" y="28"/>
                      <a:pt x="52" y="36"/>
                      <a:pt x="52" y="45"/>
                    </a:cubicBezTo>
                    <a:cubicBezTo>
                      <a:pt x="52" y="51"/>
                      <a:pt x="55" y="57"/>
                      <a:pt x="60" y="62"/>
                    </a:cubicBezTo>
                    <a:cubicBezTo>
                      <a:pt x="15" y="77"/>
                      <a:pt x="15" y="77"/>
                      <a:pt x="15" y="77"/>
                    </a:cubicBezTo>
                    <a:cubicBezTo>
                      <a:pt x="6" y="68"/>
                      <a:pt x="1" y="57"/>
                      <a:pt x="1" y="45"/>
                    </a:cubicBezTo>
                    <a:cubicBezTo>
                      <a:pt x="0" y="28"/>
                      <a:pt x="13" y="12"/>
                      <a:pt x="32" y="0"/>
                    </a:cubicBezTo>
                    <a:cubicBezTo>
                      <a:pt x="69" y="22"/>
                      <a:pt x="69" y="22"/>
                      <a:pt x="69" y="22"/>
                    </a:cubicBezTo>
                    <a:cubicBezTo>
                      <a:pt x="69" y="22"/>
                      <a:pt x="69" y="22"/>
                      <a:pt x="69" y="22"/>
                    </a:cubicBezTo>
                    <a:cubicBezTo>
                      <a:pt x="69" y="22"/>
                      <a:pt x="69" y="22"/>
                      <a:pt x="69"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3" name="Freeform 232">
                <a:extLst>
                  <a:ext uri="{FF2B5EF4-FFF2-40B4-BE49-F238E27FC236}">
                    <a16:creationId xmlns:a16="http://schemas.microsoft.com/office/drawing/2014/main" id="{4EDAE1D9-9CD9-4C5D-85F1-E7C511B2DD78}"/>
                  </a:ext>
                </a:extLst>
              </p:cNvPr>
              <p:cNvSpPr/>
              <p:nvPr/>
            </p:nvSpPr>
            <p:spPr bwMode="auto">
              <a:xfrm>
                <a:off x="3027" y="1353"/>
                <a:ext cx="60" cy="88"/>
              </a:xfrm>
              <a:custGeom>
                <a:avLst/>
                <a:gdLst>
                  <a:gd name="T0" fmla="*/ 9 w 97"/>
                  <a:gd name="T1" fmla="*/ 49 h 142"/>
                  <a:gd name="T2" fmla="*/ 17 w 97"/>
                  <a:gd name="T3" fmla="*/ 32 h 142"/>
                  <a:gd name="T4" fmla="*/ 0 w 97"/>
                  <a:gd name="T5" fmla="*/ 8 h 142"/>
                  <a:gd name="T6" fmla="*/ 14 w 97"/>
                  <a:gd name="T7" fmla="*/ 0 h 142"/>
                  <a:gd name="T8" fmla="*/ 37 w 97"/>
                  <a:gd name="T9" fmla="*/ 32 h 142"/>
                  <a:gd name="T10" fmla="*/ 27 w 97"/>
                  <a:gd name="T11" fmla="*/ 55 h 142"/>
                  <a:gd name="T12" fmla="*/ 9 w 97"/>
                  <a:gd name="T13" fmla="*/ 49 h 142"/>
                  <a:gd name="T14" fmla="*/ 9 w 97"/>
                  <a:gd name="T15" fmla="*/ 49 h 142"/>
                  <a:gd name="T16" fmla="*/ 9 w 97"/>
                  <a:gd name="T17" fmla="*/ 49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25" y="127"/>
                    </a:moveTo>
                    <a:cubicBezTo>
                      <a:pt x="38" y="114"/>
                      <a:pt x="45" y="99"/>
                      <a:pt x="45" y="83"/>
                    </a:cubicBezTo>
                    <a:cubicBezTo>
                      <a:pt x="45" y="59"/>
                      <a:pt x="28" y="37"/>
                      <a:pt x="0" y="21"/>
                    </a:cubicBezTo>
                    <a:cubicBezTo>
                      <a:pt x="37" y="0"/>
                      <a:pt x="37" y="0"/>
                      <a:pt x="37" y="0"/>
                    </a:cubicBezTo>
                    <a:cubicBezTo>
                      <a:pt x="74" y="21"/>
                      <a:pt x="97" y="51"/>
                      <a:pt x="97" y="83"/>
                    </a:cubicBezTo>
                    <a:cubicBezTo>
                      <a:pt x="97" y="105"/>
                      <a:pt x="87" y="125"/>
                      <a:pt x="70" y="142"/>
                    </a:cubicBezTo>
                    <a:cubicBezTo>
                      <a:pt x="25" y="127"/>
                      <a:pt x="25" y="127"/>
                      <a:pt x="25" y="127"/>
                    </a:cubicBezTo>
                    <a:cubicBezTo>
                      <a:pt x="25" y="127"/>
                      <a:pt x="25" y="127"/>
                      <a:pt x="25" y="127"/>
                    </a:cubicBezTo>
                    <a:cubicBezTo>
                      <a:pt x="25" y="127"/>
                      <a:pt x="25" y="127"/>
                      <a:pt x="25" y="1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4" name="Freeform 233">
                <a:extLst>
                  <a:ext uri="{FF2B5EF4-FFF2-40B4-BE49-F238E27FC236}">
                    <a16:creationId xmlns:a16="http://schemas.microsoft.com/office/drawing/2014/main" id="{C6BA245E-C9D3-440C-9BA6-2CF664476C38}"/>
                  </a:ext>
                </a:extLst>
              </p:cNvPr>
              <p:cNvSpPr/>
              <p:nvPr/>
            </p:nvSpPr>
            <p:spPr bwMode="auto">
              <a:xfrm>
                <a:off x="2818" y="1353"/>
                <a:ext cx="60" cy="88"/>
              </a:xfrm>
              <a:custGeom>
                <a:avLst/>
                <a:gdLst>
                  <a:gd name="T0" fmla="*/ 37 w 97"/>
                  <a:gd name="T1" fmla="*/ 8 h 142"/>
                  <a:gd name="T2" fmla="*/ 20 w 97"/>
                  <a:gd name="T3" fmla="*/ 32 h 142"/>
                  <a:gd name="T4" fmla="*/ 28 w 97"/>
                  <a:gd name="T5" fmla="*/ 49 h 142"/>
                  <a:gd name="T6" fmla="*/ 11 w 97"/>
                  <a:gd name="T7" fmla="*/ 55 h 142"/>
                  <a:gd name="T8" fmla="*/ 0 w 97"/>
                  <a:gd name="T9" fmla="*/ 32 h 142"/>
                  <a:gd name="T10" fmla="*/ 23 w 97"/>
                  <a:gd name="T11" fmla="*/ 0 h 142"/>
                  <a:gd name="T12" fmla="*/ 37 w 97"/>
                  <a:gd name="T13" fmla="*/ 8 h 142"/>
                  <a:gd name="T14" fmla="*/ 37 w 97"/>
                  <a:gd name="T15" fmla="*/ 8 h 142"/>
                  <a:gd name="T16" fmla="*/ 37 w 97"/>
                  <a:gd name="T17" fmla="*/ 8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97" y="21"/>
                    </a:moveTo>
                    <a:cubicBezTo>
                      <a:pt x="69" y="37"/>
                      <a:pt x="52" y="59"/>
                      <a:pt x="52" y="83"/>
                    </a:cubicBezTo>
                    <a:cubicBezTo>
                      <a:pt x="52" y="99"/>
                      <a:pt x="60" y="114"/>
                      <a:pt x="73" y="127"/>
                    </a:cubicBezTo>
                    <a:cubicBezTo>
                      <a:pt x="28" y="142"/>
                      <a:pt x="28" y="142"/>
                      <a:pt x="28" y="142"/>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5" name="Freeform 234">
                <a:extLst>
                  <a:ext uri="{FF2B5EF4-FFF2-40B4-BE49-F238E27FC236}">
                    <a16:creationId xmlns:a16="http://schemas.microsoft.com/office/drawing/2014/main" id="{C6F18BB2-DA86-413C-A344-1B7F44181A37}"/>
                  </a:ext>
                </a:extLst>
              </p:cNvPr>
              <p:cNvSpPr/>
              <p:nvPr/>
            </p:nvSpPr>
            <p:spPr bwMode="auto">
              <a:xfrm>
                <a:off x="3068" y="1329"/>
                <a:ext cx="78" cy="129"/>
              </a:xfrm>
              <a:custGeom>
                <a:avLst/>
                <a:gdLst>
                  <a:gd name="T0" fmla="*/ 16 w 125"/>
                  <a:gd name="T1" fmla="*/ 74 h 209"/>
                  <a:gd name="T2" fmla="*/ 29 w 125"/>
                  <a:gd name="T3" fmla="*/ 46 h 209"/>
                  <a:gd name="T4" fmla="*/ 0 w 125"/>
                  <a:gd name="T5" fmla="*/ 8 h 209"/>
                  <a:gd name="T6" fmla="*/ 14 w 125"/>
                  <a:gd name="T7" fmla="*/ 0 h 209"/>
                  <a:gd name="T8" fmla="*/ 49 w 125"/>
                  <a:gd name="T9" fmla="*/ 46 h 209"/>
                  <a:gd name="T10" fmla="*/ 34 w 125"/>
                  <a:gd name="T11" fmla="*/ 80 h 209"/>
                  <a:gd name="T12" fmla="*/ 16 w 125"/>
                  <a:gd name="T13" fmla="*/ 74 h 209"/>
                  <a:gd name="T14" fmla="*/ 16 w 125"/>
                  <a:gd name="T15" fmla="*/ 74 h 209"/>
                  <a:gd name="T16" fmla="*/ 16 w 125"/>
                  <a:gd name="T17" fmla="*/ 74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4"/>
                      <a:pt x="125" y="122"/>
                    </a:cubicBezTo>
                    <a:cubicBezTo>
                      <a:pt x="125" y="154"/>
                      <a:pt x="111" y="183"/>
                      <a:pt x="86" y="209"/>
                    </a:cubicBezTo>
                    <a:cubicBezTo>
                      <a:pt x="41" y="194"/>
                      <a:pt x="41" y="194"/>
                      <a:pt x="41" y="194"/>
                    </a:cubicBezTo>
                    <a:cubicBezTo>
                      <a:pt x="41" y="194"/>
                      <a:pt x="41" y="194"/>
                      <a:pt x="41" y="194"/>
                    </a:cubicBezTo>
                    <a:cubicBezTo>
                      <a:pt x="41" y="194"/>
                      <a:pt x="41" y="194"/>
                      <a:pt x="41"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6" name="Freeform 235">
                <a:extLst>
                  <a:ext uri="{FF2B5EF4-FFF2-40B4-BE49-F238E27FC236}">
                    <a16:creationId xmlns:a16="http://schemas.microsoft.com/office/drawing/2014/main" id="{2504B202-EE43-46B1-A1E9-901318019FF0}"/>
                  </a:ext>
                </a:extLst>
              </p:cNvPr>
              <p:cNvSpPr/>
              <p:nvPr/>
            </p:nvSpPr>
            <p:spPr bwMode="auto">
              <a:xfrm>
                <a:off x="2759" y="1329"/>
                <a:ext cx="77" cy="129"/>
              </a:xfrm>
              <a:custGeom>
                <a:avLst/>
                <a:gdLst>
                  <a:gd name="T0" fmla="*/ 48 w 124"/>
                  <a:gd name="T1" fmla="*/ 8 h 209"/>
                  <a:gd name="T2" fmla="*/ 20 w 124"/>
                  <a:gd name="T3" fmla="*/ 46 h 209"/>
                  <a:gd name="T4" fmla="*/ 33 w 124"/>
                  <a:gd name="T5" fmla="*/ 74 h 209"/>
                  <a:gd name="T6" fmla="*/ 16 w 124"/>
                  <a:gd name="T7" fmla="*/ 80 h 209"/>
                  <a:gd name="T8" fmla="*/ 0 w 124"/>
                  <a:gd name="T9" fmla="*/ 46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3"/>
                      <a:pt x="1" y="154"/>
                      <a:pt x="0" y="122"/>
                    </a:cubicBezTo>
                    <a:cubicBezTo>
                      <a:pt x="0" y="74"/>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47" name="Freeform 236">
                <a:extLst>
                  <a:ext uri="{FF2B5EF4-FFF2-40B4-BE49-F238E27FC236}">
                    <a16:creationId xmlns:a16="http://schemas.microsoft.com/office/drawing/2014/main" id="{64ED14D7-45C4-4275-8429-9693DC4D2323}"/>
                  </a:ext>
                </a:extLst>
              </p:cNvPr>
              <p:cNvSpPr/>
              <p:nvPr/>
            </p:nvSpPr>
            <p:spPr bwMode="auto">
              <a:xfrm>
                <a:off x="2886" y="1393"/>
                <a:ext cx="134" cy="117"/>
              </a:xfrm>
              <a:custGeom>
                <a:avLst/>
                <a:gdLst>
                  <a:gd name="T0" fmla="*/ 53 w 216"/>
                  <a:gd name="T1" fmla="*/ 7 h 189"/>
                  <a:gd name="T2" fmla="*/ 48 w 216"/>
                  <a:gd name="T3" fmla="*/ 13 h 189"/>
                  <a:gd name="T4" fmla="*/ 83 w 216"/>
                  <a:gd name="T5" fmla="*/ 72 h 189"/>
                  <a:gd name="T6" fmla="*/ 0 w 216"/>
                  <a:gd name="T7" fmla="*/ 72 h 189"/>
                  <a:gd name="T8" fmla="*/ 35 w 216"/>
                  <a:gd name="T9" fmla="*/ 14 h 189"/>
                  <a:gd name="T10" fmla="*/ 32 w 216"/>
                  <a:gd name="T11" fmla="*/ 12 h 189"/>
                  <a:gd name="T12" fmla="*/ 29 w 216"/>
                  <a:gd name="T13" fmla="*/ 7 h 189"/>
                  <a:gd name="T14" fmla="*/ 41 w 216"/>
                  <a:gd name="T15" fmla="*/ 0 h 189"/>
                  <a:gd name="T16" fmla="*/ 50 w 216"/>
                  <a:gd name="T17" fmla="*/ 2 h 189"/>
                  <a:gd name="T18" fmla="*/ 53 w 216"/>
                  <a:gd name="T19" fmla="*/ 7 h 189"/>
                  <a:gd name="T20" fmla="*/ 53 w 216"/>
                  <a:gd name="T21" fmla="*/ 7 h 189"/>
                  <a:gd name="T22" fmla="*/ 53 w 216"/>
                  <a:gd name="T23" fmla="*/ 7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
                  <a:gd name="T37" fmla="*/ 0 h 189"/>
                  <a:gd name="T38" fmla="*/ 216 w 216"/>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 h="189">
                    <a:moveTo>
                      <a:pt x="139" y="19"/>
                    </a:moveTo>
                    <a:cubicBezTo>
                      <a:pt x="139" y="25"/>
                      <a:pt x="134" y="31"/>
                      <a:pt x="126" y="34"/>
                    </a:cubicBezTo>
                    <a:cubicBezTo>
                      <a:pt x="216" y="189"/>
                      <a:pt x="216" y="189"/>
                      <a:pt x="216" y="189"/>
                    </a:cubicBezTo>
                    <a:cubicBezTo>
                      <a:pt x="0" y="189"/>
                      <a:pt x="0" y="189"/>
                      <a:pt x="0" y="189"/>
                    </a:cubicBezTo>
                    <a:cubicBezTo>
                      <a:pt x="91" y="36"/>
                      <a:pt x="91" y="36"/>
                      <a:pt x="91" y="36"/>
                    </a:cubicBezTo>
                    <a:cubicBezTo>
                      <a:pt x="88" y="35"/>
                      <a:pt x="86" y="34"/>
                      <a:pt x="84" y="33"/>
                    </a:cubicBezTo>
                    <a:cubicBezTo>
                      <a:pt x="78" y="29"/>
                      <a:pt x="74" y="24"/>
                      <a:pt x="74" y="19"/>
                    </a:cubicBezTo>
                    <a:cubicBezTo>
                      <a:pt x="74" y="9"/>
                      <a:pt x="89" y="0"/>
                      <a:pt x="107" y="0"/>
                    </a:cubicBezTo>
                    <a:cubicBezTo>
                      <a:pt x="116" y="0"/>
                      <a:pt x="124" y="3"/>
                      <a:pt x="130" y="6"/>
                    </a:cubicBezTo>
                    <a:cubicBezTo>
                      <a:pt x="136" y="9"/>
                      <a:pt x="139" y="14"/>
                      <a:pt x="139" y="19"/>
                    </a:cubicBezTo>
                    <a:cubicBezTo>
                      <a:pt x="139" y="19"/>
                      <a:pt x="139" y="19"/>
                      <a:pt x="139" y="19"/>
                    </a:cubicBezTo>
                    <a:cubicBezTo>
                      <a:pt x="139" y="19"/>
                      <a:pt x="139" y="19"/>
                      <a:pt x="139" y="1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29" name="文本框 128">
              <a:extLst>
                <a:ext uri="{FF2B5EF4-FFF2-40B4-BE49-F238E27FC236}">
                  <a16:creationId xmlns:a16="http://schemas.microsoft.com/office/drawing/2014/main" id="{099991DC-63A6-4E61-AC60-8B0C5A154C49}"/>
                </a:ext>
              </a:extLst>
            </p:cNvPr>
            <p:cNvSpPr txBox="1"/>
            <p:nvPr/>
          </p:nvSpPr>
          <p:spPr>
            <a:xfrm>
              <a:off x="1949614" y="4556862"/>
              <a:ext cx="755503" cy="307777"/>
            </a:xfrm>
            <a:prstGeom prst="rect">
              <a:avLst/>
            </a:prstGeom>
            <a:noFill/>
          </p:spPr>
          <p:txBody>
            <a:bodyPr wrap="square" rtlCol="0">
              <a:spAutoFit/>
            </a:bodyPr>
            <a:lstStyle/>
            <a:p>
              <a:pPr algn="ctr"/>
              <a:r>
                <a:rPr kumimoji="1" lang="en-US" altLang="zh-CN" sz="1400" dirty="0"/>
                <a:t>AP</a:t>
              </a:r>
              <a:endParaRPr kumimoji="1" lang="zh-CN" altLang="en-US" sz="1400" dirty="0"/>
            </a:p>
          </p:txBody>
        </p:sp>
      </p:grpSp>
      <p:grpSp>
        <p:nvGrpSpPr>
          <p:cNvPr id="148" name="组 334">
            <a:extLst>
              <a:ext uri="{FF2B5EF4-FFF2-40B4-BE49-F238E27FC236}">
                <a16:creationId xmlns:a16="http://schemas.microsoft.com/office/drawing/2014/main" id="{86DAE352-771A-4B7B-9429-0AC85C563A4B}"/>
              </a:ext>
            </a:extLst>
          </p:cNvPr>
          <p:cNvGrpSpPr/>
          <p:nvPr/>
        </p:nvGrpSpPr>
        <p:grpSpPr>
          <a:xfrm>
            <a:off x="4514015" y="5167810"/>
            <a:ext cx="1624272" cy="967284"/>
            <a:chOff x="3011018" y="4645110"/>
            <a:chExt cx="1624272" cy="967284"/>
          </a:xfrm>
        </p:grpSpPr>
        <p:sp>
          <p:nvSpPr>
            <p:cNvPr id="149" name="文本框 148">
              <a:extLst>
                <a:ext uri="{FF2B5EF4-FFF2-40B4-BE49-F238E27FC236}">
                  <a16:creationId xmlns:a16="http://schemas.microsoft.com/office/drawing/2014/main" id="{8505EFD7-8330-4131-9DCE-5C3D3777D309}"/>
                </a:ext>
              </a:extLst>
            </p:cNvPr>
            <p:cNvSpPr txBox="1"/>
            <p:nvPr/>
          </p:nvSpPr>
          <p:spPr>
            <a:xfrm>
              <a:off x="3011018" y="5304617"/>
              <a:ext cx="1624272" cy="307777"/>
            </a:xfrm>
            <a:prstGeom prst="rect">
              <a:avLst/>
            </a:prstGeom>
            <a:noFill/>
          </p:spPr>
          <p:txBody>
            <a:bodyPr wrap="square" rtlCol="0">
              <a:spAutoFit/>
            </a:bodyPr>
            <a:lstStyle/>
            <a:p>
              <a:pPr algn="ctr"/>
              <a:r>
                <a:rPr kumimoji="1" lang="en-US" altLang="en-US" sz="1400" dirty="0"/>
                <a:t>H3C WX5540</a:t>
              </a:r>
            </a:p>
          </p:txBody>
        </p:sp>
        <p:grpSp>
          <p:nvGrpSpPr>
            <p:cNvPr id="150" name="组 312">
              <a:extLst>
                <a:ext uri="{FF2B5EF4-FFF2-40B4-BE49-F238E27FC236}">
                  <a16:creationId xmlns:a16="http://schemas.microsoft.com/office/drawing/2014/main" id="{6D344739-C37C-4AEB-98AB-31BA35B5C83D}"/>
                </a:ext>
              </a:extLst>
            </p:cNvPr>
            <p:cNvGrpSpPr/>
            <p:nvPr/>
          </p:nvGrpSpPr>
          <p:grpSpPr>
            <a:xfrm>
              <a:off x="3264435" y="4645110"/>
              <a:ext cx="936625" cy="687286"/>
              <a:chOff x="6491288" y="5320399"/>
              <a:chExt cx="936625" cy="687286"/>
            </a:xfrm>
          </p:grpSpPr>
          <p:sp>
            <p:nvSpPr>
              <p:cNvPr id="151" name="Freeform 87">
                <a:extLst>
                  <a:ext uri="{FF2B5EF4-FFF2-40B4-BE49-F238E27FC236}">
                    <a16:creationId xmlns:a16="http://schemas.microsoft.com/office/drawing/2014/main" id="{CB3D1A6A-2341-4E89-80FC-236CFD53C54E}"/>
                  </a:ext>
                </a:extLst>
              </p:cNvPr>
              <p:cNvSpPr>
                <a:spLocks noEditPoints="1"/>
              </p:cNvSpPr>
              <p:nvPr/>
            </p:nvSpPr>
            <p:spPr bwMode="auto">
              <a:xfrm>
                <a:off x="6646124" y="5397500"/>
                <a:ext cx="660400" cy="382587"/>
              </a:xfrm>
              <a:custGeom>
                <a:avLst/>
                <a:gdLst>
                  <a:gd name="T0" fmla="*/ 136 w 785"/>
                  <a:gd name="T1" fmla="*/ 99 h 456"/>
                  <a:gd name="T2" fmla="*/ 147 w 785"/>
                  <a:gd name="T3" fmla="*/ 106 h 456"/>
                  <a:gd name="T4" fmla="*/ 109 w 785"/>
                  <a:gd name="T5" fmla="*/ 127 h 456"/>
                  <a:gd name="T6" fmla="*/ 72 w 785"/>
                  <a:gd name="T7" fmla="*/ 106 h 456"/>
                  <a:gd name="T8" fmla="*/ 83 w 785"/>
                  <a:gd name="T9" fmla="*/ 99 h 456"/>
                  <a:gd name="T10" fmla="*/ 100 w 785"/>
                  <a:gd name="T11" fmla="*/ 109 h 456"/>
                  <a:gd name="T12" fmla="*/ 100 w 785"/>
                  <a:gd name="T13" fmla="*/ 87 h 456"/>
                  <a:gd name="T14" fmla="*/ 81 w 785"/>
                  <a:gd name="T15" fmla="*/ 81 h 456"/>
                  <a:gd name="T16" fmla="*/ 69 w 785"/>
                  <a:gd name="T17" fmla="*/ 70 h 456"/>
                  <a:gd name="T18" fmla="*/ 32 w 785"/>
                  <a:gd name="T19" fmla="*/ 70 h 456"/>
                  <a:gd name="T20" fmla="*/ 49 w 785"/>
                  <a:gd name="T21" fmla="*/ 79 h 456"/>
                  <a:gd name="T22" fmla="*/ 38 w 785"/>
                  <a:gd name="T23" fmla="*/ 86 h 456"/>
                  <a:gd name="T24" fmla="*/ 0 w 785"/>
                  <a:gd name="T25" fmla="*/ 64 h 456"/>
                  <a:gd name="T26" fmla="*/ 38 w 785"/>
                  <a:gd name="T27" fmla="*/ 42 h 456"/>
                  <a:gd name="T28" fmla="*/ 49 w 785"/>
                  <a:gd name="T29" fmla="*/ 49 h 456"/>
                  <a:gd name="T30" fmla="*/ 32 w 785"/>
                  <a:gd name="T31" fmla="*/ 59 h 456"/>
                  <a:gd name="T32" fmla="*/ 68 w 785"/>
                  <a:gd name="T33" fmla="*/ 59 h 456"/>
                  <a:gd name="T34" fmla="*/ 81 w 785"/>
                  <a:gd name="T35" fmla="*/ 46 h 456"/>
                  <a:gd name="T36" fmla="*/ 104 w 785"/>
                  <a:gd name="T37" fmla="*/ 39 h 456"/>
                  <a:gd name="T38" fmla="*/ 104 w 785"/>
                  <a:gd name="T39" fmla="*/ 18 h 456"/>
                  <a:gd name="T40" fmla="*/ 86 w 785"/>
                  <a:gd name="T41" fmla="*/ 28 h 456"/>
                  <a:gd name="T42" fmla="*/ 75 w 785"/>
                  <a:gd name="T43" fmla="*/ 22 h 456"/>
                  <a:gd name="T44" fmla="*/ 113 w 785"/>
                  <a:gd name="T45" fmla="*/ 0 h 456"/>
                  <a:gd name="T46" fmla="*/ 151 w 785"/>
                  <a:gd name="T47" fmla="*/ 22 h 456"/>
                  <a:gd name="T48" fmla="*/ 139 w 785"/>
                  <a:gd name="T49" fmla="*/ 28 h 456"/>
                  <a:gd name="T50" fmla="*/ 122 w 785"/>
                  <a:gd name="T51" fmla="*/ 18 h 456"/>
                  <a:gd name="T52" fmla="*/ 122 w 785"/>
                  <a:gd name="T53" fmla="*/ 40 h 456"/>
                  <a:gd name="T54" fmla="*/ 141 w 785"/>
                  <a:gd name="T55" fmla="*/ 46 h 456"/>
                  <a:gd name="T56" fmla="*/ 152 w 785"/>
                  <a:gd name="T57" fmla="*/ 57 h 456"/>
                  <a:gd name="T58" fmla="*/ 189 w 785"/>
                  <a:gd name="T59" fmla="*/ 57 h 456"/>
                  <a:gd name="T60" fmla="*/ 172 w 785"/>
                  <a:gd name="T61" fmla="*/ 47 h 456"/>
                  <a:gd name="T62" fmla="*/ 182 w 785"/>
                  <a:gd name="T63" fmla="*/ 41 h 456"/>
                  <a:gd name="T64" fmla="*/ 220 w 785"/>
                  <a:gd name="T65" fmla="*/ 62 h 456"/>
                  <a:gd name="T66" fmla="*/ 183 w 785"/>
                  <a:gd name="T67" fmla="*/ 84 h 456"/>
                  <a:gd name="T68" fmla="*/ 172 w 785"/>
                  <a:gd name="T69" fmla="*/ 77 h 456"/>
                  <a:gd name="T70" fmla="*/ 189 w 785"/>
                  <a:gd name="T71" fmla="*/ 68 h 456"/>
                  <a:gd name="T72" fmla="*/ 153 w 785"/>
                  <a:gd name="T73" fmla="*/ 68 h 456"/>
                  <a:gd name="T74" fmla="*/ 141 w 785"/>
                  <a:gd name="T75" fmla="*/ 81 h 456"/>
                  <a:gd name="T76" fmla="*/ 119 w 785"/>
                  <a:gd name="T77" fmla="*/ 88 h 456"/>
                  <a:gd name="T78" fmla="*/ 119 w 785"/>
                  <a:gd name="T79" fmla="*/ 109 h 456"/>
                  <a:gd name="T80" fmla="*/ 136 w 785"/>
                  <a:gd name="T81" fmla="*/ 99 h 456"/>
                  <a:gd name="T82" fmla="*/ 136 w 785"/>
                  <a:gd name="T83" fmla="*/ 99 h 456"/>
                  <a:gd name="T84" fmla="*/ 136 w 785"/>
                  <a:gd name="T85" fmla="*/ 99 h 456"/>
                  <a:gd name="T86" fmla="*/ 95 w 785"/>
                  <a:gd name="T87" fmla="*/ 72 h 456"/>
                  <a:gd name="T88" fmla="*/ 126 w 785"/>
                  <a:gd name="T89" fmla="*/ 72 h 456"/>
                  <a:gd name="T90" fmla="*/ 126 w 785"/>
                  <a:gd name="T91" fmla="*/ 54 h 456"/>
                  <a:gd name="T92" fmla="*/ 95 w 785"/>
                  <a:gd name="T93" fmla="*/ 54 h 456"/>
                  <a:gd name="T94" fmla="*/ 95 w 785"/>
                  <a:gd name="T95" fmla="*/ 72 h 4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6"/>
                  <a:gd name="T146" fmla="*/ 785 w 785"/>
                  <a:gd name="T147" fmla="*/ 456 h 4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nvGrpSpPr>
              <p:cNvPr id="152" name="Group 218">
                <a:extLst>
                  <a:ext uri="{FF2B5EF4-FFF2-40B4-BE49-F238E27FC236}">
                    <a16:creationId xmlns:a16="http://schemas.microsoft.com/office/drawing/2014/main" id="{0C07C9F4-1D38-4292-8859-64911D8DC653}"/>
                  </a:ext>
                </a:extLst>
              </p:cNvPr>
              <p:cNvGrpSpPr>
                <a:grpSpLocks noChangeAspect="1"/>
              </p:cNvGrpSpPr>
              <p:nvPr/>
            </p:nvGrpSpPr>
            <p:grpSpPr bwMode="auto">
              <a:xfrm>
                <a:off x="6491288" y="5326735"/>
                <a:ext cx="936625" cy="680950"/>
                <a:chOff x="2640" y="1225"/>
                <a:chExt cx="624" cy="454"/>
              </a:xfrm>
            </p:grpSpPr>
            <p:sp>
              <p:nvSpPr>
                <p:cNvPr id="156" name="AutoShape 219">
                  <a:extLst>
                    <a:ext uri="{FF2B5EF4-FFF2-40B4-BE49-F238E27FC236}">
                      <a16:creationId xmlns:a16="http://schemas.microsoft.com/office/drawing/2014/main" id="{4942B0DA-1F9F-4FEC-BCA0-732205055457}"/>
                    </a:ext>
                  </a:extLst>
                </p:cNvPr>
                <p:cNvSpPr>
                  <a:spLocks noChangeAspect="1" noChangeArrowheads="1" noTextEdit="1"/>
                </p:cNvSpPr>
                <p:nvPr/>
              </p:nvSpPr>
              <p:spPr bwMode="auto">
                <a:xfrm>
                  <a:off x="2640" y="1225"/>
                  <a:ext cx="62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57" name="Freeform 220">
                  <a:extLst>
                    <a:ext uri="{FF2B5EF4-FFF2-40B4-BE49-F238E27FC236}">
                      <a16:creationId xmlns:a16="http://schemas.microsoft.com/office/drawing/2014/main" id="{B64A3548-BFBA-4984-B40E-D474031CF70F}"/>
                    </a:ext>
                  </a:extLst>
                </p:cNvPr>
                <p:cNvSpPr/>
                <p:nvPr/>
              </p:nvSpPr>
              <p:spPr bwMode="auto">
                <a:xfrm>
                  <a:off x="2953" y="1406"/>
                  <a:ext cx="311" cy="273"/>
                </a:xfrm>
                <a:custGeom>
                  <a:avLst/>
                  <a:gdLst>
                    <a:gd name="T0" fmla="*/ 311 w 311"/>
                    <a:gd name="T1" fmla="*/ 0 h 273"/>
                    <a:gd name="T2" fmla="*/ 311 w 311"/>
                    <a:gd name="T3" fmla="*/ 92 h 273"/>
                    <a:gd name="T4" fmla="*/ 0 w 311"/>
                    <a:gd name="T5" fmla="*/ 273 h 273"/>
                    <a:gd name="T6" fmla="*/ 0 w 311"/>
                    <a:gd name="T7" fmla="*/ 180 h 273"/>
                    <a:gd name="T8" fmla="*/ 311 w 311"/>
                    <a:gd name="T9" fmla="*/ 0 h 273"/>
                    <a:gd name="T10" fmla="*/ 311 w 311"/>
                    <a:gd name="T11" fmla="*/ 0 h 273"/>
                    <a:gd name="T12" fmla="*/ 311 w 311"/>
                    <a:gd name="T13" fmla="*/ 0 h 273"/>
                    <a:gd name="T14" fmla="*/ 311 w 311"/>
                    <a:gd name="T15" fmla="*/ 0 h 273"/>
                    <a:gd name="T16" fmla="*/ 0 60000 65536"/>
                    <a:gd name="T17" fmla="*/ 0 60000 65536"/>
                    <a:gd name="T18" fmla="*/ 0 60000 65536"/>
                    <a:gd name="T19" fmla="*/ 0 60000 65536"/>
                    <a:gd name="T20" fmla="*/ 0 60000 65536"/>
                    <a:gd name="T21" fmla="*/ 0 60000 65536"/>
                    <a:gd name="T22" fmla="*/ 0 60000 65536"/>
                    <a:gd name="T23" fmla="*/ 0 60000 65536"/>
                    <a:gd name="T24" fmla="*/ 0 w 311"/>
                    <a:gd name="T25" fmla="*/ 0 h 273"/>
                    <a:gd name="T26" fmla="*/ 311 w 311"/>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 h="273">
                      <a:moveTo>
                        <a:pt x="311" y="0"/>
                      </a:moveTo>
                      <a:lnTo>
                        <a:pt x="311" y="92"/>
                      </a:lnTo>
                      <a:lnTo>
                        <a:pt x="0" y="273"/>
                      </a:lnTo>
                      <a:lnTo>
                        <a:pt x="0" y="180"/>
                      </a:lnTo>
                      <a:lnTo>
                        <a:pt x="311" y="0"/>
                      </a:ln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8" name="Freeform 221">
                  <a:extLst>
                    <a:ext uri="{FF2B5EF4-FFF2-40B4-BE49-F238E27FC236}">
                      <a16:creationId xmlns:a16="http://schemas.microsoft.com/office/drawing/2014/main" id="{C586C7E6-CC00-428F-AA3E-1A225C51BB60}"/>
                    </a:ext>
                  </a:extLst>
                </p:cNvPr>
                <p:cNvSpPr/>
                <p:nvPr/>
              </p:nvSpPr>
              <p:spPr bwMode="auto">
                <a:xfrm>
                  <a:off x="2640" y="1406"/>
                  <a:ext cx="313" cy="273"/>
                </a:xfrm>
                <a:custGeom>
                  <a:avLst/>
                  <a:gdLst>
                    <a:gd name="T0" fmla="*/ 313 w 313"/>
                    <a:gd name="T1" fmla="*/ 180 h 273"/>
                    <a:gd name="T2" fmla="*/ 313 w 313"/>
                    <a:gd name="T3" fmla="*/ 273 h 273"/>
                    <a:gd name="T4" fmla="*/ 0 w 313"/>
                    <a:gd name="T5" fmla="*/ 92 h 273"/>
                    <a:gd name="T6" fmla="*/ 1 w 313"/>
                    <a:gd name="T7" fmla="*/ 0 h 273"/>
                    <a:gd name="T8" fmla="*/ 313 w 313"/>
                    <a:gd name="T9" fmla="*/ 180 h 273"/>
                    <a:gd name="T10" fmla="*/ 313 w 313"/>
                    <a:gd name="T11" fmla="*/ 180 h 273"/>
                    <a:gd name="T12" fmla="*/ 313 w 313"/>
                    <a:gd name="T13" fmla="*/ 180 h 273"/>
                    <a:gd name="T14" fmla="*/ 313 w 313"/>
                    <a:gd name="T15" fmla="*/ 180 h 273"/>
                    <a:gd name="T16" fmla="*/ 0 60000 65536"/>
                    <a:gd name="T17" fmla="*/ 0 60000 65536"/>
                    <a:gd name="T18" fmla="*/ 0 60000 65536"/>
                    <a:gd name="T19" fmla="*/ 0 60000 65536"/>
                    <a:gd name="T20" fmla="*/ 0 60000 65536"/>
                    <a:gd name="T21" fmla="*/ 0 60000 65536"/>
                    <a:gd name="T22" fmla="*/ 0 60000 65536"/>
                    <a:gd name="T23" fmla="*/ 0 60000 65536"/>
                    <a:gd name="T24" fmla="*/ 0 w 313"/>
                    <a:gd name="T25" fmla="*/ 0 h 273"/>
                    <a:gd name="T26" fmla="*/ 313 w 313"/>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 h="273">
                      <a:moveTo>
                        <a:pt x="313" y="180"/>
                      </a:moveTo>
                      <a:lnTo>
                        <a:pt x="313" y="273"/>
                      </a:lnTo>
                      <a:lnTo>
                        <a:pt x="0" y="92"/>
                      </a:lnTo>
                      <a:lnTo>
                        <a:pt x="1" y="0"/>
                      </a:lnTo>
                      <a:lnTo>
                        <a:pt x="313" y="180"/>
                      </a:lnTo>
                      <a:close/>
                    </a:path>
                  </a:pathLst>
                </a:custGeom>
                <a:solidFill>
                  <a:srgbClr val="30488B"/>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59" name="Freeform 222">
                  <a:extLst>
                    <a:ext uri="{FF2B5EF4-FFF2-40B4-BE49-F238E27FC236}">
                      <a16:creationId xmlns:a16="http://schemas.microsoft.com/office/drawing/2014/main" id="{17DFDEF6-F2C1-4E57-8D95-33DA6FC7D21B}"/>
                    </a:ext>
                  </a:extLst>
                </p:cNvPr>
                <p:cNvSpPr/>
                <p:nvPr/>
              </p:nvSpPr>
              <p:spPr bwMode="auto">
                <a:xfrm>
                  <a:off x="2641" y="1225"/>
                  <a:ext cx="623" cy="361"/>
                </a:xfrm>
                <a:custGeom>
                  <a:avLst/>
                  <a:gdLst>
                    <a:gd name="T0" fmla="*/ 623 w 623"/>
                    <a:gd name="T1" fmla="*/ 181 h 361"/>
                    <a:gd name="T2" fmla="*/ 312 w 623"/>
                    <a:gd name="T3" fmla="*/ 361 h 361"/>
                    <a:gd name="T4" fmla="*/ 0 w 623"/>
                    <a:gd name="T5" fmla="*/ 181 h 361"/>
                    <a:gd name="T6" fmla="*/ 310 w 623"/>
                    <a:gd name="T7" fmla="*/ 0 h 361"/>
                    <a:gd name="T8" fmla="*/ 623 w 623"/>
                    <a:gd name="T9" fmla="*/ 181 h 361"/>
                    <a:gd name="T10" fmla="*/ 623 w 623"/>
                    <a:gd name="T11" fmla="*/ 181 h 361"/>
                    <a:gd name="T12" fmla="*/ 623 w 623"/>
                    <a:gd name="T13" fmla="*/ 181 h 361"/>
                    <a:gd name="T14" fmla="*/ 623 w 623"/>
                    <a:gd name="T15" fmla="*/ 181 h 361"/>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361"/>
                    <a:gd name="T26" fmla="*/ 623 w 623"/>
                    <a:gd name="T27" fmla="*/ 361 h 3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361">
                      <a:moveTo>
                        <a:pt x="623" y="181"/>
                      </a:moveTo>
                      <a:lnTo>
                        <a:pt x="312" y="361"/>
                      </a:lnTo>
                      <a:lnTo>
                        <a:pt x="0" y="181"/>
                      </a:lnTo>
                      <a:lnTo>
                        <a:pt x="310" y="0"/>
                      </a:lnTo>
                      <a:lnTo>
                        <a:pt x="623" y="181"/>
                      </a:lnTo>
                      <a:close/>
                    </a:path>
                  </a:pathLst>
                </a:custGeom>
                <a:solidFill>
                  <a:srgbClr val="4965A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0" name="Freeform 223">
                  <a:extLst>
                    <a:ext uri="{FF2B5EF4-FFF2-40B4-BE49-F238E27FC236}">
                      <a16:creationId xmlns:a16="http://schemas.microsoft.com/office/drawing/2014/main" id="{A8EE0CE0-F346-49CC-950E-9CD6A7609EF6}"/>
                    </a:ext>
                  </a:extLst>
                </p:cNvPr>
                <p:cNvSpPr/>
                <p:nvPr/>
              </p:nvSpPr>
              <p:spPr bwMode="auto">
                <a:xfrm>
                  <a:off x="2985" y="1383"/>
                  <a:ext cx="43" cy="47"/>
                </a:xfrm>
                <a:custGeom>
                  <a:avLst/>
                  <a:gdLst>
                    <a:gd name="T0" fmla="*/ 4 w 69"/>
                    <a:gd name="T1" fmla="*/ 24 h 76"/>
                    <a:gd name="T2" fmla="*/ 7 w 69"/>
                    <a:gd name="T3" fmla="*/ 17 h 76"/>
                    <a:gd name="T4" fmla="*/ 0 w 69"/>
                    <a:gd name="T5" fmla="*/ 8 h 76"/>
                    <a:gd name="T6" fmla="*/ 14 w 69"/>
                    <a:gd name="T7" fmla="*/ 0 h 76"/>
                    <a:gd name="T8" fmla="*/ 27 w 69"/>
                    <a:gd name="T9" fmla="*/ 17 h 76"/>
                    <a:gd name="T10" fmla="*/ 21 w 69"/>
                    <a:gd name="T11" fmla="*/ 29 h 76"/>
                    <a:gd name="T12" fmla="*/ 4 w 69"/>
                    <a:gd name="T13" fmla="*/ 24 h 76"/>
                    <a:gd name="T14" fmla="*/ 4 w 69"/>
                    <a:gd name="T15" fmla="*/ 24 h 76"/>
                    <a:gd name="T16" fmla="*/ 4 w 69"/>
                    <a:gd name="T17" fmla="*/ 24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10" y="61"/>
                      </a:moveTo>
                      <a:cubicBezTo>
                        <a:pt x="15" y="56"/>
                        <a:pt x="17" y="50"/>
                        <a:pt x="17" y="44"/>
                      </a:cubicBezTo>
                      <a:cubicBezTo>
                        <a:pt x="17" y="35"/>
                        <a:pt x="11" y="27"/>
                        <a:pt x="0" y="21"/>
                      </a:cubicBezTo>
                      <a:cubicBezTo>
                        <a:pt x="37" y="0"/>
                        <a:pt x="37" y="0"/>
                        <a:pt x="37" y="0"/>
                      </a:cubicBezTo>
                      <a:cubicBezTo>
                        <a:pt x="57" y="11"/>
                        <a:pt x="69" y="27"/>
                        <a:pt x="69" y="44"/>
                      </a:cubicBezTo>
                      <a:cubicBezTo>
                        <a:pt x="69" y="56"/>
                        <a:pt x="64" y="67"/>
                        <a:pt x="55" y="76"/>
                      </a:cubicBezTo>
                      <a:cubicBezTo>
                        <a:pt x="10" y="61"/>
                        <a:pt x="10" y="61"/>
                        <a:pt x="10" y="61"/>
                      </a:cubicBezTo>
                      <a:cubicBezTo>
                        <a:pt x="10" y="61"/>
                        <a:pt x="10" y="61"/>
                        <a:pt x="10" y="61"/>
                      </a:cubicBezTo>
                      <a:cubicBezTo>
                        <a:pt x="10" y="61"/>
                        <a:pt x="10" y="61"/>
                        <a:pt x="10" y="6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1" name="Freeform 224">
                  <a:extLst>
                    <a:ext uri="{FF2B5EF4-FFF2-40B4-BE49-F238E27FC236}">
                      <a16:creationId xmlns:a16="http://schemas.microsoft.com/office/drawing/2014/main" id="{091B97D1-D89C-402E-B6AF-403E1D69BE6E}"/>
                    </a:ext>
                  </a:extLst>
                </p:cNvPr>
                <p:cNvSpPr/>
                <p:nvPr/>
              </p:nvSpPr>
              <p:spPr bwMode="auto">
                <a:xfrm>
                  <a:off x="2876" y="1383"/>
                  <a:ext cx="43" cy="47"/>
                </a:xfrm>
                <a:custGeom>
                  <a:avLst/>
                  <a:gdLst>
                    <a:gd name="T0" fmla="*/ 27 w 69"/>
                    <a:gd name="T1" fmla="*/ 8 h 76"/>
                    <a:gd name="T2" fmla="*/ 20 w 69"/>
                    <a:gd name="T3" fmla="*/ 17 h 76"/>
                    <a:gd name="T4" fmla="*/ 23 w 69"/>
                    <a:gd name="T5" fmla="*/ 24 h 76"/>
                    <a:gd name="T6" fmla="*/ 6 w 69"/>
                    <a:gd name="T7" fmla="*/ 29 h 76"/>
                    <a:gd name="T8" fmla="*/ 1 w 69"/>
                    <a:gd name="T9" fmla="*/ 17 h 76"/>
                    <a:gd name="T10" fmla="*/ 12 w 69"/>
                    <a:gd name="T11" fmla="*/ 0 h 76"/>
                    <a:gd name="T12" fmla="*/ 27 w 69"/>
                    <a:gd name="T13" fmla="*/ 8 h 76"/>
                    <a:gd name="T14" fmla="*/ 27 w 69"/>
                    <a:gd name="T15" fmla="*/ 8 h 76"/>
                    <a:gd name="T16" fmla="*/ 27 w 69"/>
                    <a:gd name="T17" fmla="*/ 8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69" y="21"/>
                      </a:moveTo>
                      <a:cubicBezTo>
                        <a:pt x="59" y="27"/>
                        <a:pt x="52" y="35"/>
                        <a:pt x="52" y="44"/>
                      </a:cubicBezTo>
                      <a:cubicBezTo>
                        <a:pt x="52" y="50"/>
                        <a:pt x="55" y="56"/>
                        <a:pt x="60" y="61"/>
                      </a:cubicBezTo>
                      <a:cubicBezTo>
                        <a:pt x="15" y="76"/>
                        <a:pt x="15" y="76"/>
                        <a:pt x="15" y="76"/>
                      </a:cubicBezTo>
                      <a:cubicBezTo>
                        <a:pt x="6" y="67"/>
                        <a:pt x="1" y="56"/>
                        <a:pt x="1" y="44"/>
                      </a:cubicBezTo>
                      <a:cubicBezTo>
                        <a:pt x="0" y="27"/>
                        <a:pt x="13" y="11"/>
                        <a:pt x="32" y="0"/>
                      </a:cubicBezTo>
                      <a:cubicBezTo>
                        <a:pt x="69" y="21"/>
                        <a:pt x="69" y="21"/>
                        <a:pt x="69" y="21"/>
                      </a:cubicBezTo>
                      <a:cubicBezTo>
                        <a:pt x="69" y="21"/>
                        <a:pt x="69" y="21"/>
                        <a:pt x="69" y="21"/>
                      </a:cubicBezTo>
                      <a:cubicBezTo>
                        <a:pt x="69" y="21"/>
                        <a:pt x="69" y="21"/>
                        <a:pt x="69"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2" name="Freeform 225">
                  <a:extLst>
                    <a:ext uri="{FF2B5EF4-FFF2-40B4-BE49-F238E27FC236}">
                      <a16:creationId xmlns:a16="http://schemas.microsoft.com/office/drawing/2014/main" id="{1AC48BA3-875D-4601-8379-B40FB6A1B8EB}"/>
                    </a:ext>
                  </a:extLst>
                </p:cNvPr>
                <p:cNvSpPr/>
                <p:nvPr/>
              </p:nvSpPr>
              <p:spPr bwMode="auto">
                <a:xfrm>
                  <a:off x="3027" y="1359"/>
                  <a:ext cx="60" cy="89"/>
                </a:xfrm>
                <a:custGeom>
                  <a:avLst/>
                  <a:gdLst>
                    <a:gd name="T0" fmla="*/ 9 w 97"/>
                    <a:gd name="T1" fmla="*/ 50 h 143"/>
                    <a:gd name="T2" fmla="*/ 17 w 97"/>
                    <a:gd name="T3" fmla="*/ 32 h 143"/>
                    <a:gd name="T4" fmla="*/ 0 w 97"/>
                    <a:gd name="T5" fmla="*/ 8 h 143"/>
                    <a:gd name="T6" fmla="*/ 14 w 97"/>
                    <a:gd name="T7" fmla="*/ 0 h 143"/>
                    <a:gd name="T8" fmla="*/ 37 w 97"/>
                    <a:gd name="T9" fmla="*/ 32 h 143"/>
                    <a:gd name="T10" fmla="*/ 27 w 97"/>
                    <a:gd name="T11" fmla="*/ 55 h 143"/>
                    <a:gd name="T12" fmla="*/ 9 w 97"/>
                    <a:gd name="T13" fmla="*/ 50 h 143"/>
                    <a:gd name="T14" fmla="*/ 9 w 97"/>
                    <a:gd name="T15" fmla="*/ 50 h 143"/>
                    <a:gd name="T16" fmla="*/ 9 w 97"/>
                    <a:gd name="T17" fmla="*/ 5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25" y="128"/>
                      </a:moveTo>
                      <a:cubicBezTo>
                        <a:pt x="38" y="115"/>
                        <a:pt x="45" y="99"/>
                        <a:pt x="45" y="83"/>
                      </a:cubicBezTo>
                      <a:cubicBezTo>
                        <a:pt x="45" y="59"/>
                        <a:pt x="28" y="37"/>
                        <a:pt x="0" y="21"/>
                      </a:cubicBezTo>
                      <a:cubicBezTo>
                        <a:pt x="37" y="0"/>
                        <a:pt x="37" y="0"/>
                        <a:pt x="37" y="0"/>
                      </a:cubicBezTo>
                      <a:cubicBezTo>
                        <a:pt x="74" y="21"/>
                        <a:pt x="97" y="51"/>
                        <a:pt x="97" y="83"/>
                      </a:cubicBezTo>
                      <a:cubicBezTo>
                        <a:pt x="97" y="105"/>
                        <a:pt x="87" y="125"/>
                        <a:pt x="70" y="143"/>
                      </a:cubicBezTo>
                      <a:cubicBezTo>
                        <a:pt x="25" y="128"/>
                        <a:pt x="25" y="128"/>
                        <a:pt x="25" y="128"/>
                      </a:cubicBezTo>
                      <a:cubicBezTo>
                        <a:pt x="25" y="128"/>
                        <a:pt x="25" y="128"/>
                        <a:pt x="25" y="128"/>
                      </a:cubicBezTo>
                      <a:cubicBezTo>
                        <a:pt x="25" y="128"/>
                        <a:pt x="25" y="128"/>
                        <a:pt x="25" y="128"/>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3" name="Freeform 226">
                  <a:extLst>
                    <a:ext uri="{FF2B5EF4-FFF2-40B4-BE49-F238E27FC236}">
                      <a16:creationId xmlns:a16="http://schemas.microsoft.com/office/drawing/2014/main" id="{2BF31AFC-E762-4D69-A766-0C2394E6255E}"/>
                    </a:ext>
                  </a:extLst>
                </p:cNvPr>
                <p:cNvSpPr/>
                <p:nvPr/>
              </p:nvSpPr>
              <p:spPr bwMode="auto">
                <a:xfrm>
                  <a:off x="2818" y="1359"/>
                  <a:ext cx="60" cy="89"/>
                </a:xfrm>
                <a:custGeom>
                  <a:avLst/>
                  <a:gdLst>
                    <a:gd name="T0" fmla="*/ 37 w 97"/>
                    <a:gd name="T1" fmla="*/ 8 h 143"/>
                    <a:gd name="T2" fmla="*/ 20 w 97"/>
                    <a:gd name="T3" fmla="*/ 32 h 143"/>
                    <a:gd name="T4" fmla="*/ 28 w 97"/>
                    <a:gd name="T5" fmla="*/ 50 h 143"/>
                    <a:gd name="T6" fmla="*/ 11 w 97"/>
                    <a:gd name="T7" fmla="*/ 55 h 143"/>
                    <a:gd name="T8" fmla="*/ 0 w 97"/>
                    <a:gd name="T9" fmla="*/ 32 h 143"/>
                    <a:gd name="T10" fmla="*/ 23 w 97"/>
                    <a:gd name="T11" fmla="*/ 0 h 143"/>
                    <a:gd name="T12" fmla="*/ 37 w 97"/>
                    <a:gd name="T13" fmla="*/ 8 h 143"/>
                    <a:gd name="T14" fmla="*/ 37 w 97"/>
                    <a:gd name="T15" fmla="*/ 8 h 143"/>
                    <a:gd name="T16" fmla="*/ 37 w 97"/>
                    <a:gd name="T17" fmla="*/ 8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97" y="21"/>
                      </a:moveTo>
                      <a:cubicBezTo>
                        <a:pt x="69" y="37"/>
                        <a:pt x="52" y="59"/>
                        <a:pt x="52" y="83"/>
                      </a:cubicBezTo>
                      <a:cubicBezTo>
                        <a:pt x="52" y="99"/>
                        <a:pt x="60" y="115"/>
                        <a:pt x="73" y="128"/>
                      </a:cubicBezTo>
                      <a:cubicBezTo>
                        <a:pt x="28" y="143"/>
                        <a:pt x="28" y="143"/>
                        <a:pt x="28" y="143"/>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4" name="Freeform 227">
                  <a:extLst>
                    <a:ext uri="{FF2B5EF4-FFF2-40B4-BE49-F238E27FC236}">
                      <a16:creationId xmlns:a16="http://schemas.microsoft.com/office/drawing/2014/main" id="{67273271-07C5-4AC7-B5E8-7E8381D9D57C}"/>
                    </a:ext>
                  </a:extLst>
                </p:cNvPr>
                <p:cNvSpPr/>
                <p:nvPr/>
              </p:nvSpPr>
              <p:spPr bwMode="auto">
                <a:xfrm>
                  <a:off x="3068" y="1335"/>
                  <a:ext cx="78" cy="130"/>
                </a:xfrm>
                <a:custGeom>
                  <a:avLst/>
                  <a:gdLst>
                    <a:gd name="T0" fmla="*/ 16 w 125"/>
                    <a:gd name="T1" fmla="*/ 75 h 209"/>
                    <a:gd name="T2" fmla="*/ 29 w 125"/>
                    <a:gd name="T3" fmla="*/ 47 h 209"/>
                    <a:gd name="T4" fmla="*/ 0 w 125"/>
                    <a:gd name="T5" fmla="*/ 8 h 209"/>
                    <a:gd name="T6" fmla="*/ 14 w 125"/>
                    <a:gd name="T7" fmla="*/ 0 h 209"/>
                    <a:gd name="T8" fmla="*/ 49 w 125"/>
                    <a:gd name="T9" fmla="*/ 47 h 209"/>
                    <a:gd name="T10" fmla="*/ 34 w 125"/>
                    <a:gd name="T11" fmla="*/ 81 h 209"/>
                    <a:gd name="T12" fmla="*/ 16 w 125"/>
                    <a:gd name="T13" fmla="*/ 75 h 209"/>
                    <a:gd name="T14" fmla="*/ 16 w 125"/>
                    <a:gd name="T15" fmla="*/ 75 h 209"/>
                    <a:gd name="T16" fmla="*/ 16 w 125"/>
                    <a:gd name="T17" fmla="*/ 75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5"/>
                        <a:pt x="125" y="122"/>
                      </a:cubicBezTo>
                      <a:cubicBezTo>
                        <a:pt x="125" y="154"/>
                        <a:pt x="111" y="184"/>
                        <a:pt x="86" y="209"/>
                      </a:cubicBezTo>
                      <a:cubicBezTo>
                        <a:pt x="41" y="194"/>
                        <a:pt x="41" y="194"/>
                        <a:pt x="41" y="194"/>
                      </a:cubicBezTo>
                      <a:cubicBezTo>
                        <a:pt x="41" y="194"/>
                        <a:pt x="41" y="194"/>
                        <a:pt x="41" y="194"/>
                      </a:cubicBezTo>
                      <a:cubicBezTo>
                        <a:pt x="41" y="194"/>
                        <a:pt x="41" y="194"/>
                        <a:pt x="41" y="194"/>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5" name="Freeform 228">
                  <a:extLst>
                    <a:ext uri="{FF2B5EF4-FFF2-40B4-BE49-F238E27FC236}">
                      <a16:creationId xmlns:a16="http://schemas.microsoft.com/office/drawing/2014/main" id="{16C58FAE-9497-4BCF-9663-4721277216E2}"/>
                    </a:ext>
                  </a:extLst>
                </p:cNvPr>
                <p:cNvSpPr/>
                <p:nvPr/>
              </p:nvSpPr>
              <p:spPr bwMode="auto">
                <a:xfrm>
                  <a:off x="2759" y="1335"/>
                  <a:ext cx="77" cy="130"/>
                </a:xfrm>
                <a:custGeom>
                  <a:avLst/>
                  <a:gdLst>
                    <a:gd name="T0" fmla="*/ 48 w 124"/>
                    <a:gd name="T1" fmla="*/ 8 h 209"/>
                    <a:gd name="T2" fmla="*/ 20 w 124"/>
                    <a:gd name="T3" fmla="*/ 47 h 209"/>
                    <a:gd name="T4" fmla="*/ 33 w 124"/>
                    <a:gd name="T5" fmla="*/ 75 h 209"/>
                    <a:gd name="T6" fmla="*/ 16 w 124"/>
                    <a:gd name="T7" fmla="*/ 81 h 209"/>
                    <a:gd name="T8" fmla="*/ 0 w 124"/>
                    <a:gd name="T9" fmla="*/ 47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4"/>
                        <a:pt x="1" y="154"/>
                        <a:pt x="0" y="122"/>
                      </a:cubicBezTo>
                      <a:cubicBezTo>
                        <a:pt x="0" y="75"/>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182E7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6" name="Freeform 230">
                  <a:extLst>
                    <a:ext uri="{FF2B5EF4-FFF2-40B4-BE49-F238E27FC236}">
                      <a16:creationId xmlns:a16="http://schemas.microsoft.com/office/drawing/2014/main" id="{67453B54-7DBF-480E-AE6B-02709BAF974F}"/>
                    </a:ext>
                  </a:extLst>
                </p:cNvPr>
                <p:cNvSpPr/>
                <p:nvPr/>
              </p:nvSpPr>
              <p:spPr bwMode="auto">
                <a:xfrm>
                  <a:off x="2985" y="1377"/>
                  <a:ext cx="43" cy="47"/>
                </a:xfrm>
                <a:custGeom>
                  <a:avLst/>
                  <a:gdLst>
                    <a:gd name="T0" fmla="*/ 4 w 69"/>
                    <a:gd name="T1" fmla="*/ 23 h 77"/>
                    <a:gd name="T2" fmla="*/ 7 w 69"/>
                    <a:gd name="T3" fmla="*/ 16 h 77"/>
                    <a:gd name="T4" fmla="*/ 0 w 69"/>
                    <a:gd name="T5" fmla="*/ 8 h 77"/>
                    <a:gd name="T6" fmla="*/ 14 w 69"/>
                    <a:gd name="T7" fmla="*/ 0 h 77"/>
                    <a:gd name="T8" fmla="*/ 27 w 69"/>
                    <a:gd name="T9" fmla="*/ 16 h 77"/>
                    <a:gd name="T10" fmla="*/ 21 w 69"/>
                    <a:gd name="T11" fmla="*/ 29 h 77"/>
                    <a:gd name="T12" fmla="*/ 4 w 69"/>
                    <a:gd name="T13" fmla="*/ 23 h 77"/>
                    <a:gd name="T14" fmla="*/ 4 w 69"/>
                    <a:gd name="T15" fmla="*/ 23 h 77"/>
                    <a:gd name="T16" fmla="*/ 4 w 69"/>
                    <a:gd name="T17" fmla="*/ 2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10" y="62"/>
                      </a:moveTo>
                      <a:cubicBezTo>
                        <a:pt x="15" y="57"/>
                        <a:pt x="17" y="51"/>
                        <a:pt x="17" y="45"/>
                      </a:cubicBezTo>
                      <a:cubicBezTo>
                        <a:pt x="17" y="36"/>
                        <a:pt x="11" y="28"/>
                        <a:pt x="0" y="22"/>
                      </a:cubicBezTo>
                      <a:cubicBezTo>
                        <a:pt x="37" y="0"/>
                        <a:pt x="37" y="0"/>
                        <a:pt x="37" y="0"/>
                      </a:cubicBezTo>
                      <a:cubicBezTo>
                        <a:pt x="57" y="12"/>
                        <a:pt x="69" y="28"/>
                        <a:pt x="69" y="45"/>
                      </a:cubicBezTo>
                      <a:cubicBezTo>
                        <a:pt x="69" y="57"/>
                        <a:pt x="64" y="68"/>
                        <a:pt x="55" y="77"/>
                      </a:cubicBezTo>
                      <a:cubicBezTo>
                        <a:pt x="10" y="62"/>
                        <a:pt x="10" y="62"/>
                        <a:pt x="10" y="62"/>
                      </a:cubicBezTo>
                      <a:cubicBezTo>
                        <a:pt x="10" y="62"/>
                        <a:pt x="10" y="62"/>
                        <a:pt x="10" y="62"/>
                      </a:cubicBezTo>
                      <a:cubicBezTo>
                        <a:pt x="10" y="62"/>
                        <a:pt x="10" y="62"/>
                        <a:pt x="10" y="6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7" name="Freeform 231">
                  <a:extLst>
                    <a:ext uri="{FF2B5EF4-FFF2-40B4-BE49-F238E27FC236}">
                      <a16:creationId xmlns:a16="http://schemas.microsoft.com/office/drawing/2014/main" id="{C0161B6D-7307-4B34-B216-E42C22F3D14A}"/>
                    </a:ext>
                  </a:extLst>
                </p:cNvPr>
                <p:cNvSpPr/>
                <p:nvPr/>
              </p:nvSpPr>
              <p:spPr bwMode="auto">
                <a:xfrm>
                  <a:off x="2876" y="1377"/>
                  <a:ext cx="43" cy="47"/>
                </a:xfrm>
                <a:custGeom>
                  <a:avLst/>
                  <a:gdLst>
                    <a:gd name="T0" fmla="*/ 27 w 69"/>
                    <a:gd name="T1" fmla="*/ 8 h 77"/>
                    <a:gd name="T2" fmla="*/ 20 w 69"/>
                    <a:gd name="T3" fmla="*/ 16 h 77"/>
                    <a:gd name="T4" fmla="*/ 23 w 69"/>
                    <a:gd name="T5" fmla="*/ 23 h 77"/>
                    <a:gd name="T6" fmla="*/ 6 w 69"/>
                    <a:gd name="T7" fmla="*/ 29 h 77"/>
                    <a:gd name="T8" fmla="*/ 1 w 69"/>
                    <a:gd name="T9" fmla="*/ 16 h 77"/>
                    <a:gd name="T10" fmla="*/ 12 w 69"/>
                    <a:gd name="T11" fmla="*/ 0 h 77"/>
                    <a:gd name="T12" fmla="*/ 27 w 69"/>
                    <a:gd name="T13" fmla="*/ 8 h 77"/>
                    <a:gd name="T14" fmla="*/ 27 w 69"/>
                    <a:gd name="T15" fmla="*/ 8 h 77"/>
                    <a:gd name="T16" fmla="*/ 27 w 69"/>
                    <a:gd name="T17" fmla="*/ 8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69" y="22"/>
                      </a:moveTo>
                      <a:cubicBezTo>
                        <a:pt x="59" y="28"/>
                        <a:pt x="52" y="36"/>
                        <a:pt x="52" y="45"/>
                      </a:cubicBezTo>
                      <a:cubicBezTo>
                        <a:pt x="52" y="51"/>
                        <a:pt x="55" y="57"/>
                        <a:pt x="60" y="62"/>
                      </a:cubicBezTo>
                      <a:cubicBezTo>
                        <a:pt x="15" y="77"/>
                        <a:pt x="15" y="77"/>
                        <a:pt x="15" y="77"/>
                      </a:cubicBezTo>
                      <a:cubicBezTo>
                        <a:pt x="6" y="68"/>
                        <a:pt x="1" y="57"/>
                        <a:pt x="1" y="45"/>
                      </a:cubicBezTo>
                      <a:cubicBezTo>
                        <a:pt x="0" y="28"/>
                        <a:pt x="13" y="12"/>
                        <a:pt x="32" y="0"/>
                      </a:cubicBezTo>
                      <a:cubicBezTo>
                        <a:pt x="69" y="22"/>
                        <a:pt x="69" y="22"/>
                        <a:pt x="69" y="22"/>
                      </a:cubicBezTo>
                      <a:cubicBezTo>
                        <a:pt x="69" y="22"/>
                        <a:pt x="69" y="22"/>
                        <a:pt x="69" y="22"/>
                      </a:cubicBezTo>
                      <a:cubicBezTo>
                        <a:pt x="69" y="22"/>
                        <a:pt x="69" y="22"/>
                        <a:pt x="69"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8" name="Freeform 232">
                  <a:extLst>
                    <a:ext uri="{FF2B5EF4-FFF2-40B4-BE49-F238E27FC236}">
                      <a16:creationId xmlns:a16="http://schemas.microsoft.com/office/drawing/2014/main" id="{A3D40EF4-ABFC-4C93-B46B-C7A46152F013}"/>
                    </a:ext>
                  </a:extLst>
                </p:cNvPr>
                <p:cNvSpPr/>
                <p:nvPr/>
              </p:nvSpPr>
              <p:spPr bwMode="auto">
                <a:xfrm>
                  <a:off x="3027" y="1353"/>
                  <a:ext cx="60" cy="88"/>
                </a:xfrm>
                <a:custGeom>
                  <a:avLst/>
                  <a:gdLst>
                    <a:gd name="T0" fmla="*/ 9 w 97"/>
                    <a:gd name="T1" fmla="*/ 49 h 142"/>
                    <a:gd name="T2" fmla="*/ 17 w 97"/>
                    <a:gd name="T3" fmla="*/ 32 h 142"/>
                    <a:gd name="T4" fmla="*/ 0 w 97"/>
                    <a:gd name="T5" fmla="*/ 8 h 142"/>
                    <a:gd name="T6" fmla="*/ 14 w 97"/>
                    <a:gd name="T7" fmla="*/ 0 h 142"/>
                    <a:gd name="T8" fmla="*/ 37 w 97"/>
                    <a:gd name="T9" fmla="*/ 32 h 142"/>
                    <a:gd name="T10" fmla="*/ 27 w 97"/>
                    <a:gd name="T11" fmla="*/ 55 h 142"/>
                    <a:gd name="T12" fmla="*/ 9 w 97"/>
                    <a:gd name="T13" fmla="*/ 49 h 142"/>
                    <a:gd name="T14" fmla="*/ 9 w 97"/>
                    <a:gd name="T15" fmla="*/ 49 h 142"/>
                    <a:gd name="T16" fmla="*/ 9 w 97"/>
                    <a:gd name="T17" fmla="*/ 49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25" y="127"/>
                      </a:moveTo>
                      <a:cubicBezTo>
                        <a:pt x="38" y="114"/>
                        <a:pt x="45" y="99"/>
                        <a:pt x="45" y="83"/>
                      </a:cubicBezTo>
                      <a:cubicBezTo>
                        <a:pt x="45" y="59"/>
                        <a:pt x="28" y="37"/>
                        <a:pt x="0" y="21"/>
                      </a:cubicBezTo>
                      <a:cubicBezTo>
                        <a:pt x="37" y="0"/>
                        <a:pt x="37" y="0"/>
                        <a:pt x="37" y="0"/>
                      </a:cubicBezTo>
                      <a:cubicBezTo>
                        <a:pt x="74" y="21"/>
                        <a:pt x="97" y="51"/>
                        <a:pt x="97" y="83"/>
                      </a:cubicBezTo>
                      <a:cubicBezTo>
                        <a:pt x="97" y="105"/>
                        <a:pt x="87" y="125"/>
                        <a:pt x="70" y="142"/>
                      </a:cubicBezTo>
                      <a:cubicBezTo>
                        <a:pt x="25" y="127"/>
                        <a:pt x="25" y="127"/>
                        <a:pt x="25" y="127"/>
                      </a:cubicBezTo>
                      <a:cubicBezTo>
                        <a:pt x="25" y="127"/>
                        <a:pt x="25" y="127"/>
                        <a:pt x="25" y="127"/>
                      </a:cubicBezTo>
                      <a:cubicBezTo>
                        <a:pt x="25" y="127"/>
                        <a:pt x="25" y="127"/>
                        <a:pt x="25" y="1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69" name="Freeform 233">
                  <a:extLst>
                    <a:ext uri="{FF2B5EF4-FFF2-40B4-BE49-F238E27FC236}">
                      <a16:creationId xmlns:a16="http://schemas.microsoft.com/office/drawing/2014/main" id="{7D685B04-3F69-46CF-AC23-84FAEF4A902E}"/>
                    </a:ext>
                  </a:extLst>
                </p:cNvPr>
                <p:cNvSpPr/>
                <p:nvPr/>
              </p:nvSpPr>
              <p:spPr bwMode="auto">
                <a:xfrm>
                  <a:off x="2818" y="1353"/>
                  <a:ext cx="60" cy="88"/>
                </a:xfrm>
                <a:custGeom>
                  <a:avLst/>
                  <a:gdLst>
                    <a:gd name="T0" fmla="*/ 37 w 97"/>
                    <a:gd name="T1" fmla="*/ 8 h 142"/>
                    <a:gd name="T2" fmla="*/ 20 w 97"/>
                    <a:gd name="T3" fmla="*/ 32 h 142"/>
                    <a:gd name="T4" fmla="*/ 28 w 97"/>
                    <a:gd name="T5" fmla="*/ 49 h 142"/>
                    <a:gd name="T6" fmla="*/ 11 w 97"/>
                    <a:gd name="T7" fmla="*/ 55 h 142"/>
                    <a:gd name="T8" fmla="*/ 0 w 97"/>
                    <a:gd name="T9" fmla="*/ 32 h 142"/>
                    <a:gd name="T10" fmla="*/ 23 w 97"/>
                    <a:gd name="T11" fmla="*/ 0 h 142"/>
                    <a:gd name="T12" fmla="*/ 37 w 97"/>
                    <a:gd name="T13" fmla="*/ 8 h 142"/>
                    <a:gd name="T14" fmla="*/ 37 w 97"/>
                    <a:gd name="T15" fmla="*/ 8 h 142"/>
                    <a:gd name="T16" fmla="*/ 37 w 97"/>
                    <a:gd name="T17" fmla="*/ 8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97" y="21"/>
                      </a:moveTo>
                      <a:cubicBezTo>
                        <a:pt x="69" y="37"/>
                        <a:pt x="52" y="59"/>
                        <a:pt x="52" y="83"/>
                      </a:cubicBezTo>
                      <a:cubicBezTo>
                        <a:pt x="52" y="99"/>
                        <a:pt x="60" y="114"/>
                        <a:pt x="73" y="127"/>
                      </a:cubicBezTo>
                      <a:cubicBezTo>
                        <a:pt x="28" y="142"/>
                        <a:pt x="28" y="142"/>
                        <a:pt x="28" y="142"/>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0" name="Freeform 234">
                  <a:extLst>
                    <a:ext uri="{FF2B5EF4-FFF2-40B4-BE49-F238E27FC236}">
                      <a16:creationId xmlns:a16="http://schemas.microsoft.com/office/drawing/2014/main" id="{60314C4D-2F19-4AC3-AF16-3F24724DEFFB}"/>
                    </a:ext>
                  </a:extLst>
                </p:cNvPr>
                <p:cNvSpPr/>
                <p:nvPr/>
              </p:nvSpPr>
              <p:spPr bwMode="auto">
                <a:xfrm>
                  <a:off x="3068" y="1329"/>
                  <a:ext cx="78" cy="129"/>
                </a:xfrm>
                <a:custGeom>
                  <a:avLst/>
                  <a:gdLst>
                    <a:gd name="T0" fmla="*/ 16 w 125"/>
                    <a:gd name="T1" fmla="*/ 74 h 209"/>
                    <a:gd name="T2" fmla="*/ 29 w 125"/>
                    <a:gd name="T3" fmla="*/ 46 h 209"/>
                    <a:gd name="T4" fmla="*/ 0 w 125"/>
                    <a:gd name="T5" fmla="*/ 8 h 209"/>
                    <a:gd name="T6" fmla="*/ 14 w 125"/>
                    <a:gd name="T7" fmla="*/ 0 h 209"/>
                    <a:gd name="T8" fmla="*/ 49 w 125"/>
                    <a:gd name="T9" fmla="*/ 46 h 209"/>
                    <a:gd name="T10" fmla="*/ 34 w 125"/>
                    <a:gd name="T11" fmla="*/ 80 h 209"/>
                    <a:gd name="T12" fmla="*/ 16 w 125"/>
                    <a:gd name="T13" fmla="*/ 74 h 209"/>
                    <a:gd name="T14" fmla="*/ 16 w 125"/>
                    <a:gd name="T15" fmla="*/ 74 h 209"/>
                    <a:gd name="T16" fmla="*/ 16 w 125"/>
                    <a:gd name="T17" fmla="*/ 74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4"/>
                        <a:pt x="125" y="122"/>
                      </a:cubicBezTo>
                      <a:cubicBezTo>
                        <a:pt x="125" y="154"/>
                        <a:pt x="111" y="183"/>
                        <a:pt x="86" y="209"/>
                      </a:cubicBezTo>
                      <a:cubicBezTo>
                        <a:pt x="41" y="194"/>
                        <a:pt x="41" y="194"/>
                        <a:pt x="41" y="194"/>
                      </a:cubicBezTo>
                      <a:cubicBezTo>
                        <a:pt x="41" y="194"/>
                        <a:pt x="41" y="194"/>
                        <a:pt x="41" y="194"/>
                      </a:cubicBezTo>
                      <a:cubicBezTo>
                        <a:pt x="41" y="194"/>
                        <a:pt x="41" y="194"/>
                        <a:pt x="41" y="19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71" name="Freeform 235">
                  <a:extLst>
                    <a:ext uri="{FF2B5EF4-FFF2-40B4-BE49-F238E27FC236}">
                      <a16:creationId xmlns:a16="http://schemas.microsoft.com/office/drawing/2014/main" id="{4D47CEFB-F33E-425D-A16E-7A4985E9A40E}"/>
                    </a:ext>
                  </a:extLst>
                </p:cNvPr>
                <p:cNvSpPr/>
                <p:nvPr/>
              </p:nvSpPr>
              <p:spPr bwMode="auto">
                <a:xfrm>
                  <a:off x="2759" y="1329"/>
                  <a:ext cx="77" cy="129"/>
                </a:xfrm>
                <a:custGeom>
                  <a:avLst/>
                  <a:gdLst>
                    <a:gd name="T0" fmla="*/ 48 w 124"/>
                    <a:gd name="T1" fmla="*/ 8 h 209"/>
                    <a:gd name="T2" fmla="*/ 20 w 124"/>
                    <a:gd name="T3" fmla="*/ 46 h 209"/>
                    <a:gd name="T4" fmla="*/ 33 w 124"/>
                    <a:gd name="T5" fmla="*/ 74 h 209"/>
                    <a:gd name="T6" fmla="*/ 16 w 124"/>
                    <a:gd name="T7" fmla="*/ 80 h 209"/>
                    <a:gd name="T8" fmla="*/ 0 w 124"/>
                    <a:gd name="T9" fmla="*/ 46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3"/>
                        <a:pt x="1" y="154"/>
                        <a:pt x="0" y="122"/>
                      </a:cubicBezTo>
                      <a:cubicBezTo>
                        <a:pt x="0" y="74"/>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153" name="同心圆 411">
                <a:extLst>
                  <a:ext uri="{FF2B5EF4-FFF2-40B4-BE49-F238E27FC236}">
                    <a16:creationId xmlns:a16="http://schemas.microsoft.com/office/drawing/2014/main" id="{E14B690B-3180-46C0-9A2E-083D9A327D57}"/>
                  </a:ext>
                </a:extLst>
              </p:cNvPr>
              <p:cNvSpPr/>
              <p:nvPr/>
            </p:nvSpPr>
            <p:spPr bwMode="auto">
              <a:xfrm>
                <a:off x="6888187" y="5555231"/>
                <a:ext cx="138524" cy="97983"/>
              </a:xfrm>
              <a:prstGeom prst="donut">
                <a:avLst/>
              </a:prstGeom>
              <a:solidFill>
                <a:schemeClr val="bg1"/>
              </a:solid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0"/>
                  </a:spcBef>
                  <a:spcAft>
                    <a:spcPct val="0"/>
                  </a:spcAft>
                  <a:buClrTx/>
                  <a:buSzTx/>
                  <a:buFontTx/>
                  <a:buNone/>
                </a:pPr>
                <a:endParaRPr kumimoji="0" lang="zh-CN" altLang="en-US" sz="1800" b="0" i="0" u="none" strike="noStrike" cap="none" normalizeH="0" baseline="0">
                  <a:ln>
                    <a:noFill/>
                  </a:ln>
                  <a:solidFill>
                    <a:schemeClr val="tx1"/>
                  </a:solidFill>
                  <a:effectLst/>
                  <a:latin typeface="Arial" panose="02080604020202020204" charset="0"/>
                  <a:ea typeface="宋体" panose="02010600030101010101" pitchFamily="2" charset="-122"/>
                </a:endParaRPr>
              </a:p>
            </p:txBody>
          </p:sp>
          <p:cxnSp>
            <p:nvCxnSpPr>
              <p:cNvPr id="154" name="直线箭头连接符 412">
                <a:extLst>
                  <a:ext uri="{FF2B5EF4-FFF2-40B4-BE49-F238E27FC236}">
                    <a16:creationId xmlns:a16="http://schemas.microsoft.com/office/drawing/2014/main" id="{F2C3CA84-5F50-4F72-B4FD-572758CACAFF}"/>
                  </a:ext>
                </a:extLst>
              </p:cNvPr>
              <p:cNvCxnSpPr/>
              <p:nvPr/>
            </p:nvCxnSpPr>
            <p:spPr bwMode="auto">
              <a:xfrm flipV="1">
                <a:off x="6968851" y="5320399"/>
                <a:ext cx="0" cy="196833"/>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cxnSp>
            <p:nvCxnSpPr>
              <p:cNvPr id="155" name="直线箭头连接符 413">
                <a:extLst>
                  <a:ext uri="{FF2B5EF4-FFF2-40B4-BE49-F238E27FC236}">
                    <a16:creationId xmlns:a16="http://schemas.microsoft.com/office/drawing/2014/main" id="{94140B24-9269-4480-ABA2-0CAED3ABBE7C}"/>
                  </a:ext>
                </a:extLst>
              </p:cNvPr>
              <p:cNvCxnSpPr/>
              <p:nvPr/>
            </p:nvCxnSpPr>
            <p:spPr bwMode="auto">
              <a:xfrm flipV="1">
                <a:off x="6968851" y="5661248"/>
                <a:ext cx="0" cy="196833"/>
              </a:xfrm>
              <a:prstGeom prst="straightConnector1">
                <a:avLst/>
              </a:prstGeom>
              <a:solidFill>
                <a:schemeClr val="accent1"/>
              </a:solidFill>
              <a:ln w="38100" cap="flat" cmpd="sng" algn="ctr">
                <a:solidFill>
                  <a:schemeClr val="bg1"/>
                </a:solidFill>
                <a:prstDash val="solid"/>
                <a:round/>
                <a:headEnd type="arrow" w="med" len="med"/>
                <a:tailEnd type="none"/>
              </a:ln>
              <a:effectLst/>
            </p:spPr>
          </p:cxnSp>
        </p:grpSp>
      </p:grpSp>
      <p:sp>
        <p:nvSpPr>
          <p:cNvPr id="172" name="椭圆 171">
            <a:extLst>
              <a:ext uri="{FF2B5EF4-FFF2-40B4-BE49-F238E27FC236}">
                <a16:creationId xmlns:a16="http://schemas.microsoft.com/office/drawing/2014/main" id="{0C030052-0470-499A-9564-AED02180EF97}"/>
              </a:ext>
            </a:extLst>
          </p:cNvPr>
          <p:cNvSpPr/>
          <p:nvPr/>
        </p:nvSpPr>
        <p:spPr>
          <a:xfrm>
            <a:off x="1598341" y="4419953"/>
            <a:ext cx="1507998" cy="847554"/>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3" name="椭圆 172">
            <a:extLst>
              <a:ext uri="{FF2B5EF4-FFF2-40B4-BE49-F238E27FC236}">
                <a16:creationId xmlns:a16="http://schemas.microsoft.com/office/drawing/2014/main" id="{BEC3635E-CC09-49CC-9AA7-0198C043BCEA}"/>
              </a:ext>
            </a:extLst>
          </p:cNvPr>
          <p:cNvSpPr/>
          <p:nvPr/>
        </p:nvSpPr>
        <p:spPr>
          <a:xfrm>
            <a:off x="1652692" y="5664624"/>
            <a:ext cx="1507998" cy="847554"/>
          </a:xfrm>
          <a:prstGeom prst="ellipse">
            <a:avLst/>
          </a:prstGeom>
          <a:noFill/>
          <a:ln w="1905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4" name="文本框 173">
            <a:extLst>
              <a:ext uri="{FF2B5EF4-FFF2-40B4-BE49-F238E27FC236}">
                <a16:creationId xmlns:a16="http://schemas.microsoft.com/office/drawing/2014/main" id="{1F10015A-FB45-4145-AB5E-7F4DD3DA57F3}"/>
              </a:ext>
            </a:extLst>
          </p:cNvPr>
          <p:cNvSpPr txBox="1"/>
          <p:nvPr/>
        </p:nvSpPr>
        <p:spPr>
          <a:xfrm>
            <a:off x="5046547" y="3928970"/>
            <a:ext cx="436214" cy="369332"/>
          </a:xfrm>
          <a:prstGeom prst="rect">
            <a:avLst/>
          </a:prstGeom>
          <a:noFill/>
        </p:spPr>
        <p:txBody>
          <a:bodyPr wrap="square" rtlCol="0">
            <a:spAutoFit/>
          </a:bodyPr>
          <a:lstStyle/>
          <a:p>
            <a:r>
              <a:rPr kumimoji="1" lang="en-US" altLang="zh-CN" dirty="0"/>
              <a:t>…</a:t>
            </a:r>
            <a:endParaRPr kumimoji="1" lang="zh-CN" altLang="en-US" dirty="0"/>
          </a:p>
        </p:txBody>
      </p:sp>
      <p:grpSp>
        <p:nvGrpSpPr>
          <p:cNvPr id="175" name="组 283">
            <a:extLst>
              <a:ext uri="{FF2B5EF4-FFF2-40B4-BE49-F238E27FC236}">
                <a16:creationId xmlns:a16="http://schemas.microsoft.com/office/drawing/2014/main" id="{78F7E6C4-9A39-480B-9B0A-91287D6D5DFC}"/>
              </a:ext>
            </a:extLst>
          </p:cNvPr>
          <p:cNvGrpSpPr/>
          <p:nvPr/>
        </p:nvGrpSpPr>
        <p:grpSpPr>
          <a:xfrm>
            <a:off x="6370086" y="3770812"/>
            <a:ext cx="1632609" cy="930939"/>
            <a:chOff x="4552008" y="3154928"/>
            <a:chExt cx="1632609" cy="930939"/>
          </a:xfrm>
        </p:grpSpPr>
        <p:sp>
          <p:nvSpPr>
            <p:cNvPr id="176" name="文本框 175">
              <a:extLst>
                <a:ext uri="{FF2B5EF4-FFF2-40B4-BE49-F238E27FC236}">
                  <a16:creationId xmlns:a16="http://schemas.microsoft.com/office/drawing/2014/main" id="{09480DDE-0045-49BA-A02D-5A3BE80BF865}"/>
                </a:ext>
              </a:extLst>
            </p:cNvPr>
            <p:cNvSpPr txBox="1"/>
            <p:nvPr/>
          </p:nvSpPr>
          <p:spPr>
            <a:xfrm>
              <a:off x="4552008" y="3778090"/>
              <a:ext cx="1307604" cy="307777"/>
            </a:xfrm>
            <a:prstGeom prst="rect">
              <a:avLst/>
            </a:prstGeom>
            <a:noFill/>
          </p:spPr>
          <p:txBody>
            <a:bodyPr wrap="square" rtlCol="0">
              <a:spAutoFit/>
            </a:bodyPr>
            <a:lstStyle/>
            <a:p>
              <a:r>
                <a:rPr kumimoji="1" lang="en-US" altLang="zh-CN" sz="1400" dirty="0"/>
                <a:t>H3C</a:t>
              </a:r>
              <a:r>
                <a:rPr kumimoji="1" lang="zh-CN" altLang="en-US" sz="1400" dirty="0"/>
                <a:t> </a:t>
              </a:r>
              <a:r>
                <a:rPr kumimoji="1" lang="en-US" altLang="zh-CN" sz="1400" dirty="0"/>
                <a:t>S</a:t>
              </a:r>
              <a:r>
                <a:rPr kumimoji="1" lang="en-US" altLang="en-US" sz="1400" dirty="0"/>
                <a:t>12508X</a:t>
              </a:r>
              <a:endParaRPr kumimoji="1" lang="zh-CN" altLang="en-US" sz="1400" dirty="0"/>
            </a:p>
          </p:txBody>
        </p:sp>
        <p:grpSp>
          <p:nvGrpSpPr>
            <p:cNvPr id="177" name="Group 81">
              <a:extLst>
                <a:ext uri="{FF2B5EF4-FFF2-40B4-BE49-F238E27FC236}">
                  <a16:creationId xmlns:a16="http://schemas.microsoft.com/office/drawing/2014/main" id="{B7C4430D-838D-404D-A07D-F5C563706BBB}"/>
                </a:ext>
              </a:extLst>
            </p:cNvPr>
            <p:cNvGrpSpPr>
              <a:grpSpLocks noChangeAspect="1"/>
            </p:cNvGrpSpPr>
            <p:nvPr/>
          </p:nvGrpSpPr>
          <p:grpSpPr bwMode="auto">
            <a:xfrm>
              <a:off x="5270217" y="3154928"/>
              <a:ext cx="914400" cy="661987"/>
              <a:chOff x="470" y="447"/>
              <a:chExt cx="576" cy="417"/>
            </a:xfrm>
          </p:grpSpPr>
          <p:sp>
            <p:nvSpPr>
              <p:cNvPr id="178" name="AutoShape 82">
                <a:extLst>
                  <a:ext uri="{FF2B5EF4-FFF2-40B4-BE49-F238E27FC236}">
                    <a16:creationId xmlns:a16="http://schemas.microsoft.com/office/drawing/2014/main" id="{EEDBCDC3-5907-4E87-A871-83F4EF7ADAE3}"/>
                  </a:ext>
                </a:extLst>
              </p:cNvPr>
              <p:cNvSpPr>
                <a:spLocks noChangeAspect="1" noChangeArrowheads="1" noTextEdit="1"/>
              </p:cNvSpPr>
              <p:nvPr/>
            </p:nvSpPr>
            <p:spPr bwMode="auto">
              <a:xfrm>
                <a:off x="470" y="447"/>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179" name="Freeform 83">
                <a:extLst>
                  <a:ext uri="{FF2B5EF4-FFF2-40B4-BE49-F238E27FC236}">
                    <a16:creationId xmlns:a16="http://schemas.microsoft.com/office/drawing/2014/main" id="{9497D117-AC72-496D-8C43-A6839A33674C}"/>
                  </a:ext>
                </a:extLst>
              </p:cNvPr>
              <p:cNvSpPr/>
              <p:nvPr/>
            </p:nvSpPr>
            <p:spPr bwMode="auto">
              <a:xfrm>
                <a:off x="759" y="613"/>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252"/>
                  <a:gd name="T29" fmla="*/ 286 w 286"/>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252">
                    <a:moveTo>
                      <a:pt x="286" y="0"/>
                    </a:moveTo>
                    <a:lnTo>
                      <a:pt x="286" y="85"/>
                    </a:lnTo>
                    <a:lnTo>
                      <a:pt x="0" y="252"/>
                    </a:lnTo>
                    <a:lnTo>
                      <a:pt x="0" y="166"/>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0" name="Freeform 84">
                <a:extLst>
                  <a:ext uri="{FF2B5EF4-FFF2-40B4-BE49-F238E27FC236}">
                    <a16:creationId xmlns:a16="http://schemas.microsoft.com/office/drawing/2014/main" id="{3403B2A3-4E79-4222-946E-EC0F71801BAD}"/>
                  </a:ext>
                </a:extLst>
              </p:cNvPr>
              <p:cNvSpPr/>
              <p:nvPr/>
            </p:nvSpPr>
            <p:spPr bwMode="auto">
              <a:xfrm>
                <a:off x="471" y="613"/>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
                  <a:gd name="T28" fmla="*/ 0 h 252"/>
                  <a:gd name="T29" fmla="*/ 288 w 288"/>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 h="252">
                    <a:moveTo>
                      <a:pt x="288" y="166"/>
                    </a:moveTo>
                    <a:lnTo>
                      <a:pt x="288" y="252"/>
                    </a:lnTo>
                    <a:lnTo>
                      <a:pt x="0" y="85"/>
                    </a:lnTo>
                    <a:lnTo>
                      <a:pt x="0" y="0"/>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1" name="Freeform 85">
                <a:extLst>
                  <a:ext uri="{FF2B5EF4-FFF2-40B4-BE49-F238E27FC236}">
                    <a16:creationId xmlns:a16="http://schemas.microsoft.com/office/drawing/2014/main" id="{D33A9B2F-A581-4386-AF86-3CDAC6B570FC}"/>
                  </a:ext>
                </a:extLst>
              </p:cNvPr>
              <p:cNvSpPr/>
              <p:nvPr/>
            </p:nvSpPr>
            <p:spPr bwMode="auto">
              <a:xfrm>
                <a:off x="471" y="447"/>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4"/>
                  <a:gd name="T28" fmla="*/ 0 h 332"/>
                  <a:gd name="T29" fmla="*/ 574 w 574"/>
                  <a:gd name="T30" fmla="*/ 332 h 3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4" h="332">
                    <a:moveTo>
                      <a:pt x="574" y="166"/>
                    </a:moveTo>
                    <a:lnTo>
                      <a:pt x="288" y="332"/>
                    </a:lnTo>
                    <a:lnTo>
                      <a:pt x="0" y="166"/>
                    </a:lnTo>
                    <a:lnTo>
                      <a:pt x="286" y="0"/>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2" name="Freeform 86">
                <a:extLst>
                  <a:ext uri="{FF2B5EF4-FFF2-40B4-BE49-F238E27FC236}">
                    <a16:creationId xmlns:a16="http://schemas.microsoft.com/office/drawing/2014/main" id="{9DE4EF33-9983-4902-A9D8-324B617301F2}"/>
                  </a:ext>
                </a:extLst>
              </p:cNvPr>
              <p:cNvSpPr>
                <a:spLocks noEditPoints="1"/>
              </p:cNvSpPr>
              <p:nvPr/>
            </p:nvSpPr>
            <p:spPr bwMode="auto">
              <a:xfrm>
                <a:off x="550" y="495"/>
                <a:ext cx="416" cy="241"/>
              </a:xfrm>
              <a:custGeom>
                <a:avLst/>
                <a:gdLst>
                  <a:gd name="T0" fmla="*/ 136 w 785"/>
                  <a:gd name="T1" fmla="*/ 99 h 457"/>
                  <a:gd name="T2" fmla="*/ 147 w 785"/>
                  <a:gd name="T3" fmla="*/ 105 h 457"/>
                  <a:gd name="T4" fmla="*/ 109 w 785"/>
                  <a:gd name="T5" fmla="*/ 127 h 457"/>
                  <a:gd name="T6" fmla="*/ 72 w 785"/>
                  <a:gd name="T7" fmla="*/ 105 h 457"/>
                  <a:gd name="T8" fmla="*/ 83 w 785"/>
                  <a:gd name="T9" fmla="*/ 99 h 457"/>
                  <a:gd name="T10" fmla="*/ 100 w 785"/>
                  <a:gd name="T11" fmla="*/ 109 h 457"/>
                  <a:gd name="T12" fmla="*/ 100 w 785"/>
                  <a:gd name="T13" fmla="*/ 87 h 457"/>
                  <a:gd name="T14" fmla="*/ 81 w 785"/>
                  <a:gd name="T15" fmla="*/ 81 h 457"/>
                  <a:gd name="T16" fmla="*/ 69 w 785"/>
                  <a:gd name="T17" fmla="*/ 69 h 457"/>
                  <a:gd name="T18" fmla="*/ 32 w 785"/>
                  <a:gd name="T19" fmla="*/ 69 h 457"/>
                  <a:gd name="T20" fmla="*/ 49 w 785"/>
                  <a:gd name="T21" fmla="*/ 79 h 457"/>
                  <a:gd name="T22" fmla="*/ 38 w 785"/>
                  <a:gd name="T23" fmla="*/ 85 h 457"/>
                  <a:gd name="T24" fmla="*/ 0 w 785"/>
                  <a:gd name="T25" fmla="*/ 64 h 457"/>
                  <a:gd name="T26" fmla="*/ 38 w 785"/>
                  <a:gd name="T27" fmla="*/ 43 h 457"/>
                  <a:gd name="T28" fmla="*/ 49 w 785"/>
                  <a:gd name="T29" fmla="*/ 49 h 457"/>
                  <a:gd name="T30" fmla="*/ 32 w 785"/>
                  <a:gd name="T31" fmla="*/ 59 h 457"/>
                  <a:gd name="T32" fmla="*/ 68 w 785"/>
                  <a:gd name="T33" fmla="*/ 59 h 457"/>
                  <a:gd name="T34" fmla="*/ 81 w 785"/>
                  <a:gd name="T35" fmla="*/ 46 h 457"/>
                  <a:gd name="T36" fmla="*/ 104 w 785"/>
                  <a:gd name="T37" fmla="*/ 39 h 457"/>
                  <a:gd name="T38" fmla="*/ 104 w 785"/>
                  <a:gd name="T39" fmla="*/ 18 h 457"/>
                  <a:gd name="T40" fmla="*/ 86 w 785"/>
                  <a:gd name="T41" fmla="*/ 28 h 457"/>
                  <a:gd name="T42" fmla="*/ 75 w 785"/>
                  <a:gd name="T43" fmla="*/ 22 h 457"/>
                  <a:gd name="T44" fmla="*/ 113 w 785"/>
                  <a:gd name="T45" fmla="*/ 0 h 457"/>
                  <a:gd name="T46" fmla="*/ 151 w 785"/>
                  <a:gd name="T47" fmla="*/ 22 h 457"/>
                  <a:gd name="T48" fmla="*/ 139 w 785"/>
                  <a:gd name="T49" fmla="*/ 28 h 457"/>
                  <a:gd name="T50" fmla="*/ 122 w 785"/>
                  <a:gd name="T51" fmla="*/ 18 h 457"/>
                  <a:gd name="T52" fmla="*/ 122 w 785"/>
                  <a:gd name="T53" fmla="*/ 40 h 457"/>
                  <a:gd name="T54" fmla="*/ 141 w 785"/>
                  <a:gd name="T55" fmla="*/ 46 h 457"/>
                  <a:gd name="T56" fmla="*/ 152 w 785"/>
                  <a:gd name="T57" fmla="*/ 57 h 457"/>
                  <a:gd name="T58" fmla="*/ 189 w 785"/>
                  <a:gd name="T59" fmla="*/ 57 h 457"/>
                  <a:gd name="T60" fmla="*/ 172 w 785"/>
                  <a:gd name="T61" fmla="*/ 47 h 457"/>
                  <a:gd name="T62" fmla="*/ 182 w 785"/>
                  <a:gd name="T63" fmla="*/ 40 h 457"/>
                  <a:gd name="T64" fmla="*/ 220 w 785"/>
                  <a:gd name="T65" fmla="*/ 62 h 457"/>
                  <a:gd name="T66" fmla="*/ 183 w 785"/>
                  <a:gd name="T67" fmla="*/ 84 h 457"/>
                  <a:gd name="T68" fmla="*/ 172 w 785"/>
                  <a:gd name="T69" fmla="*/ 78 h 457"/>
                  <a:gd name="T70" fmla="*/ 189 w 785"/>
                  <a:gd name="T71" fmla="*/ 68 h 457"/>
                  <a:gd name="T72" fmla="*/ 153 w 785"/>
                  <a:gd name="T73" fmla="*/ 68 h 457"/>
                  <a:gd name="T74" fmla="*/ 141 w 785"/>
                  <a:gd name="T75" fmla="*/ 81 h 457"/>
                  <a:gd name="T76" fmla="*/ 119 w 785"/>
                  <a:gd name="T77" fmla="*/ 88 h 457"/>
                  <a:gd name="T78" fmla="*/ 119 w 785"/>
                  <a:gd name="T79" fmla="*/ 109 h 457"/>
                  <a:gd name="T80" fmla="*/ 136 w 785"/>
                  <a:gd name="T81" fmla="*/ 99 h 457"/>
                  <a:gd name="T82" fmla="*/ 136 w 785"/>
                  <a:gd name="T83" fmla="*/ 99 h 457"/>
                  <a:gd name="T84" fmla="*/ 136 w 785"/>
                  <a:gd name="T85" fmla="*/ 99 h 457"/>
                  <a:gd name="T86" fmla="*/ 95 w 785"/>
                  <a:gd name="T87" fmla="*/ 72 h 457"/>
                  <a:gd name="T88" fmla="*/ 126 w 785"/>
                  <a:gd name="T89" fmla="*/ 72 h 457"/>
                  <a:gd name="T90" fmla="*/ 126 w 785"/>
                  <a:gd name="T91" fmla="*/ 54 h 457"/>
                  <a:gd name="T92" fmla="*/ 95 w 785"/>
                  <a:gd name="T93" fmla="*/ 54 h 457"/>
                  <a:gd name="T94" fmla="*/ 95 w 785"/>
                  <a:gd name="T95" fmla="*/ 72 h 4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7"/>
                  <a:gd name="T146" fmla="*/ 785 w 785"/>
                  <a:gd name="T147" fmla="*/ 457 h 4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3" name="Freeform 87">
                <a:extLst>
                  <a:ext uri="{FF2B5EF4-FFF2-40B4-BE49-F238E27FC236}">
                    <a16:creationId xmlns:a16="http://schemas.microsoft.com/office/drawing/2014/main" id="{601C3EDB-961E-4906-81D0-2523F95B1787}"/>
                  </a:ext>
                </a:extLst>
              </p:cNvPr>
              <p:cNvSpPr>
                <a:spLocks noEditPoints="1"/>
              </p:cNvSpPr>
              <p:nvPr/>
            </p:nvSpPr>
            <p:spPr bwMode="auto">
              <a:xfrm>
                <a:off x="550" y="489"/>
                <a:ext cx="416" cy="241"/>
              </a:xfrm>
              <a:custGeom>
                <a:avLst/>
                <a:gdLst>
                  <a:gd name="T0" fmla="*/ 136 w 785"/>
                  <a:gd name="T1" fmla="*/ 99 h 456"/>
                  <a:gd name="T2" fmla="*/ 147 w 785"/>
                  <a:gd name="T3" fmla="*/ 106 h 456"/>
                  <a:gd name="T4" fmla="*/ 109 w 785"/>
                  <a:gd name="T5" fmla="*/ 127 h 456"/>
                  <a:gd name="T6" fmla="*/ 72 w 785"/>
                  <a:gd name="T7" fmla="*/ 106 h 456"/>
                  <a:gd name="T8" fmla="*/ 83 w 785"/>
                  <a:gd name="T9" fmla="*/ 99 h 456"/>
                  <a:gd name="T10" fmla="*/ 100 w 785"/>
                  <a:gd name="T11" fmla="*/ 109 h 456"/>
                  <a:gd name="T12" fmla="*/ 100 w 785"/>
                  <a:gd name="T13" fmla="*/ 87 h 456"/>
                  <a:gd name="T14" fmla="*/ 81 w 785"/>
                  <a:gd name="T15" fmla="*/ 81 h 456"/>
                  <a:gd name="T16" fmla="*/ 69 w 785"/>
                  <a:gd name="T17" fmla="*/ 70 h 456"/>
                  <a:gd name="T18" fmla="*/ 32 w 785"/>
                  <a:gd name="T19" fmla="*/ 70 h 456"/>
                  <a:gd name="T20" fmla="*/ 49 w 785"/>
                  <a:gd name="T21" fmla="*/ 79 h 456"/>
                  <a:gd name="T22" fmla="*/ 38 w 785"/>
                  <a:gd name="T23" fmla="*/ 86 h 456"/>
                  <a:gd name="T24" fmla="*/ 0 w 785"/>
                  <a:gd name="T25" fmla="*/ 64 h 456"/>
                  <a:gd name="T26" fmla="*/ 38 w 785"/>
                  <a:gd name="T27" fmla="*/ 42 h 456"/>
                  <a:gd name="T28" fmla="*/ 49 w 785"/>
                  <a:gd name="T29" fmla="*/ 49 h 456"/>
                  <a:gd name="T30" fmla="*/ 32 w 785"/>
                  <a:gd name="T31" fmla="*/ 59 h 456"/>
                  <a:gd name="T32" fmla="*/ 68 w 785"/>
                  <a:gd name="T33" fmla="*/ 59 h 456"/>
                  <a:gd name="T34" fmla="*/ 81 w 785"/>
                  <a:gd name="T35" fmla="*/ 46 h 456"/>
                  <a:gd name="T36" fmla="*/ 104 w 785"/>
                  <a:gd name="T37" fmla="*/ 39 h 456"/>
                  <a:gd name="T38" fmla="*/ 104 w 785"/>
                  <a:gd name="T39" fmla="*/ 18 h 456"/>
                  <a:gd name="T40" fmla="*/ 86 w 785"/>
                  <a:gd name="T41" fmla="*/ 28 h 456"/>
                  <a:gd name="T42" fmla="*/ 75 w 785"/>
                  <a:gd name="T43" fmla="*/ 22 h 456"/>
                  <a:gd name="T44" fmla="*/ 113 w 785"/>
                  <a:gd name="T45" fmla="*/ 0 h 456"/>
                  <a:gd name="T46" fmla="*/ 151 w 785"/>
                  <a:gd name="T47" fmla="*/ 22 h 456"/>
                  <a:gd name="T48" fmla="*/ 139 w 785"/>
                  <a:gd name="T49" fmla="*/ 28 h 456"/>
                  <a:gd name="T50" fmla="*/ 122 w 785"/>
                  <a:gd name="T51" fmla="*/ 18 h 456"/>
                  <a:gd name="T52" fmla="*/ 122 w 785"/>
                  <a:gd name="T53" fmla="*/ 40 h 456"/>
                  <a:gd name="T54" fmla="*/ 141 w 785"/>
                  <a:gd name="T55" fmla="*/ 46 h 456"/>
                  <a:gd name="T56" fmla="*/ 152 w 785"/>
                  <a:gd name="T57" fmla="*/ 57 h 456"/>
                  <a:gd name="T58" fmla="*/ 189 w 785"/>
                  <a:gd name="T59" fmla="*/ 57 h 456"/>
                  <a:gd name="T60" fmla="*/ 172 w 785"/>
                  <a:gd name="T61" fmla="*/ 47 h 456"/>
                  <a:gd name="T62" fmla="*/ 182 w 785"/>
                  <a:gd name="T63" fmla="*/ 41 h 456"/>
                  <a:gd name="T64" fmla="*/ 220 w 785"/>
                  <a:gd name="T65" fmla="*/ 62 h 456"/>
                  <a:gd name="T66" fmla="*/ 183 w 785"/>
                  <a:gd name="T67" fmla="*/ 84 h 456"/>
                  <a:gd name="T68" fmla="*/ 172 w 785"/>
                  <a:gd name="T69" fmla="*/ 77 h 456"/>
                  <a:gd name="T70" fmla="*/ 189 w 785"/>
                  <a:gd name="T71" fmla="*/ 68 h 456"/>
                  <a:gd name="T72" fmla="*/ 153 w 785"/>
                  <a:gd name="T73" fmla="*/ 68 h 456"/>
                  <a:gd name="T74" fmla="*/ 141 w 785"/>
                  <a:gd name="T75" fmla="*/ 81 h 456"/>
                  <a:gd name="T76" fmla="*/ 119 w 785"/>
                  <a:gd name="T77" fmla="*/ 88 h 456"/>
                  <a:gd name="T78" fmla="*/ 119 w 785"/>
                  <a:gd name="T79" fmla="*/ 109 h 456"/>
                  <a:gd name="T80" fmla="*/ 136 w 785"/>
                  <a:gd name="T81" fmla="*/ 99 h 456"/>
                  <a:gd name="T82" fmla="*/ 136 w 785"/>
                  <a:gd name="T83" fmla="*/ 99 h 456"/>
                  <a:gd name="T84" fmla="*/ 136 w 785"/>
                  <a:gd name="T85" fmla="*/ 99 h 456"/>
                  <a:gd name="T86" fmla="*/ 95 w 785"/>
                  <a:gd name="T87" fmla="*/ 72 h 456"/>
                  <a:gd name="T88" fmla="*/ 126 w 785"/>
                  <a:gd name="T89" fmla="*/ 72 h 456"/>
                  <a:gd name="T90" fmla="*/ 126 w 785"/>
                  <a:gd name="T91" fmla="*/ 54 h 456"/>
                  <a:gd name="T92" fmla="*/ 95 w 785"/>
                  <a:gd name="T93" fmla="*/ 54 h 456"/>
                  <a:gd name="T94" fmla="*/ 95 w 785"/>
                  <a:gd name="T95" fmla="*/ 72 h 4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6"/>
                  <a:gd name="T146" fmla="*/ 785 w 785"/>
                  <a:gd name="T147" fmla="*/ 456 h 4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4" name="Freeform 88">
                <a:extLst>
                  <a:ext uri="{FF2B5EF4-FFF2-40B4-BE49-F238E27FC236}">
                    <a16:creationId xmlns:a16="http://schemas.microsoft.com/office/drawing/2014/main" id="{EFA16306-A435-41EE-A587-085D1CDAE3BE}"/>
                  </a:ext>
                </a:extLst>
              </p:cNvPr>
              <p:cNvSpPr/>
              <p:nvPr/>
            </p:nvSpPr>
            <p:spPr bwMode="auto">
              <a:xfrm>
                <a:off x="519" y="673"/>
                <a:ext cx="30" cy="48"/>
              </a:xfrm>
              <a:custGeom>
                <a:avLst/>
                <a:gdLst>
                  <a:gd name="T0" fmla="*/ 8 w 56"/>
                  <a:gd name="T1" fmla="*/ 2 h 92"/>
                  <a:gd name="T2" fmla="*/ 13 w 56"/>
                  <a:gd name="T3" fmla="*/ 6 h 92"/>
                  <a:gd name="T4" fmla="*/ 16 w 56"/>
                  <a:gd name="T5" fmla="*/ 12 h 92"/>
                  <a:gd name="T6" fmla="*/ 11 w 56"/>
                  <a:gd name="T7" fmla="*/ 10 h 92"/>
                  <a:gd name="T8" fmla="*/ 8 w 56"/>
                  <a:gd name="T9" fmla="*/ 5 h 92"/>
                  <a:gd name="T10" fmla="*/ 6 w 56"/>
                  <a:gd name="T11" fmla="*/ 4 h 92"/>
                  <a:gd name="T12" fmla="*/ 5 w 56"/>
                  <a:gd name="T13" fmla="*/ 5 h 92"/>
                  <a:gd name="T14" fmla="*/ 6 w 56"/>
                  <a:gd name="T15" fmla="*/ 8 h 92"/>
                  <a:gd name="T16" fmla="*/ 10 w 56"/>
                  <a:gd name="T17" fmla="*/ 11 h 92"/>
                  <a:gd name="T18" fmla="*/ 14 w 56"/>
                  <a:gd name="T19" fmla="*/ 15 h 92"/>
                  <a:gd name="T20" fmla="*/ 16 w 56"/>
                  <a:gd name="T21" fmla="*/ 21 h 92"/>
                  <a:gd name="T22" fmla="*/ 14 w 56"/>
                  <a:gd name="T23" fmla="*/ 25 h 92"/>
                  <a:gd name="T24" fmla="*/ 8 w 56"/>
                  <a:gd name="T25" fmla="*/ 23 h 92"/>
                  <a:gd name="T26" fmla="*/ 3 w 56"/>
                  <a:gd name="T27" fmla="*/ 18 h 92"/>
                  <a:gd name="T28" fmla="*/ 0 w 56"/>
                  <a:gd name="T29" fmla="*/ 11 h 92"/>
                  <a:gd name="T30" fmla="*/ 4 w 56"/>
                  <a:gd name="T31" fmla="*/ 14 h 92"/>
                  <a:gd name="T32" fmla="*/ 5 w 56"/>
                  <a:gd name="T33" fmla="*/ 17 h 92"/>
                  <a:gd name="T34" fmla="*/ 9 w 56"/>
                  <a:gd name="T35" fmla="*/ 20 h 92"/>
                  <a:gd name="T36" fmla="*/ 11 w 56"/>
                  <a:gd name="T37" fmla="*/ 20 h 92"/>
                  <a:gd name="T38" fmla="*/ 12 w 56"/>
                  <a:gd name="T39" fmla="*/ 19 h 92"/>
                  <a:gd name="T40" fmla="*/ 9 w 56"/>
                  <a:gd name="T41" fmla="*/ 15 h 92"/>
                  <a:gd name="T42" fmla="*/ 4 w 56"/>
                  <a:gd name="T43" fmla="*/ 10 h 92"/>
                  <a:gd name="T44" fmla="*/ 1 w 56"/>
                  <a:gd name="T45" fmla="*/ 4 h 92"/>
                  <a:gd name="T46" fmla="*/ 3 w 56"/>
                  <a:gd name="T47" fmla="*/ 1 h 92"/>
                  <a:gd name="T48" fmla="*/ 8 w 56"/>
                  <a:gd name="T49" fmla="*/ 2 h 92"/>
                  <a:gd name="T50" fmla="*/ 8 w 56"/>
                  <a:gd name="T51" fmla="*/ 2 h 92"/>
                  <a:gd name="T52" fmla="*/ 8 w 56"/>
                  <a:gd name="T53" fmla="*/ 2 h 92"/>
                  <a:gd name="T54" fmla="*/ 8 w 56"/>
                  <a:gd name="T55" fmla="*/ 2 h 92"/>
                  <a:gd name="T56" fmla="*/ 8 w 56"/>
                  <a:gd name="T57" fmla="*/ 2 h 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6"/>
                  <a:gd name="T88" fmla="*/ 0 h 92"/>
                  <a:gd name="T89" fmla="*/ 56 w 56"/>
                  <a:gd name="T90" fmla="*/ 92 h 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5" name="Freeform 89">
                <a:extLst>
                  <a:ext uri="{FF2B5EF4-FFF2-40B4-BE49-F238E27FC236}">
                    <a16:creationId xmlns:a16="http://schemas.microsoft.com/office/drawing/2014/main" id="{7109F72E-2382-49C2-8F4C-FB5DA6A4FA6F}"/>
                  </a:ext>
                </a:extLst>
              </p:cNvPr>
              <p:cNvSpPr/>
              <p:nvPr/>
            </p:nvSpPr>
            <p:spPr bwMode="auto">
              <a:xfrm>
                <a:off x="550" y="685"/>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62"/>
                  <a:gd name="T59" fmla="*/ 46 w 46"/>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6" name="Freeform 90">
                <a:extLst>
                  <a:ext uri="{FF2B5EF4-FFF2-40B4-BE49-F238E27FC236}">
                    <a16:creationId xmlns:a16="http://schemas.microsoft.com/office/drawing/2014/main" id="{8290D5DD-4E85-4773-BBE7-FD567DC61113}"/>
                  </a:ext>
                </a:extLst>
              </p:cNvPr>
              <p:cNvSpPr/>
              <p:nvPr/>
            </p:nvSpPr>
            <p:spPr bwMode="auto">
              <a:xfrm>
                <a:off x="600" y="714"/>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5"/>
                  <a:gd name="T32" fmla="*/ 7 w 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5">
                    <a:moveTo>
                      <a:pt x="7" y="5"/>
                    </a:moveTo>
                    <a:lnTo>
                      <a:pt x="7" y="45"/>
                    </a:lnTo>
                    <a:lnTo>
                      <a:pt x="0" y="41"/>
                    </a:lnTo>
                    <a:lnTo>
                      <a:pt x="0" y="0"/>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7" name="Freeform 91">
                <a:extLst>
                  <a:ext uri="{FF2B5EF4-FFF2-40B4-BE49-F238E27FC236}">
                    <a16:creationId xmlns:a16="http://schemas.microsoft.com/office/drawing/2014/main" id="{2687BC2D-0180-49EE-8D0B-9319C190BC88}"/>
                  </a:ext>
                </a:extLst>
              </p:cNvPr>
              <p:cNvSpPr/>
              <p:nvPr/>
            </p:nvSpPr>
            <p:spPr bwMode="auto">
              <a:xfrm>
                <a:off x="611" y="721"/>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51"/>
                  <a:gd name="T44" fmla="*/ 29 w 29"/>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51">
                    <a:moveTo>
                      <a:pt x="29" y="17"/>
                    </a:moveTo>
                    <a:lnTo>
                      <a:pt x="29" y="24"/>
                    </a:lnTo>
                    <a:lnTo>
                      <a:pt x="19" y="18"/>
                    </a:lnTo>
                    <a:lnTo>
                      <a:pt x="19" y="51"/>
                    </a:lnTo>
                    <a:lnTo>
                      <a:pt x="11" y="46"/>
                    </a:lnTo>
                    <a:lnTo>
                      <a:pt x="11" y="14"/>
                    </a:lnTo>
                    <a:lnTo>
                      <a:pt x="0" y="7"/>
                    </a:lnTo>
                    <a:lnTo>
                      <a:pt x="0" y="0"/>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8" name="Freeform 92">
                <a:extLst>
                  <a:ext uri="{FF2B5EF4-FFF2-40B4-BE49-F238E27FC236}">
                    <a16:creationId xmlns:a16="http://schemas.microsoft.com/office/drawing/2014/main" id="{714DEF39-0867-4E42-9570-737CA8A7668B}"/>
                  </a:ext>
                </a:extLst>
              </p:cNvPr>
              <p:cNvSpPr/>
              <p:nvPr/>
            </p:nvSpPr>
            <p:spPr bwMode="auto">
              <a:xfrm>
                <a:off x="642" y="745"/>
                <a:ext cx="33" cy="48"/>
              </a:xfrm>
              <a:custGeom>
                <a:avLst/>
                <a:gdLst>
                  <a:gd name="T0" fmla="*/ 10 w 62"/>
                  <a:gd name="T1" fmla="*/ 2 h 92"/>
                  <a:gd name="T2" fmla="*/ 15 w 62"/>
                  <a:gd name="T3" fmla="*/ 7 h 92"/>
                  <a:gd name="T4" fmla="*/ 18 w 62"/>
                  <a:gd name="T5" fmla="*/ 14 h 92"/>
                  <a:gd name="T6" fmla="*/ 14 w 62"/>
                  <a:gd name="T7" fmla="*/ 11 h 92"/>
                  <a:gd name="T8" fmla="*/ 12 w 62"/>
                  <a:gd name="T9" fmla="*/ 8 h 92"/>
                  <a:gd name="T10" fmla="*/ 10 w 62"/>
                  <a:gd name="T11" fmla="*/ 6 h 92"/>
                  <a:gd name="T12" fmla="*/ 5 w 62"/>
                  <a:gd name="T13" fmla="*/ 6 h 92"/>
                  <a:gd name="T14" fmla="*/ 4 w 62"/>
                  <a:gd name="T15" fmla="*/ 10 h 92"/>
                  <a:gd name="T16" fmla="*/ 5 w 62"/>
                  <a:gd name="T17" fmla="*/ 15 h 92"/>
                  <a:gd name="T18" fmla="*/ 10 w 62"/>
                  <a:gd name="T19" fmla="*/ 20 h 92"/>
                  <a:gd name="T20" fmla="*/ 12 w 62"/>
                  <a:gd name="T21" fmla="*/ 20 h 92"/>
                  <a:gd name="T22" fmla="*/ 14 w 62"/>
                  <a:gd name="T23" fmla="*/ 17 h 92"/>
                  <a:gd name="T24" fmla="*/ 18 w 62"/>
                  <a:gd name="T25" fmla="*/ 20 h 92"/>
                  <a:gd name="T26" fmla="*/ 15 w 62"/>
                  <a:gd name="T27" fmla="*/ 25 h 92"/>
                  <a:gd name="T28" fmla="*/ 10 w 62"/>
                  <a:gd name="T29" fmla="*/ 23 h 92"/>
                  <a:gd name="T30" fmla="*/ 3 w 62"/>
                  <a:gd name="T31" fmla="*/ 17 h 92"/>
                  <a:gd name="T32" fmla="*/ 0 w 62"/>
                  <a:gd name="T33" fmla="*/ 8 h 92"/>
                  <a:gd name="T34" fmla="*/ 3 w 62"/>
                  <a:gd name="T35" fmla="*/ 1 h 92"/>
                  <a:gd name="T36" fmla="*/ 10 w 62"/>
                  <a:gd name="T37" fmla="*/ 2 h 92"/>
                  <a:gd name="T38" fmla="*/ 10 w 62"/>
                  <a:gd name="T39" fmla="*/ 2 h 92"/>
                  <a:gd name="T40" fmla="*/ 10 w 62"/>
                  <a:gd name="T41" fmla="*/ 2 h 92"/>
                  <a:gd name="T42" fmla="*/ 10 w 62"/>
                  <a:gd name="T43" fmla="*/ 2 h 92"/>
                  <a:gd name="T44" fmla="*/ 10 w 62"/>
                  <a:gd name="T45" fmla="*/ 2 h 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2"/>
                  <a:gd name="T70" fmla="*/ 0 h 92"/>
                  <a:gd name="T71" fmla="*/ 62 w 62"/>
                  <a:gd name="T72" fmla="*/ 92 h 9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189" name="Freeform 93">
                <a:extLst>
                  <a:ext uri="{FF2B5EF4-FFF2-40B4-BE49-F238E27FC236}">
                    <a16:creationId xmlns:a16="http://schemas.microsoft.com/office/drawing/2014/main" id="{1505ADC9-023A-446E-AFEB-6B4344B66368}"/>
                  </a:ext>
                </a:extLst>
              </p:cNvPr>
              <p:cNvSpPr/>
              <p:nvPr/>
            </p:nvSpPr>
            <p:spPr bwMode="auto">
              <a:xfrm>
                <a:off x="680" y="761"/>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57"/>
                  <a:gd name="T56" fmla="*/ 30 w 30"/>
                  <a:gd name="T57" fmla="*/ 57 h 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grpSp>
      <p:grpSp>
        <p:nvGrpSpPr>
          <p:cNvPr id="190" name="组 344">
            <a:extLst>
              <a:ext uri="{FF2B5EF4-FFF2-40B4-BE49-F238E27FC236}">
                <a16:creationId xmlns:a16="http://schemas.microsoft.com/office/drawing/2014/main" id="{480EFEEC-5246-40A0-82B7-77E07F01E8C6}"/>
              </a:ext>
            </a:extLst>
          </p:cNvPr>
          <p:cNvGrpSpPr/>
          <p:nvPr/>
        </p:nvGrpSpPr>
        <p:grpSpPr>
          <a:xfrm>
            <a:off x="6867786" y="2211124"/>
            <a:ext cx="1378597" cy="1217257"/>
            <a:chOff x="4416523" y="1833581"/>
            <a:chExt cx="1378597" cy="1217257"/>
          </a:xfrm>
        </p:grpSpPr>
        <p:pic>
          <p:nvPicPr>
            <p:cNvPr id="191" name="Picture 1028" descr="服务器类">
              <a:extLst>
                <a:ext uri="{FF2B5EF4-FFF2-40B4-BE49-F238E27FC236}">
                  <a16:creationId xmlns:a16="http://schemas.microsoft.com/office/drawing/2014/main" id="{2ED3E203-9A5C-4F18-B9EA-4F09B082CC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8040" y="1833581"/>
              <a:ext cx="495791" cy="71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2" name="文本框 191">
              <a:extLst>
                <a:ext uri="{FF2B5EF4-FFF2-40B4-BE49-F238E27FC236}">
                  <a16:creationId xmlns:a16="http://schemas.microsoft.com/office/drawing/2014/main" id="{5B8FA9C4-4B69-44C1-BD92-2D3860237A97}"/>
                </a:ext>
              </a:extLst>
            </p:cNvPr>
            <p:cNvSpPr txBox="1"/>
            <p:nvPr/>
          </p:nvSpPr>
          <p:spPr>
            <a:xfrm>
              <a:off x="4416523" y="2527618"/>
              <a:ext cx="1378597" cy="523220"/>
            </a:xfrm>
            <a:prstGeom prst="rect">
              <a:avLst/>
            </a:prstGeom>
            <a:noFill/>
          </p:spPr>
          <p:txBody>
            <a:bodyPr wrap="square" rtlCol="0">
              <a:spAutoFit/>
            </a:bodyPr>
            <a:lstStyle/>
            <a:p>
              <a:pPr algn="ctr"/>
              <a:r>
                <a:rPr kumimoji="1" lang="en-US" altLang="en-US" sz="1400" dirty="0">
                  <a:solidFill>
                    <a:srgbClr val="FF0000"/>
                  </a:solidFill>
                </a:rPr>
                <a:t>身份管理与认证</a:t>
              </a:r>
              <a:r>
                <a:rPr kumimoji="1" lang="zh-CN" altLang="en-US" sz="1400" dirty="0">
                  <a:solidFill>
                    <a:srgbClr val="FF0000"/>
                  </a:solidFill>
                </a:rPr>
                <a:t>服务器</a:t>
              </a:r>
            </a:p>
          </p:txBody>
        </p:sp>
      </p:grpSp>
      <p:grpSp>
        <p:nvGrpSpPr>
          <p:cNvPr id="193" name="组 345">
            <a:extLst>
              <a:ext uri="{FF2B5EF4-FFF2-40B4-BE49-F238E27FC236}">
                <a16:creationId xmlns:a16="http://schemas.microsoft.com/office/drawing/2014/main" id="{CC3CA50C-09C7-48EE-90D2-2744AC17978A}"/>
              </a:ext>
            </a:extLst>
          </p:cNvPr>
          <p:cNvGrpSpPr/>
          <p:nvPr/>
        </p:nvGrpSpPr>
        <p:grpSpPr>
          <a:xfrm>
            <a:off x="6671319" y="5054089"/>
            <a:ext cx="1432439" cy="1281650"/>
            <a:chOff x="3741325" y="1826783"/>
            <a:chExt cx="1432439" cy="1281650"/>
          </a:xfrm>
        </p:grpSpPr>
        <p:pic>
          <p:nvPicPr>
            <p:cNvPr id="194" name="Picture 1028" descr="服务器类">
              <a:extLst>
                <a:ext uri="{FF2B5EF4-FFF2-40B4-BE49-F238E27FC236}">
                  <a16:creationId xmlns:a16="http://schemas.microsoft.com/office/drawing/2014/main" id="{EF9364ED-6168-485F-B7F2-DDAB1386E2E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3723" y="1826783"/>
              <a:ext cx="495791" cy="71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5" name="文本框 194">
              <a:extLst>
                <a:ext uri="{FF2B5EF4-FFF2-40B4-BE49-F238E27FC236}">
                  <a16:creationId xmlns:a16="http://schemas.microsoft.com/office/drawing/2014/main" id="{B88110A9-9CE4-42A9-B4F1-10231EE904FB}"/>
                </a:ext>
              </a:extLst>
            </p:cNvPr>
            <p:cNvSpPr txBox="1"/>
            <p:nvPr/>
          </p:nvSpPr>
          <p:spPr>
            <a:xfrm>
              <a:off x="3741325" y="2585213"/>
              <a:ext cx="1432439" cy="523220"/>
            </a:xfrm>
            <a:prstGeom prst="rect">
              <a:avLst/>
            </a:prstGeom>
            <a:noFill/>
          </p:spPr>
          <p:txBody>
            <a:bodyPr wrap="square" rtlCol="0">
              <a:spAutoFit/>
            </a:bodyPr>
            <a:lstStyle/>
            <a:p>
              <a:pPr algn="ctr"/>
              <a:r>
                <a:rPr kumimoji="1" lang="en-US" altLang="en-US" sz="1400" dirty="0">
                  <a:solidFill>
                    <a:srgbClr val="FF0000"/>
                  </a:solidFill>
                </a:rPr>
                <a:t>地址生成</a:t>
              </a:r>
              <a:r>
                <a:rPr kumimoji="1" lang="zh-CN" altLang="en-US" sz="1400" dirty="0">
                  <a:solidFill>
                    <a:srgbClr val="FF0000"/>
                  </a:solidFill>
                </a:rPr>
                <a:t>服务器（</a:t>
              </a:r>
              <a:r>
                <a:rPr kumimoji="1" lang="en-US" altLang="en-US" sz="1400" dirty="0">
                  <a:solidFill>
                    <a:srgbClr val="FF0000"/>
                  </a:solidFill>
                </a:rPr>
                <a:t>DHCPv6</a:t>
              </a:r>
              <a:r>
                <a:rPr kumimoji="1" lang="zh-CN" altLang="en-US" sz="1400" dirty="0">
                  <a:solidFill>
                    <a:srgbClr val="FF0000"/>
                  </a:solidFill>
                </a:rPr>
                <a:t>）</a:t>
              </a:r>
            </a:p>
          </p:txBody>
        </p:sp>
      </p:grpSp>
      <p:cxnSp>
        <p:nvCxnSpPr>
          <p:cNvPr id="196" name="直线连接符 454">
            <a:extLst>
              <a:ext uri="{FF2B5EF4-FFF2-40B4-BE49-F238E27FC236}">
                <a16:creationId xmlns:a16="http://schemas.microsoft.com/office/drawing/2014/main" id="{945EC1F1-3EDF-4B0A-B26A-122AEB239251}"/>
              </a:ext>
            </a:extLst>
          </p:cNvPr>
          <p:cNvCxnSpPr/>
          <p:nvPr/>
        </p:nvCxnSpPr>
        <p:spPr>
          <a:xfrm>
            <a:off x="6416583" y="2523540"/>
            <a:ext cx="0" cy="2942685"/>
          </a:xfrm>
          <a:prstGeom prst="line">
            <a:avLst/>
          </a:prstGeom>
          <a:ln w="38100">
            <a:solidFill>
              <a:srgbClr val="0049DB"/>
            </a:solidFill>
            <a:headEnd type="none"/>
          </a:ln>
        </p:spPr>
        <p:style>
          <a:lnRef idx="1">
            <a:schemeClr val="accent1"/>
          </a:lnRef>
          <a:fillRef idx="0">
            <a:schemeClr val="accent1"/>
          </a:fillRef>
          <a:effectRef idx="0">
            <a:schemeClr val="accent1"/>
          </a:effectRef>
          <a:fontRef idx="minor">
            <a:schemeClr val="tx1"/>
          </a:fontRef>
        </p:style>
      </p:cxnSp>
      <p:cxnSp>
        <p:nvCxnSpPr>
          <p:cNvPr id="197" name="直线连接符 455">
            <a:extLst>
              <a:ext uri="{FF2B5EF4-FFF2-40B4-BE49-F238E27FC236}">
                <a16:creationId xmlns:a16="http://schemas.microsoft.com/office/drawing/2014/main" id="{0D4FD6AD-45A6-4D64-A9C8-9C70327748EB}"/>
              </a:ext>
            </a:extLst>
          </p:cNvPr>
          <p:cNvCxnSpPr/>
          <p:nvPr/>
        </p:nvCxnSpPr>
        <p:spPr>
          <a:xfrm>
            <a:off x="7520721" y="4406548"/>
            <a:ext cx="16709" cy="656599"/>
          </a:xfrm>
          <a:prstGeom prst="line">
            <a:avLst/>
          </a:prstGeom>
          <a:ln w="38100">
            <a:solidFill>
              <a:srgbClr val="0049DB"/>
            </a:solidFill>
            <a:headEnd type="none"/>
          </a:ln>
        </p:spPr>
        <p:style>
          <a:lnRef idx="1">
            <a:schemeClr val="accent1"/>
          </a:lnRef>
          <a:fillRef idx="0">
            <a:schemeClr val="accent1"/>
          </a:fillRef>
          <a:effectRef idx="0">
            <a:schemeClr val="accent1"/>
          </a:effectRef>
          <a:fontRef idx="minor">
            <a:schemeClr val="tx1"/>
          </a:fontRef>
        </p:style>
      </p:cxnSp>
      <p:grpSp>
        <p:nvGrpSpPr>
          <p:cNvPr id="198" name="Group 17">
            <a:extLst>
              <a:ext uri="{FF2B5EF4-FFF2-40B4-BE49-F238E27FC236}">
                <a16:creationId xmlns:a16="http://schemas.microsoft.com/office/drawing/2014/main" id="{9B0509BD-051D-4526-A424-1B512D343AE7}"/>
              </a:ext>
            </a:extLst>
          </p:cNvPr>
          <p:cNvGrpSpPr>
            <a:grpSpLocks noChangeAspect="1"/>
          </p:cNvGrpSpPr>
          <p:nvPr/>
        </p:nvGrpSpPr>
        <p:grpSpPr bwMode="auto">
          <a:xfrm>
            <a:off x="8945585" y="3695505"/>
            <a:ext cx="955711" cy="678852"/>
            <a:chOff x="1445" y="1336"/>
            <a:chExt cx="718" cy="525"/>
          </a:xfrm>
        </p:grpSpPr>
        <p:sp>
          <p:nvSpPr>
            <p:cNvPr id="199" name="AutoShape 18">
              <a:extLst>
                <a:ext uri="{FF2B5EF4-FFF2-40B4-BE49-F238E27FC236}">
                  <a16:creationId xmlns:a16="http://schemas.microsoft.com/office/drawing/2014/main" id="{BD43CC1C-8586-4E3E-B772-9B2429B48D74}"/>
                </a:ext>
              </a:extLst>
            </p:cNvPr>
            <p:cNvSpPr>
              <a:spLocks noChangeAspect="1" noChangeArrowheads="1" noTextEdit="1"/>
            </p:cNvSpPr>
            <p:nvPr/>
          </p:nvSpPr>
          <p:spPr bwMode="auto">
            <a:xfrm>
              <a:off x="1477" y="1353"/>
              <a:ext cx="653" cy="4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00" name="Freeform 19">
              <a:extLst>
                <a:ext uri="{FF2B5EF4-FFF2-40B4-BE49-F238E27FC236}">
                  <a16:creationId xmlns:a16="http://schemas.microsoft.com/office/drawing/2014/main" id="{4960CB2A-CA35-40B3-992D-A1F2491FF782}"/>
                </a:ext>
              </a:extLst>
            </p:cNvPr>
            <p:cNvSpPr>
              <a:spLocks noChangeAspect="1"/>
            </p:cNvSpPr>
            <p:nvPr/>
          </p:nvSpPr>
          <p:spPr bwMode="auto">
            <a:xfrm>
              <a:off x="1478" y="1536"/>
              <a:ext cx="653" cy="325"/>
            </a:xfrm>
            <a:custGeom>
              <a:avLst/>
              <a:gdLst>
                <a:gd name="T0" fmla="*/ 804 w 453"/>
                <a:gd name="T1" fmla="*/ 189 h 225"/>
                <a:gd name="T2" fmla="*/ 137 w 453"/>
                <a:gd name="T3" fmla="*/ 189 h 225"/>
                <a:gd name="T4" fmla="*/ 0 w 453"/>
                <a:gd name="T5" fmla="*/ 1 h 225"/>
                <a:gd name="T6" fmla="*/ 0 w 453"/>
                <a:gd name="T7" fmla="*/ 1 h 225"/>
                <a:gd name="T8" fmla="*/ 0 w 453"/>
                <a:gd name="T9" fmla="*/ 182 h 225"/>
                <a:gd name="T10" fmla="*/ 0 w 453"/>
                <a:gd name="T11" fmla="*/ 182 h 225"/>
                <a:gd name="T12" fmla="*/ 137 w 453"/>
                <a:gd name="T13" fmla="*/ 363 h 225"/>
                <a:gd name="T14" fmla="*/ 804 w 453"/>
                <a:gd name="T15" fmla="*/ 363 h 225"/>
                <a:gd name="T16" fmla="*/ 941 w 453"/>
                <a:gd name="T17" fmla="*/ 182 h 225"/>
                <a:gd name="T18" fmla="*/ 941 w 453"/>
                <a:gd name="T19" fmla="*/ 182 h 225"/>
                <a:gd name="T20" fmla="*/ 941 w 453"/>
                <a:gd name="T21" fmla="*/ 0 h 225"/>
                <a:gd name="T22" fmla="*/ 804 w 453"/>
                <a:gd name="T23" fmla="*/ 189 h 22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453"/>
                <a:gd name="T37" fmla="*/ 0 h 225"/>
                <a:gd name="T38" fmla="*/ 453 w 453"/>
                <a:gd name="T39" fmla="*/ 225 h 22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453" h="225">
                  <a:moveTo>
                    <a:pt x="387" y="91"/>
                  </a:moveTo>
                  <a:cubicBezTo>
                    <a:pt x="299" y="143"/>
                    <a:pt x="155" y="143"/>
                    <a:pt x="66" y="91"/>
                  </a:cubicBezTo>
                  <a:cubicBezTo>
                    <a:pt x="19" y="64"/>
                    <a:pt x="0" y="36"/>
                    <a:pt x="0" y="1"/>
                  </a:cubicBezTo>
                  <a:cubicBezTo>
                    <a:pt x="0" y="1"/>
                    <a:pt x="0" y="1"/>
                    <a:pt x="0" y="1"/>
                  </a:cubicBezTo>
                  <a:cubicBezTo>
                    <a:pt x="0" y="87"/>
                    <a:pt x="0" y="87"/>
                    <a:pt x="0" y="87"/>
                  </a:cubicBezTo>
                  <a:cubicBezTo>
                    <a:pt x="0" y="87"/>
                    <a:pt x="0" y="87"/>
                    <a:pt x="0" y="87"/>
                  </a:cubicBezTo>
                  <a:cubicBezTo>
                    <a:pt x="3" y="118"/>
                    <a:pt x="24" y="150"/>
                    <a:pt x="66" y="174"/>
                  </a:cubicBezTo>
                  <a:cubicBezTo>
                    <a:pt x="155" y="225"/>
                    <a:pt x="299" y="225"/>
                    <a:pt x="387" y="174"/>
                  </a:cubicBezTo>
                  <a:cubicBezTo>
                    <a:pt x="428" y="150"/>
                    <a:pt x="450" y="118"/>
                    <a:pt x="453" y="87"/>
                  </a:cubicBezTo>
                  <a:cubicBezTo>
                    <a:pt x="453" y="87"/>
                    <a:pt x="453" y="87"/>
                    <a:pt x="453" y="87"/>
                  </a:cubicBezTo>
                  <a:cubicBezTo>
                    <a:pt x="453" y="0"/>
                    <a:pt x="453" y="0"/>
                    <a:pt x="453" y="0"/>
                  </a:cubicBezTo>
                  <a:cubicBezTo>
                    <a:pt x="453" y="34"/>
                    <a:pt x="431" y="66"/>
                    <a:pt x="387" y="91"/>
                  </a:cubicBezTo>
                  <a:close/>
                </a:path>
              </a:pathLst>
            </a:custGeom>
            <a:solidFill>
              <a:srgbClr val="10367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1" name="Freeform 20">
              <a:extLst>
                <a:ext uri="{FF2B5EF4-FFF2-40B4-BE49-F238E27FC236}">
                  <a16:creationId xmlns:a16="http://schemas.microsoft.com/office/drawing/2014/main" id="{8815F8A4-1B63-4435-8427-FBC272595B4F}"/>
                </a:ext>
              </a:extLst>
            </p:cNvPr>
            <p:cNvSpPr>
              <a:spLocks noChangeAspect="1"/>
            </p:cNvSpPr>
            <p:nvPr/>
          </p:nvSpPr>
          <p:spPr bwMode="auto">
            <a:xfrm>
              <a:off x="1445" y="1336"/>
              <a:ext cx="718" cy="415"/>
            </a:xfrm>
            <a:custGeom>
              <a:avLst/>
              <a:gdLst>
                <a:gd name="T0" fmla="*/ 851 w 498"/>
                <a:gd name="T1" fmla="*/ 105 h 288"/>
                <a:gd name="T2" fmla="*/ 852 w 498"/>
                <a:gd name="T3" fmla="*/ 493 h 288"/>
                <a:gd name="T4" fmla="*/ 185 w 498"/>
                <a:gd name="T5" fmla="*/ 493 h 288"/>
                <a:gd name="T6" fmla="*/ 183 w 498"/>
                <a:gd name="T7" fmla="*/ 105 h 288"/>
                <a:gd name="T8" fmla="*/ 851 w 498"/>
                <a:gd name="T9" fmla="*/ 105 h 288"/>
                <a:gd name="T10" fmla="*/ 0 60000 65536"/>
                <a:gd name="T11" fmla="*/ 0 60000 65536"/>
                <a:gd name="T12" fmla="*/ 0 60000 65536"/>
                <a:gd name="T13" fmla="*/ 0 60000 65536"/>
                <a:gd name="T14" fmla="*/ 0 60000 65536"/>
                <a:gd name="T15" fmla="*/ 0 w 498"/>
                <a:gd name="T16" fmla="*/ 0 h 288"/>
                <a:gd name="T17" fmla="*/ 498 w 498"/>
                <a:gd name="T18" fmla="*/ 288 h 288"/>
              </a:gdLst>
              <a:ahLst/>
              <a:cxnLst>
                <a:cxn ang="T10">
                  <a:pos x="T0" y="T1"/>
                </a:cxn>
                <a:cxn ang="T11">
                  <a:pos x="T2" y="T3"/>
                </a:cxn>
                <a:cxn ang="T12">
                  <a:pos x="T4" y="T5"/>
                </a:cxn>
                <a:cxn ang="T13">
                  <a:pos x="T6" y="T7"/>
                </a:cxn>
                <a:cxn ang="T14">
                  <a:pos x="T8" y="T9"/>
                </a:cxn>
              </a:cxnLst>
              <a:rect l="T15" t="T16" r="T17" b="T18"/>
              <a:pathLst>
                <a:path w="498" h="288">
                  <a:moveTo>
                    <a:pt x="409" y="51"/>
                  </a:moveTo>
                  <a:cubicBezTo>
                    <a:pt x="498" y="103"/>
                    <a:pt x="498" y="186"/>
                    <a:pt x="410" y="237"/>
                  </a:cubicBezTo>
                  <a:cubicBezTo>
                    <a:pt x="322" y="288"/>
                    <a:pt x="178" y="288"/>
                    <a:pt x="89" y="237"/>
                  </a:cubicBezTo>
                  <a:cubicBezTo>
                    <a:pt x="1" y="186"/>
                    <a:pt x="0" y="103"/>
                    <a:pt x="88" y="51"/>
                  </a:cubicBezTo>
                  <a:cubicBezTo>
                    <a:pt x="177" y="0"/>
                    <a:pt x="320" y="0"/>
                    <a:pt x="409" y="51"/>
                  </a:cubicBezTo>
                </a:path>
              </a:pathLst>
            </a:custGeom>
            <a:solidFill>
              <a:srgbClr val="4A67A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2" name="Freeform 21">
              <a:extLst>
                <a:ext uri="{FF2B5EF4-FFF2-40B4-BE49-F238E27FC236}">
                  <a16:creationId xmlns:a16="http://schemas.microsoft.com/office/drawing/2014/main" id="{7E031FAF-4141-4A7C-895E-F7B705BE39A9}"/>
                </a:ext>
              </a:extLst>
            </p:cNvPr>
            <p:cNvSpPr>
              <a:spLocks noChangeAspect="1"/>
            </p:cNvSpPr>
            <p:nvPr/>
          </p:nvSpPr>
          <p:spPr bwMode="auto">
            <a:xfrm>
              <a:off x="1739" y="1757"/>
              <a:ext cx="13" cy="56"/>
            </a:xfrm>
            <a:custGeom>
              <a:avLst/>
              <a:gdLst>
                <a:gd name="T0" fmla="*/ 0 w 13"/>
                <a:gd name="T1" fmla="*/ 56 h 56"/>
                <a:gd name="T2" fmla="*/ 0 w 13"/>
                <a:gd name="T3" fmla="*/ 0 h 56"/>
                <a:gd name="T4" fmla="*/ 13 w 13"/>
                <a:gd name="T5" fmla="*/ 0 h 56"/>
                <a:gd name="T6" fmla="*/ 13 w 13"/>
                <a:gd name="T7" fmla="*/ 56 h 56"/>
                <a:gd name="T8" fmla="*/ 0 w 13"/>
                <a:gd name="T9" fmla="*/ 56 h 56"/>
                <a:gd name="T10" fmla="*/ 0 w 13"/>
                <a:gd name="T11" fmla="*/ 56 h 56"/>
                <a:gd name="T12" fmla="*/ 0 w 13"/>
                <a:gd name="T13" fmla="*/ 56 h 56"/>
                <a:gd name="T14" fmla="*/ 0 60000 65536"/>
                <a:gd name="T15" fmla="*/ 0 60000 65536"/>
                <a:gd name="T16" fmla="*/ 0 60000 65536"/>
                <a:gd name="T17" fmla="*/ 0 60000 65536"/>
                <a:gd name="T18" fmla="*/ 0 60000 65536"/>
                <a:gd name="T19" fmla="*/ 0 60000 65536"/>
                <a:gd name="T20" fmla="*/ 0 60000 65536"/>
                <a:gd name="T21" fmla="*/ 0 w 13"/>
                <a:gd name="T22" fmla="*/ 0 h 56"/>
                <a:gd name="T23" fmla="*/ 13 w 13"/>
                <a:gd name="T24" fmla="*/ 56 h 56"/>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3" h="56">
                  <a:moveTo>
                    <a:pt x="0" y="56"/>
                  </a:moveTo>
                  <a:lnTo>
                    <a:pt x="0" y="0"/>
                  </a:lnTo>
                  <a:lnTo>
                    <a:pt x="13" y="0"/>
                  </a:lnTo>
                  <a:lnTo>
                    <a:pt x="13" y="56"/>
                  </a:lnTo>
                  <a:lnTo>
                    <a:pt x="0" y="56"/>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3" name="Freeform 22">
              <a:extLst>
                <a:ext uri="{FF2B5EF4-FFF2-40B4-BE49-F238E27FC236}">
                  <a16:creationId xmlns:a16="http://schemas.microsoft.com/office/drawing/2014/main" id="{B44D36CC-8795-4657-B60C-602738509692}"/>
                </a:ext>
              </a:extLst>
            </p:cNvPr>
            <p:cNvSpPr>
              <a:spLocks noChangeAspect="1" noEditPoints="1"/>
            </p:cNvSpPr>
            <p:nvPr/>
          </p:nvSpPr>
          <p:spPr bwMode="auto">
            <a:xfrm>
              <a:off x="1762" y="1757"/>
              <a:ext cx="45" cy="56"/>
            </a:xfrm>
            <a:custGeom>
              <a:avLst/>
              <a:gdLst>
                <a:gd name="T0" fmla="*/ 19 w 31"/>
                <a:gd name="T1" fmla="*/ 13 h 39"/>
                <a:gd name="T2" fmla="*/ 19 w 31"/>
                <a:gd name="T3" fmla="*/ 37 h 39"/>
                <a:gd name="T4" fmla="*/ 32 w 31"/>
                <a:gd name="T5" fmla="*/ 37 h 39"/>
                <a:gd name="T6" fmla="*/ 44 w 31"/>
                <a:gd name="T7" fmla="*/ 34 h 39"/>
                <a:gd name="T8" fmla="*/ 48 w 31"/>
                <a:gd name="T9" fmla="*/ 24 h 39"/>
                <a:gd name="T10" fmla="*/ 44 w 31"/>
                <a:gd name="T11" fmla="*/ 14 h 39"/>
                <a:gd name="T12" fmla="*/ 32 w 31"/>
                <a:gd name="T13" fmla="*/ 13 h 39"/>
                <a:gd name="T14" fmla="*/ 19 w 31"/>
                <a:gd name="T15" fmla="*/ 13 h 39"/>
                <a:gd name="T16" fmla="*/ 19 w 31"/>
                <a:gd name="T17" fmla="*/ 13 h 39"/>
                <a:gd name="T18" fmla="*/ 0 w 31"/>
                <a:gd name="T19" fmla="*/ 80 h 39"/>
                <a:gd name="T20" fmla="*/ 0 w 31"/>
                <a:gd name="T21" fmla="*/ 0 h 39"/>
                <a:gd name="T22" fmla="*/ 38 w 31"/>
                <a:gd name="T23" fmla="*/ 0 h 39"/>
                <a:gd name="T24" fmla="*/ 60 w 31"/>
                <a:gd name="T25" fmla="*/ 6 h 39"/>
                <a:gd name="T26" fmla="*/ 65 w 31"/>
                <a:gd name="T27" fmla="*/ 24 h 39"/>
                <a:gd name="T28" fmla="*/ 60 w 31"/>
                <a:gd name="T29" fmla="*/ 43 h 39"/>
                <a:gd name="T30" fmla="*/ 38 w 31"/>
                <a:gd name="T31" fmla="*/ 52 h 39"/>
                <a:gd name="T32" fmla="*/ 19 w 31"/>
                <a:gd name="T33" fmla="*/ 52 h 39"/>
                <a:gd name="T34" fmla="*/ 19 w 31"/>
                <a:gd name="T35" fmla="*/ 80 h 39"/>
                <a:gd name="T36" fmla="*/ 0 w 31"/>
                <a:gd name="T37" fmla="*/ 80 h 39"/>
                <a:gd name="T38" fmla="*/ 0 w 31"/>
                <a:gd name="T39" fmla="*/ 80 h 39"/>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1"/>
                <a:gd name="T61" fmla="*/ 0 h 39"/>
                <a:gd name="T62" fmla="*/ 31 w 31"/>
                <a:gd name="T63" fmla="*/ 39 h 39"/>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1" h="39">
                  <a:moveTo>
                    <a:pt x="9" y="6"/>
                  </a:moveTo>
                  <a:cubicBezTo>
                    <a:pt x="9" y="18"/>
                    <a:pt x="9" y="18"/>
                    <a:pt x="9" y="18"/>
                  </a:cubicBezTo>
                  <a:cubicBezTo>
                    <a:pt x="15" y="18"/>
                    <a:pt x="15" y="18"/>
                    <a:pt x="15" y="18"/>
                  </a:cubicBezTo>
                  <a:cubicBezTo>
                    <a:pt x="18" y="18"/>
                    <a:pt x="19" y="18"/>
                    <a:pt x="21" y="17"/>
                  </a:cubicBezTo>
                  <a:cubicBezTo>
                    <a:pt x="22" y="16"/>
                    <a:pt x="23" y="14"/>
                    <a:pt x="23" y="12"/>
                  </a:cubicBezTo>
                  <a:cubicBezTo>
                    <a:pt x="23" y="10"/>
                    <a:pt x="22" y="8"/>
                    <a:pt x="21" y="7"/>
                  </a:cubicBezTo>
                  <a:cubicBezTo>
                    <a:pt x="19" y="7"/>
                    <a:pt x="18" y="6"/>
                    <a:pt x="15" y="6"/>
                  </a:cubicBezTo>
                  <a:cubicBezTo>
                    <a:pt x="9" y="6"/>
                    <a:pt x="9" y="6"/>
                    <a:pt x="9" y="6"/>
                  </a:cubicBezTo>
                  <a:cubicBezTo>
                    <a:pt x="9" y="6"/>
                    <a:pt x="9" y="6"/>
                    <a:pt x="9" y="6"/>
                  </a:cubicBezTo>
                  <a:close/>
                  <a:moveTo>
                    <a:pt x="0" y="39"/>
                  </a:moveTo>
                  <a:cubicBezTo>
                    <a:pt x="0" y="0"/>
                    <a:pt x="0" y="0"/>
                    <a:pt x="0" y="0"/>
                  </a:cubicBezTo>
                  <a:cubicBezTo>
                    <a:pt x="18" y="0"/>
                    <a:pt x="18" y="0"/>
                    <a:pt x="18" y="0"/>
                  </a:cubicBezTo>
                  <a:cubicBezTo>
                    <a:pt x="22" y="0"/>
                    <a:pt x="26" y="1"/>
                    <a:pt x="28" y="3"/>
                  </a:cubicBezTo>
                  <a:cubicBezTo>
                    <a:pt x="30" y="6"/>
                    <a:pt x="31" y="9"/>
                    <a:pt x="31" y="12"/>
                  </a:cubicBezTo>
                  <a:cubicBezTo>
                    <a:pt x="31" y="16"/>
                    <a:pt x="30" y="19"/>
                    <a:pt x="28" y="21"/>
                  </a:cubicBezTo>
                  <a:cubicBezTo>
                    <a:pt x="26" y="23"/>
                    <a:pt x="22" y="25"/>
                    <a:pt x="18" y="25"/>
                  </a:cubicBezTo>
                  <a:cubicBezTo>
                    <a:pt x="9" y="25"/>
                    <a:pt x="9" y="25"/>
                    <a:pt x="9" y="25"/>
                  </a:cubicBezTo>
                  <a:cubicBezTo>
                    <a:pt x="9" y="39"/>
                    <a:pt x="9" y="39"/>
                    <a:pt x="9" y="39"/>
                  </a:cubicBezTo>
                  <a:cubicBezTo>
                    <a:pt x="0" y="39"/>
                    <a:pt x="0" y="39"/>
                    <a:pt x="0" y="39"/>
                  </a:cubicBezTo>
                  <a:cubicBezTo>
                    <a:pt x="0" y="39"/>
                    <a:pt x="0" y="39"/>
                    <a:pt x="0"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4" name="Freeform 23">
              <a:extLst>
                <a:ext uri="{FF2B5EF4-FFF2-40B4-BE49-F238E27FC236}">
                  <a16:creationId xmlns:a16="http://schemas.microsoft.com/office/drawing/2014/main" id="{D1C6D3AB-5BB7-4FF0-B013-0EF4581C9561}"/>
                </a:ext>
              </a:extLst>
            </p:cNvPr>
            <p:cNvSpPr>
              <a:spLocks noChangeAspect="1"/>
            </p:cNvSpPr>
            <p:nvPr/>
          </p:nvSpPr>
          <p:spPr bwMode="auto">
            <a:xfrm>
              <a:off x="1810" y="1771"/>
              <a:ext cx="40" cy="42"/>
            </a:xfrm>
            <a:custGeom>
              <a:avLst/>
              <a:gdLst>
                <a:gd name="T0" fmla="*/ 40 w 40"/>
                <a:gd name="T1" fmla="*/ 0 h 42"/>
                <a:gd name="T2" fmla="*/ 26 w 40"/>
                <a:gd name="T3" fmla="*/ 42 h 42"/>
                <a:gd name="T4" fmla="*/ 14 w 40"/>
                <a:gd name="T5" fmla="*/ 42 h 42"/>
                <a:gd name="T6" fmla="*/ 0 w 40"/>
                <a:gd name="T7" fmla="*/ 0 h 42"/>
                <a:gd name="T8" fmla="*/ 11 w 40"/>
                <a:gd name="T9" fmla="*/ 0 h 42"/>
                <a:gd name="T10" fmla="*/ 20 w 40"/>
                <a:gd name="T11" fmla="*/ 29 h 42"/>
                <a:gd name="T12" fmla="*/ 20 w 40"/>
                <a:gd name="T13" fmla="*/ 29 h 42"/>
                <a:gd name="T14" fmla="*/ 29 w 40"/>
                <a:gd name="T15" fmla="*/ 0 h 42"/>
                <a:gd name="T16" fmla="*/ 40 w 40"/>
                <a:gd name="T17" fmla="*/ 0 h 42"/>
                <a:gd name="T18" fmla="*/ 40 w 40"/>
                <a:gd name="T19" fmla="*/ 0 h 42"/>
                <a:gd name="T20" fmla="*/ 40 w 40"/>
                <a:gd name="T21" fmla="*/ 0 h 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40"/>
                <a:gd name="T34" fmla="*/ 0 h 42"/>
                <a:gd name="T35" fmla="*/ 40 w 40"/>
                <a:gd name="T36" fmla="*/ 42 h 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40" h="42">
                  <a:moveTo>
                    <a:pt x="40" y="0"/>
                  </a:moveTo>
                  <a:lnTo>
                    <a:pt x="26" y="42"/>
                  </a:lnTo>
                  <a:lnTo>
                    <a:pt x="14" y="42"/>
                  </a:lnTo>
                  <a:lnTo>
                    <a:pt x="0" y="0"/>
                  </a:lnTo>
                  <a:lnTo>
                    <a:pt x="11" y="0"/>
                  </a:lnTo>
                  <a:lnTo>
                    <a:pt x="20" y="29"/>
                  </a:lnTo>
                  <a:lnTo>
                    <a:pt x="29" y="0"/>
                  </a:lnTo>
                  <a:lnTo>
                    <a:pt x="40" y="0"/>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5" name="Freeform 24">
              <a:extLst>
                <a:ext uri="{FF2B5EF4-FFF2-40B4-BE49-F238E27FC236}">
                  <a16:creationId xmlns:a16="http://schemas.microsoft.com/office/drawing/2014/main" id="{9D66A653-B91B-4ECC-8B8D-BA8D150ABFCF}"/>
                </a:ext>
              </a:extLst>
            </p:cNvPr>
            <p:cNvSpPr>
              <a:spLocks noChangeAspect="1" noEditPoints="1"/>
            </p:cNvSpPr>
            <p:nvPr/>
          </p:nvSpPr>
          <p:spPr bwMode="auto">
            <a:xfrm>
              <a:off x="1852" y="1757"/>
              <a:ext cx="40" cy="56"/>
            </a:xfrm>
            <a:custGeom>
              <a:avLst/>
              <a:gdLst>
                <a:gd name="T0" fmla="*/ 30 w 28"/>
                <a:gd name="T1" fmla="*/ 39 h 39"/>
                <a:gd name="T2" fmla="*/ 20 w 28"/>
                <a:gd name="T3" fmla="*/ 43 h 39"/>
                <a:gd name="T4" fmla="*/ 16 w 28"/>
                <a:gd name="T5" fmla="*/ 53 h 39"/>
                <a:gd name="T6" fmla="*/ 20 w 28"/>
                <a:gd name="T7" fmla="*/ 65 h 39"/>
                <a:gd name="T8" fmla="*/ 30 w 28"/>
                <a:gd name="T9" fmla="*/ 67 h 39"/>
                <a:gd name="T10" fmla="*/ 39 w 28"/>
                <a:gd name="T11" fmla="*/ 65 h 39"/>
                <a:gd name="T12" fmla="*/ 41 w 28"/>
                <a:gd name="T13" fmla="*/ 53 h 39"/>
                <a:gd name="T14" fmla="*/ 39 w 28"/>
                <a:gd name="T15" fmla="*/ 43 h 39"/>
                <a:gd name="T16" fmla="*/ 30 w 28"/>
                <a:gd name="T17" fmla="*/ 39 h 39"/>
                <a:gd name="T18" fmla="*/ 30 w 28"/>
                <a:gd name="T19" fmla="*/ 39 h 39"/>
                <a:gd name="T20" fmla="*/ 56 w 28"/>
                <a:gd name="T21" fmla="*/ 20 h 39"/>
                <a:gd name="T22" fmla="*/ 41 w 28"/>
                <a:gd name="T23" fmla="*/ 20 h 39"/>
                <a:gd name="T24" fmla="*/ 37 w 28"/>
                <a:gd name="T25" fmla="*/ 14 h 39"/>
                <a:gd name="T26" fmla="*/ 30 w 28"/>
                <a:gd name="T27" fmla="*/ 10 h 39"/>
                <a:gd name="T28" fmla="*/ 19 w 28"/>
                <a:gd name="T29" fmla="*/ 20 h 39"/>
                <a:gd name="T30" fmla="*/ 16 w 28"/>
                <a:gd name="T31" fmla="*/ 34 h 39"/>
                <a:gd name="T32" fmla="*/ 16 w 28"/>
                <a:gd name="T33" fmla="*/ 34 h 39"/>
                <a:gd name="T34" fmla="*/ 33 w 28"/>
                <a:gd name="T35" fmla="*/ 27 h 39"/>
                <a:gd name="T36" fmla="*/ 51 w 28"/>
                <a:gd name="T37" fmla="*/ 34 h 39"/>
                <a:gd name="T38" fmla="*/ 57 w 28"/>
                <a:gd name="T39" fmla="*/ 52 h 39"/>
                <a:gd name="T40" fmla="*/ 49 w 28"/>
                <a:gd name="T41" fmla="*/ 72 h 39"/>
                <a:gd name="T42" fmla="*/ 30 w 28"/>
                <a:gd name="T43" fmla="*/ 80 h 39"/>
                <a:gd name="T44" fmla="*/ 6 w 28"/>
                <a:gd name="T45" fmla="*/ 67 h 39"/>
                <a:gd name="T46" fmla="*/ 0 w 28"/>
                <a:gd name="T47" fmla="*/ 42 h 39"/>
                <a:gd name="T48" fmla="*/ 9 w 28"/>
                <a:gd name="T49" fmla="*/ 13 h 39"/>
                <a:gd name="T50" fmla="*/ 30 w 28"/>
                <a:gd name="T51" fmla="*/ 0 h 39"/>
                <a:gd name="T52" fmla="*/ 47 w 28"/>
                <a:gd name="T53" fmla="*/ 4 h 39"/>
                <a:gd name="T54" fmla="*/ 56 w 28"/>
                <a:gd name="T55" fmla="*/ 20 h 39"/>
                <a:gd name="T56" fmla="*/ 56 w 28"/>
                <a:gd name="T57" fmla="*/ 20 h 39"/>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28"/>
                <a:gd name="T88" fmla="*/ 0 h 39"/>
                <a:gd name="T89" fmla="*/ 28 w 28"/>
                <a:gd name="T90" fmla="*/ 39 h 39"/>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28" h="39">
                  <a:moveTo>
                    <a:pt x="15" y="19"/>
                  </a:moveTo>
                  <a:cubicBezTo>
                    <a:pt x="13" y="19"/>
                    <a:pt x="11" y="19"/>
                    <a:pt x="10" y="21"/>
                  </a:cubicBezTo>
                  <a:cubicBezTo>
                    <a:pt x="9" y="22"/>
                    <a:pt x="8" y="24"/>
                    <a:pt x="8" y="26"/>
                  </a:cubicBezTo>
                  <a:cubicBezTo>
                    <a:pt x="8" y="28"/>
                    <a:pt x="9" y="29"/>
                    <a:pt x="10" y="31"/>
                  </a:cubicBezTo>
                  <a:cubicBezTo>
                    <a:pt x="11" y="32"/>
                    <a:pt x="13" y="33"/>
                    <a:pt x="15" y="33"/>
                  </a:cubicBezTo>
                  <a:cubicBezTo>
                    <a:pt x="16" y="33"/>
                    <a:pt x="18" y="32"/>
                    <a:pt x="19" y="31"/>
                  </a:cubicBezTo>
                  <a:cubicBezTo>
                    <a:pt x="20" y="29"/>
                    <a:pt x="20" y="28"/>
                    <a:pt x="20" y="26"/>
                  </a:cubicBezTo>
                  <a:cubicBezTo>
                    <a:pt x="20" y="24"/>
                    <a:pt x="20" y="22"/>
                    <a:pt x="19" y="21"/>
                  </a:cubicBezTo>
                  <a:cubicBezTo>
                    <a:pt x="18" y="20"/>
                    <a:pt x="16" y="19"/>
                    <a:pt x="15" y="19"/>
                  </a:cubicBezTo>
                  <a:cubicBezTo>
                    <a:pt x="15" y="19"/>
                    <a:pt x="15" y="19"/>
                    <a:pt x="15" y="19"/>
                  </a:cubicBezTo>
                  <a:close/>
                  <a:moveTo>
                    <a:pt x="27" y="10"/>
                  </a:moveTo>
                  <a:cubicBezTo>
                    <a:pt x="20" y="10"/>
                    <a:pt x="20" y="10"/>
                    <a:pt x="20" y="10"/>
                  </a:cubicBezTo>
                  <a:cubicBezTo>
                    <a:pt x="20" y="9"/>
                    <a:pt x="19" y="8"/>
                    <a:pt x="18" y="7"/>
                  </a:cubicBezTo>
                  <a:cubicBezTo>
                    <a:pt x="17" y="6"/>
                    <a:pt x="16" y="5"/>
                    <a:pt x="15" y="5"/>
                  </a:cubicBezTo>
                  <a:cubicBezTo>
                    <a:pt x="13" y="5"/>
                    <a:pt x="11" y="7"/>
                    <a:pt x="9" y="10"/>
                  </a:cubicBezTo>
                  <a:cubicBezTo>
                    <a:pt x="8" y="12"/>
                    <a:pt x="8" y="14"/>
                    <a:pt x="8" y="17"/>
                  </a:cubicBezTo>
                  <a:cubicBezTo>
                    <a:pt x="8" y="17"/>
                    <a:pt x="8" y="17"/>
                    <a:pt x="8" y="17"/>
                  </a:cubicBezTo>
                  <a:cubicBezTo>
                    <a:pt x="10" y="14"/>
                    <a:pt x="13" y="13"/>
                    <a:pt x="16" y="13"/>
                  </a:cubicBezTo>
                  <a:cubicBezTo>
                    <a:pt x="20" y="13"/>
                    <a:pt x="23" y="14"/>
                    <a:pt x="25" y="17"/>
                  </a:cubicBezTo>
                  <a:cubicBezTo>
                    <a:pt x="27" y="19"/>
                    <a:pt x="28" y="22"/>
                    <a:pt x="28" y="25"/>
                  </a:cubicBezTo>
                  <a:cubicBezTo>
                    <a:pt x="28" y="29"/>
                    <a:pt x="27" y="33"/>
                    <a:pt x="24" y="35"/>
                  </a:cubicBezTo>
                  <a:cubicBezTo>
                    <a:pt x="22" y="38"/>
                    <a:pt x="19" y="39"/>
                    <a:pt x="15" y="39"/>
                  </a:cubicBezTo>
                  <a:cubicBezTo>
                    <a:pt x="9" y="39"/>
                    <a:pt x="6" y="37"/>
                    <a:pt x="3" y="33"/>
                  </a:cubicBezTo>
                  <a:cubicBezTo>
                    <a:pt x="1" y="30"/>
                    <a:pt x="0" y="25"/>
                    <a:pt x="0" y="20"/>
                  </a:cubicBezTo>
                  <a:cubicBezTo>
                    <a:pt x="0" y="14"/>
                    <a:pt x="1" y="10"/>
                    <a:pt x="4" y="6"/>
                  </a:cubicBezTo>
                  <a:cubicBezTo>
                    <a:pt x="6" y="2"/>
                    <a:pt x="10" y="0"/>
                    <a:pt x="15" y="0"/>
                  </a:cubicBezTo>
                  <a:cubicBezTo>
                    <a:pt x="18" y="0"/>
                    <a:pt x="21" y="1"/>
                    <a:pt x="23" y="2"/>
                  </a:cubicBezTo>
                  <a:cubicBezTo>
                    <a:pt x="26" y="4"/>
                    <a:pt x="27" y="7"/>
                    <a:pt x="27" y="10"/>
                  </a:cubicBezTo>
                  <a:cubicBezTo>
                    <a:pt x="27" y="10"/>
                    <a:pt x="27" y="10"/>
                    <a:pt x="27"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6" name="Freeform 25">
              <a:extLst>
                <a:ext uri="{FF2B5EF4-FFF2-40B4-BE49-F238E27FC236}">
                  <a16:creationId xmlns:a16="http://schemas.microsoft.com/office/drawing/2014/main" id="{AD89DF4E-ABC1-4AF3-9B4D-B2CDD8458474}"/>
                </a:ext>
              </a:extLst>
            </p:cNvPr>
            <p:cNvSpPr>
              <a:spLocks noChangeAspect="1"/>
            </p:cNvSpPr>
            <p:nvPr/>
          </p:nvSpPr>
          <p:spPr bwMode="auto">
            <a:xfrm>
              <a:off x="1768" y="1418"/>
              <a:ext cx="255" cy="95"/>
            </a:xfrm>
            <a:custGeom>
              <a:avLst/>
              <a:gdLst>
                <a:gd name="T0" fmla="*/ 66 w 177"/>
                <a:gd name="T1" fmla="*/ 119 h 66"/>
                <a:gd name="T2" fmla="*/ 66 w 177"/>
                <a:gd name="T3" fmla="*/ 119 h 66"/>
                <a:gd name="T4" fmla="*/ 0 w 177"/>
                <a:gd name="T5" fmla="*/ 81 h 66"/>
                <a:gd name="T6" fmla="*/ 52 w 177"/>
                <a:gd name="T7" fmla="*/ 52 h 66"/>
                <a:gd name="T8" fmla="*/ 118 w 177"/>
                <a:gd name="T9" fmla="*/ 91 h 66"/>
                <a:gd name="T10" fmla="*/ 169 w 177"/>
                <a:gd name="T11" fmla="*/ 86 h 66"/>
                <a:gd name="T12" fmla="*/ 254 w 177"/>
                <a:gd name="T13" fmla="*/ 37 h 66"/>
                <a:gd name="T14" fmla="*/ 157 w 177"/>
                <a:gd name="T15" fmla="*/ 37 h 66"/>
                <a:gd name="T16" fmla="*/ 157 w 177"/>
                <a:gd name="T17" fmla="*/ 0 h 66"/>
                <a:gd name="T18" fmla="*/ 367 w 177"/>
                <a:gd name="T19" fmla="*/ 0 h 66"/>
                <a:gd name="T20" fmla="*/ 367 w 177"/>
                <a:gd name="T21" fmla="*/ 122 h 66"/>
                <a:gd name="T22" fmla="*/ 305 w 177"/>
                <a:gd name="T23" fmla="*/ 122 h 66"/>
                <a:gd name="T24" fmla="*/ 305 w 177"/>
                <a:gd name="T25" fmla="*/ 66 h 66"/>
                <a:gd name="T26" fmla="*/ 220 w 177"/>
                <a:gd name="T27" fmla="*/ 117 h 66"/>
                <a:gd name="T28" fmla="*/ 137 w 177"/>
                <a:gd name="T29" fmla="*/ 137 h 66"/>
                <a:gd name="T30" fmla="*/ 66 w 177"/>
                <a:gd name="T31" fmla="*/ 119 h 66"/>
                <a:gd name="T32" fmla="*/ 66 w 177"/>
                <a:gd name="T33" fmla="*/ 119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7"/>
                <a:gd name="T52" fmla="*/ 0 h 66"/>
                <a:gd name="T53" fmla="*/ 177 w 177"/>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7" h="66">
                  <a:moveTo>
                    <a:pt x="32" y="58"/>
                  </a:moveTo>
                  <a:cubicBezTo>
                    <a:pt x="32" y="58"/>
                    <a:pt x="32" y="58"/>
                    <a:pt x="32" y="58"/>
                  </a:cubicBezTo>
                  <a:cubicBezTo>
                    <a:pt x="0" y="39"/>
                    <a:pt x="0" y="39"/>
                    <a:pt x="0" y="39"/>
                  </a:cubicBezTo>
                  <a:cubicBezTo>
                    <a:pt x="25" y="25"/>
                    <a:pt x="25" y="25"/>
                    <a:pt x="25" y="25"/>
                  </a:cubicBezTo>
                  <a:cubicBezTo>
                    <a:pt x="57" y="44"/>
                    <a:pt x="57" y="44"/>
                    <a:pt x="57" y="44"/>
                  </a:cubicBezTo>
                  <a:cubicBezTo>
                    <a:pt x="64" y="47"/>
                    <a:pt x="72" y="47"/>
                    <a:pt x="81" y="42"/>
                  </a:cubicBezTo>
                  <a:cubicBezTo>
                    <a:pt x="122" y="18"/>
                    <a:pt x="122" y="18"/>
                    <a:pt x="122" y="18"/>
                  </a:cubicBezTo>
                  <a:cubicBezTo>
                    <a:pt x="76" y="18"/>
                    <a:pt x="76" y="18"/>
                    <a:pt x="76" y="18"/>
                  </a:cubicBezTo>
                  <a:cubicBezTo>
                    <a:pt x="76" y="0"/>
                    <a:pt x="76" y="0"/>
                    <a:pt x="76" y="0"/>
                  </a:cubicBezTo>
                  <a:cubicBezTo>
                    <a:pt x="177" y="0"/>
                    <a:pt x="177" y="0"/>
                    <a:pt x="177" y="0"/>
                  </a:cubicBezTo>
                  <a:cubicBezTo>
                    <a:pt x="177" y="59"/>
                    <a:pt x="177" y="59"/>
                    <a:pt x="177" y="59"/>
                  </a:cubicBezTo>
                  <a:cubicBezTo>
                    <a:pt x="147" y="59"/>
                    <a:pt x="147" y="59"/>
                    <a:pt x="147" y="59"/>
                  </a:cubicBezTo>
                  <a:cubicBezTo>
                    <a:pt x="147" y="32"/>
                    <a:pt x="147" y="32"/>
                    <a:pt x="147" y="32"/>
                  </a:cubicBezTo>
                  <a:cubicBezTo>
                    <a:pt x="106" y="56"/>
                    <a:pt x="106" y="56"/>
                    <a:pt x="106" y="56"/>
                  </a:cubicBezTo>
                  <a:cubicBezTo>
                    <a:pt x="91" y="65"/>
                    <a:pt x="76" y="66"/>
                    <a:pt x="66" y="66"/>
                  </a:cubicBezTo>
                  <a:cubicBezTo>
                    <a:pt x="48" y="66"/>
                    <a:pt x="36" y="60"/>
                    <a:pt x="32" y="58"/>
                  </a:cubicBezTo>
                  <a:cubicBezTo>
                    <a:pt x="32" y="58"/>
                    <a:pt x="32" y="58"/>
                    <a:pt x="32" y="58"/>
                  </a:cubicBezTo>
                  <a:close/>
                </a:path>
              </a:pathLst>
            </a:custGeom>
            <a:solidFill>
              <a:srgbClr val="1F2C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7" name="Freeform 26">
              <a:extLst>
                <a:ext uri="{FF2B5EF4-FFF2-40B4-BE49-F238E27FC236}">
                  <a16:creationId xmlns:a16="http://schemas.microsoft.com/office/drawing/2014/main" id="{E21818BE-6022-4090-9E5F-E9E85834457C}"/>
                </a:ext>
              </a:extLst>
            </p:cNvPr>
            <p:cNvSpPr>
              <a:spLocks noChangeAspect="1"/>
            </p:cNvSpPr>
            <p:nvPr/>
          </p:nvSpPr>
          <p:spPr bwMode="auto">
            <a:xfrm>
              <a:off x="1594" y="1415"/>
              <a:ext cx="164" cy="147"/>
            </a:xfrm>
            <a:custGeom>
              <a:avLst/>
              <a:gdLst>
                <a:gd name="T0" fmla="*/ 86 w 114"/>
                <a:gd name="T1" fmla="*/ 183 h 102"/>
                <a:gd name="T2" fmla="*/ 155 w 114"/>
                <a:gd name="T3" fmla="*/ 143 h 102"/>
                <a:gd name="T4" fmla="*/ 147 w 114"/>
                <a:gd name="T5" fmla="*/ 114 h 102"/>
                <a:gd name="T6" fmla="*/ 62 w 114"/>
                <a:gd name="T7" fmla="*/ 65 h 102"/>
                <a:gd name="T8" fmla="*/ 62 w 114"/>
                <a:gd name="T9" fmla="*/ 121 h 102"/>
                <a:gd name="T10" fmla="*/ 0 w 114"/>
                <a:gd name="T11" fmla="*/ 121 h 102"/>
                <a:gd name="T12" fmla="*/ 0 w 114"/>
                <a:gd name="T13" fmla="*/ 0 h 102"/>
                <a:gd name="T14" fmla="*/ 207 w 114"/>
                <a:gd name="T15" fmla="*/ 0 h 102"/>
                <a:gd name="T16" fmla="*/ 207 w 114"/>
                <a:gd name="T17" fmla="*/ 36 h 102"/>
                <a:gd name="T18" fmla="*/ 112 w 114"/>
                <a:gd name="T19" fmla="*/ 36 h 102"/>
                <a:gd name="T20" fmla="*/ 199 w 114"/>
                <a:gd name="T21" fmla="*/ 85 h 102"/>
                <a:gd name="T22" fmla="*/ 236 w 114"/>
                <a:gd name="T23" fmla="*/ 133 h 102"/>
                <a:gd name="T24" fmla="*/ 204 w 114"/>
                <a:gd name="T25" fmla="*/ 174 h 102"/>
                <a:gd name="T26" fmla="*/ 138 w 114"/>
                <a:gd name="T27" fmla="*/ 212 h 102"/>
                <a:gd name="T28" fmla="*/ 86 w 114"/>
                <a:gd name="T29" fmla="*/ 183 h 102"/>
                <a:gd name="T30" fmla="*/ 86 w 114"/>
                <a:gd name="T31" fmla="*/ 183 h 1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4"/>
                <a:gd name="T49" fmla="*/ 0 h 102"/>
                <a:gd name="T50" fmla="*/ 114 w 114"/>
                <a:gd name="T51" fmla="*/ 102 h 1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4" h="102">
                  <a:moveTo>
                    <a:pt x="42" y="88"/>
                  </a:moveTo>
                  <a:cubicBezTo>
                    <a:pt x="75" y="69"/>
                    <a:pt x="75" y="69"/>
                    <a:pt x="75" y="69"/>
                  </a:cubicBezTo>
                  <a:cubicBezTo>
                    <a:pt x="82" y="65"/>
                    <a:pt x="80" y="61"/>
                    <a:pt x="71" y="55"/>
                  </a:cubicBezTo>
                  <a:cubicBezTo>
                    <a:pt x="30" y="31"/>
                    <a:pt x="30" y="31"/>
                    <a:pt x="30" y="31"/>
                  </a:cubicBezTo>
                  <a:cubicBezTo>
                    <a:pt x="30" y="58"/>
                    <a:pt x="30" y="58"/>
                    <a:pt x="30" y="58"/>
                  </a:cubicBezTo>
                  <a:cubicBezTo>
                    <a:pt x="0" y="58"/>
                    <a:pt x="0" y="58"/>
                    <a:pt x="0" y="58"/>
                  </a:cubicBezTo>
                  <a:cubicBezTo>
                    <a:pt x="0" y="0"/>
                    <a:pt x="0" y="0"/>
                    <a:pt x="0" y="0"/>
                  </a:cubicBezTo>
                  <a:cubicBezTo>
                    <a:pt x="100" y="0"/>
                    <a:pt x="100" y="0"/>
                    <a:pt x="100" y="0"/>
                  </a:cubicBezTo>
                  <a:cubicBezTo>
                    <a:pt x="100" y="17"/>
                    <a:pt x="100" y="17"/>
                    <a:pt x="100" y="17"/>
                  </a:cubicBezTo>
                  <a:cubicBezTo>
                    <a:pt x="54" y="17"/>
                    <a:pt x="54" y="17"/>
                    <a:pt x="54" y="17"/>
                  </a:cubicBezTo>
                  <a:cubicBezTo>
                    <a:pt x="96" y="41"/>
                    <a:pt x="96" y="41"/>
                    <a:pt x="96" y="41"/>
                  </a:cubicBezTo>
                  <a:cubicBezTo>
                    <a:pt x="111" y="50"/>
                    <a:pt x="114" y="58"/>
                    <a:pt x="114" y="64"/>
                  </a:cubicBezTo>
                  <a:cubicBezTo>
                    <a:pt x="114" y="75"/>
                    <a:pt x="102" y="82"/>
                    <a:pt x="99" y="84"/>
                  </a:cubicBezTo>
                  <a:cubicBezTo>
                    <a:pt x="67" y="102"/>
                    <a:pt x="67" y="102"/>
                    <a:pt x="67" y="102"/>
                  </a:cubicBezTo>
                  <a:cubicBezTo>
                    <a:pt x="42" y="88"/>
                    <a:pt x="42" y="88"/>
                    <a:pt x="42" y="88"/>
                  </a:cubicBezTo>
                  <a:cubicBezTo>
                    <a:pt x="42" y="88"/>
                    <a:pt x="42" y="88"/>
                    <a:pt x="42" y="88"/>
                  </a:cubicBezTo>
                  <a:close/>
                </a:path>
              </a:pathLst>
            </a:custGeom>
            <a:solidFill>
              <a:srgbClr val="1F2C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8" name="Freeform 27">
              <a:extLst>
                <a:ext uri="{FF2B5EF4-FFF2-40B4-BE49-F238E27FC236}">
                  <a16:creationId xmlns:a16="http://schemas.microsoft.com/office/drawing/2014/main" id="{7CE566EE-82DE-41E5-AFD2-8A187E155721}"/>
                </a:ext>
              </a:extLst>
            </p:cNvPr>
            <p:cNvSpPr>
              <a:spLocks noChangeAspect="1"/>
            </p:cNvSpPr>
            <p:nvPr/>
          </p:nvSpPr>
          <p:spPr bwMode="auto">
            <a:xfrm>
              <a:off x="1588" y="1568"/>
              <a:ext cx="255" cy="95"/>
            </a:xfrm>
            <a:custGeom>
              <a:avLst/>
              <a:gdLst>
                <a:gd name="T0" fmla="*/ 301 w 177"/>
                <a:gd name="T1" fmla="*/ 19 h 66"/>
                <a:gd name="T2" fmla="*/ 367 w 177"/>
                <a:gd name="T3" fmla="*/ 58 h 66"/>
                <a:gd name="T4" fmla="*/ 317 w 177"/>
                <a:gd name="T5" fmla="*/ 86 h 66"/>
                <a:gd name="T6" fmla="*/ 249 w 177"/>
                <a:gd name="T7" fmla="*/ 48 h 66"/>
                <a:gd name="T8" fmla="*/ 199 w 177"/>
                <a:gd name="T9" fmla="*/ 52 h 66"/>
                <a:gd name="T10" fmla="*/ 114 w 177"/>
                <a:gd name="T11" fmla="*/ 102 h 66"/>
                <a:gd name="T12" fmla="*/ 210 w 177"/>
                <a:gd name="T13" fmla="*/ 102 h 66"/>
                <a:gd name="T14" fmla="*/ 210 w 177"/>
                <a:gd name="T15" fmla="*/ 137 h 66"/>
                <a:gd name="T16" fmla="*/ 0 w 177"/>
                <a:gd name="T17" fmla="*/ 137 h 66"/>
                <a:gd name="T18" fmla="*/ 0 w 177"/>
                <a:gd name="T19" fmla="*/ 17 h 66"/>
                <a:gd name="T20" fmla="*/ 62 w 177"/>
                <a:gd name="T21" fmla="*/ 17 h 66"/>
                <a:gd name="T22" fmla="*/ 62 w 177"/>
                <a:gd name="T23" fmla="*/ 72 h 66"/>
                <a:gd name="T24" fmla="*/ 147 w 177"/>
                <a:gd name="T25" fmla="*/ 23 h 66"/>
                <a:gd name="T26" fmla="*/ 231 w 177"/>
                <a:gd name="T27" fmla="*/ 0 h 66"/>
                <a:gd name="T28" fmla="*/ 301 w 177"/>
                <a:gd name="T29" fmla="*/ 19 h 66"/>
                <a:gd name="T30" fmla="*/ 301 w 177"/>
                <a:gd name="T31" fmla="*/ 19 h 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66"/>
                <a:gd name="T50" fmla="*/ 177 w 177"/>
                <a:gd name="T51" fmla="*/ 66 h 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66">
                  <a:moveTo>
                    <a:pt x="145" y="9"/>
                  </a:moveTo>
                  <a:cubicBezTo>
                    <a:pt x="177" y="28"/>
                    <a:pt x="177" y="28"/>
                    <a:pt x="177" y="28"/>
                  </a:cubicBezTo>
                  <a:cubicBezTo>
                    <a:pt x="153" y="42"/>
                    <a:pt x="153" y="42"/>
                    <a:pt x="153" y="42"/>
                  </a:cubicBezTo>
                  <a:cubicBezTo>
                    <a:pt x="120" y="23"/>
                    <a:pt x="120" y="23"/>
                    <a:pt x="120" y="23"/>
                  </a:cubicBezTo>
                  <a:cubicBezTo>
                    <a:pt x="113" y="19"/>
                    <a:pt x="105" y="20"/>
                    <a:pt x="96" y="25"/>
                  </a:cubicBezTo>
                  <a:cubicBezTo>
                    <a:pt x="55" y="49"/>
                    <a:pt x="55" y="49"/>
                    <a:pt x="55" y="49"/>
                  </a:cubicBezTo>
                  <a:cubicBezTo>
                    <a:pt x="101" y="49"/>
                    <a:pt x="101" y="49"/>
                    <a:pt x="101" y="49"/>
                  </a:cubicBezTo>
                  <a:cubicBezTo>
                    <a:pt x="101" y="66"/>
                    <a:pt x="101" y="66"/>
                    <a:pt x="101" y="66"/>
                  </a:cubicBezTo>
                  <a:cubicBezTo>
                    <a:pt x="0" y="66"/>
                    <a:pt x="0" y="66"/>
                    <a:pt x="0" y="66"/>
                  </a:cubicBezTo>
                  <a:cubicBezTo>
                    <a:pt x="0" y="8"/>
                    <a:pt x="0" y="8"/>
                    <a:pt x="0" y="8"/>
                  </a:cubicBezTo>
                  <a:cubicBezTo>
                    <a:pt x="30" y="8"/>
                    <a:pt x="30" y="8"/>
                    <a:pt x="30" y="8"/>
                  </a:cubicBezTo>
                  <a:cubicBezTo>
                    <a:pt x="30" y="35"/>
                    <a:pt x="30" y="35"/>
                    <a:pt x="30" y="35"/>
                  </a:cubicBezTo>
                  <a:cubicBezTo>
                    <a:pt x="71" y="11"/>
                    <a:pt x="71" y="11"/>
                    <a:pt x="71" y="11"/>
                  </a:cubicBezTo>
                  <a:cubicBezTo>
                    <a:pt x="86" y="2"/>
                    <a:pt x="101" y="0"/>
                    <a:pt x="111" y="0"/>
                  </a:cubicBezTo>
                  <a:cubicBezTo>
                    <a:pt x="129" y="0"/>
                    <a:pt x="142" y="7"/>
                    <a:pt x="145" y="9"/>
                  </a:cubicBezTo>
                  <a:cubicBezTo>
                    <a:pt x="145" y="9"/>
                    <a:pt x="145" y="9"/>
                    <a:pt x="145" y="9"/>
                  </a:cubicBezTo>
                  <a:close/>
                </a:path>
              </a:pathLst>
            </a:custGeom>
            <a:solidFill>
              <a:srgbClr val="1F2C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09" name="Freeform 28">
              <a:extLst>
                <a:ext uri="{FF2B5EF4-FFF2-40B4-BE49-F238E27FC236}">
                  <a16:creationId xmlns:a16="http://schemas.microsoft.com/office/drawing/2014/main" id="{019F7597-4D9C-40AC-97CF-DE87C278F318}"/>
                </a:ext>
              </a:extLst>
            </p:cNvPr>
            <p:cNvSpPr>
              <a:spLocks noChangeAspect="1"/>
            </p:cNvSpPr>
            <p:nvPr/>
          </p:nvSpPr>
          <p:spPr bwMode="auto">
            <a:xfrm>
              <a:off x="1853" y="1519"/>
              <a:ext cx="165" cy="149"/>
            </a:xfrm>
            <a:custGeom>
              <a:avLst/>
              <a:gdLst>
                <a:gd name="T0" fmla="*/ 239 w 114"/>
                <a:gd name="T1" fmla="*/ 94 h 103"/>
                <a:gd name="T2" fmla="*/ 239 w 114"/>
                <a:gd name="T3" fmla="*/ 216 h 103"/>
                <a:gd name="T4" fmla="*/ 29 w 114"/>
                <a:gd name="T5" fmla="*/ 216 h 103"/>
                <a:gd name="T6" fmla="*/ 29 w 114"/>
                <a:gd name="T7" fmla="*/ 179 h 103"/>
                <a:gd name="T8" fmla="*/ 126 w 114"/>
                <a:gd name="T9" fmla="*/ 179 h 103"/>
                <a:gd name="T10" fmla="*/ 38 w 114"/>
                <a:gd name="T11" fmla="*/ 130 h 103"/>
                <a:gd name="T12" fmla="*/ 0 w 114"/>
                <a:gd name="T13" fmla="*/ 81 h 103"/>
                <a:gd name="T14" fmla="*/ 32 w 114"/>
                <a:gd name="T15" fmla="*/ 39 h 103"/>
                <a:gd name="T16" fmla="*/ 98 w 114"/>
                <a:gd name="T17" fmla="*/ 0 h 103"/>
                <a:gd name="T18" fmla="*/ 151 w 114"/>
                <a:gd name="T19" fmla="*/ 32 h 103"/>
                <a:gd name="T20" fmla="*/ 81 w 114"/>
                <a:gd name="T21" fmla="*/ 69 h 103"/>
                <a:gd name="T22" fmla="*/ 90 w 114"/>
                <a:gd name="T23" fmla="*/ 98 h 103"/>
                <a:gd name="T24" fmla="*/ 177 w 114"/>
                <a:gd name="T25" fmla="*/ 149 h 103"/>
                <a:gd name="T26" fmla="*/ 177 w 114"/>
                <a:gd name="T27" fmla="*/ 94 h 103"/>
                <a:gd name="T28" fmla="*/ 239 w 114"/>
                <a:gd name="T29" fmla="*/ 94 h 103"/>
                <a:gd name="T30" fmla="*/ 239 w 114"/>
                <a:gd name="T31" fmla="*/ 94 h 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4"/>
                <a:gd name="T49" fmla="*/ 0 h 103"/>
                <a:gd name="T50" fmla="*/ 114 w 114"/>
                <a:gd name="T51" fmla="*/ 103 h 1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4" h="103">
                  <a:moveTo>
                    <a:pt x="114" y="45"/>
                  </a:moveTo>
                  <a:cubicBezTo>
                    <a:pt x="114" y="103"/>
                    <a:pt x="114" y="103"/>
                    <a:pt x="114" y="103"/>
                  </a:cubicBezTo>
                  <a:cubicBezTo>
                    <a:pt x="14" y="103"/>
                    <a:pt x="14" y="103"/>
                    <a:pt x="14" y="103"/>
                  </a:cubicBezTo>
                  <a:cubicBezTo>
                    <a:pt x="14" y="86"/>
                    <a:pt x="14" y="86"/>
                    <a:pt x="14" y="86"/>
                  </a:cubicBezTo>
                  <a:cubicBezTo>
                    <a:pt x="60" y="86"/>
                    <a:pt x="60" y="86"/>
                    <a:pt x="60" y="86"/>
                  </a:cubicBezTo>
                  <a:cubicBezTo>
                    <a:pt x="18" y="62"/>
                    <a:pt x="18" y="62"/>
                    <a:pt x="18" y="62"/>
                  </a:cubicBezTo>
                  <a:cubicBezTo>
                    <a:pt x="3" y="53"/>
                    <a:pt x="0" y="44"/>
                    <a:pt x="0" y="39"/>
                  </a:cubicBezTo>
                  <a:cubicBezTo>
                    <a:pt x="0" y="28"/>
                    <a:pt x="12" y="20"/>
                    <a:pt x="15" y="19"/>
                  </a:cubicBezTo>
                  <a:cubicBezTo>
                    <a:pt x="47" y="0"/>
                    <a:pt x="47" y="0"/>
                    <a:pt x="47" y="0"/>
                  </a:cubicBezTo>
                  <a:cubicBezTo>
                    <a:pt x="72" y="15"/>
                    <a:pt x="72" y="15"/>
                    <a:pt x="72" y="15"/>
                  </a:cubicBezTo>
                  <a:cubicBezTo>
                    <a:pt x="39" y="33"/>
                    <a:pt x="39" y="33"/>
                    <a:pt x="39" y="33"/>
                  </a:cubicBezTo>
                  <a:cubicBezTo>
                    <a:pt x="33" y="37"/>
                    <a:pt x="34" y="42"/>
                    <a:pt x="43" y="47"/>
                  </a:cubicBezTo>
                  <a:cubicBezTo>
                    <a:pt x="84" y="71"/>
                    <a:pt x="84" y="71"/>
                    <a:pt x="84" y="71"/>
                  </a:cubicBezTo>
                  <a:cubicBezTo>
                    <a:pt x="84" y="45"/>
                    <a:pt x="84" y="45"/>
                    <a:pt x="84" y="45"/>
                  </a:cubicBezTo>
                  <a:cubicBezTo>
                    <a:pt x="114" y="45"/>
                    <a:pt x="114" y="45"/>
                    <a:pt x="114" y="45"/>
                  </a:cubicBezTo>
                  <a:cubicBezTo>
                    <a:pt x="114" y="45"/>
                    <a:pt x="114" y="45"/>
                    <a:pt x="114" y="45"/>
                  </a:cubicBezTo>
                  <a:close/>
                </a:path>
              </a:pathLst>
            </a:custGeom>
            <a:solidFill>
              <a:srgbClr val="1F2C7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0" name="Freeform 29">
              <a:extLst>
                <a:ext uri="{FF2B5EF4-FFF2-40B4-BE49-F238E27FC236}">
                  <a16:creationId xmlns:a16="http://schemas.microsoft.com/office/drawing/2014/main" id="{0BF66AC5-1E9B-485B-BC02-6D09E7576997}"/>
                </a:ext>
              </a:extLst>
            </p:cNvPr>
            <p:cNvSpPr>
              <a:spLocks noChangeAspect="1"/>
            </p:cNvSpPr>
            <p:nvPr/>
          </p:nvSpPr>
          <p:spPr bwMode="auto">
            <a:xfrm>
              <a:off x="1762" y="1412"/>
              <a:ext cx="256" cy="95"/>
            </a:xfrm>
            <a:custGeom>
              <a:avLst/>
              <a:gdLst>
                <a:gd name="T0" fmla="*/ 67 w 177"/>
                <a:gd name="T1" fmla="*/ 119 h 66"/>
                <a:gd name="T2" fmla="*/ 67 w 177"/>
                <a:gd name="T3" fmla="*/ 119 h 66"/>
                <a:gd name="T4" fmla="*/ 0 w 177"/>
                <a:gd name="T5" fmla="*/ 81 h 66"/>
                <a:gd name="T6" fmla="*/ 52 w 177"/>
                <a:gd name="T7" fmla="*/ 52 h 66"/>
                <a:gd name="T8" fmla="*/ 119 w 177"/>
                <a:gd name="T9" fmla="*/ 91 h 66"/>
                <a:gd name="T10" fmla="*/ 169 w 177"/>
                <a:gd name="T11" fmla="*/ 86 h 66"/>
                <a:gd name="T12" fmla="*/ 255 w 177"/>
                <a:gd name="T13" fmla="*/ 37 h 66"/>
                <a:gd name="T14" fmla="*/ 159 w 177"/>
                <a:gd name="T15" fmla="*/ 37 h 66"/>
                <a:gd name="T16" fmla="*/ 159 w 177"/>
                <a:gd name="T17" fmla="*/ 0 h 66"/>
                <a:gd name="T18" fmla="*/ 370 w 177"/>
                <a:gd name="T19" fmla="*/ 0 h 66"/>
                <a:gd name="T20" fmla="*/ 370 w 177"/>
                <a:gd name="T21" fmla="*/ 122 h 66"/>
                <a:gd name="T22" fmla="*/ 308 w 177"/>
                <a:gd name="T23" fmla="*/ 122 h 66"/>
                <a:gd name="T24" fmla="*/ 308 w 177"/>
                <a:gd name="T25" fmla="*/ 66 h 66"/>
                <a:gd name="T26" fmla="*/ 221 w 177"/>
                <a:gd name="T27" fmla="*/ 117 h 66"/>
                <a:gd name="T28" fmla="*/ 137 w 177"/>
                <a:gd name="T29" fmla="*/ 137 h 66"/>
                <a:gd name="T30" fmla="*/ 67 w 177"/>
                <a:gd name="T31" fmla="*/ 119 h 66"/>
                <a:gd name="T32" fmla="*/ 67 w 177"/>
                <a:gd name="T33" fmla="*/ 119 h 6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77"/>
                <a:gd name="T52" fmla="*/ 0 h 66"/>
                <a:gd name="T53" fmla="*/ 177 w 177"/>
                <a:gd name="T54" fmla="*/ 66 h 6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77" h="66">
                  <a:moveTo>
                    <a:pt x="32" y="58"/>
                  </a:moveTo>
                  <a:cubicBezTo>
                    <a:pt x="32" y="58"/>
                    <a:pt x="32" y="58"/>
                    <a:pt x="32" y="58"/>
                  </a:cubicBezTo>
                  <a:cubicBezTo>
                    <a:pt x="0" y="39"/>
                    <a:pt x="0" y="39"/>
                    <a:pt x="0" y="39"/>
                  </a:cubicBezTo>
                  <a:cubicBezTo>
                    <a:pt x="25" y="25"/>
                    <a:pt x="25" y="25"/>
                    <a:pt x="25" y="25"/>
                  </a:cubicBezTo>
                  <a:cubicBezTo>
                    <a:pt x="57" y="44"/>
                    <a:pt x="57" y="44"/>
                    <a:pt x="57" y="44"/>
                  </a:cubicBezTo>
                  <a:cubicBezTo>
                    <a:pt x="64" y="47"/>
                    <a:pt x="72" y="47"/>
                    <a:pt x="81" y="42"/>
                  </a:cubicBezTo>
                  <a:cubicBezTo>
                    <a:pt x="122" y="18"/>
                    <a:pt x="122" y="18"/>
                    <a:pt x="122" y="18"/>
                  </a:cubicBezTo>
                  <a:cubicBezTo>
                    <a:pt x="76" y="18"/>
                    <a:pt x="76" y="18"/>
                    <a:pt x="76" y="18"/>
                  </a:cubicBezTo>
                  <a:cubicBezTo>
                    <a:pt x="76" y="0"/>
                    <a:pt x="76" y="0"/>
                    <a:pt x="76" y="0"/>
                  </a:cubicBezTo>
                  <a:cubicBezTo>
                    <a:pt x="177" y="0"/>
                    <a:pt x="177" y="0"/>
                    <a:pt x="177" y="0"/>
                  </a:cubicBezTo>
                  <a:cubicBezTo>
                    <a:pt x="177" y="59"/>
                    <a:pt x="177" y="59"/>
                    <a:pt x="177" y="59"/>
                  </a:cubicBezTo>
                  <a:cubicBezTo>
                    <a:pt x="147" y="59"/>
                    <a:pt x="147" y="59"/>
                    <a:pt x="147" y="59"/>
                  </a:cubicBezTo>
                  <a:cubicBezTo>
                    <a:pt x="147" y="32"/>
                    <a:pt x="147" y="32"/>
                    <a:pt x="147" y="32"/>
                  </a:cubicBezTo>
                  <a:cubicBezTo>
                    <a:pt x="106" y="56"/>
                    <a:pt x="106" y="56"/>
                    <a:pt x="106" y="56"/>
                  </a:cubicBezTo>
                  <a:cubicBezTo>
                    <a:pt x="91" y="65"/>
                    <a:pt x="76" y="66"/>
                    <a:pt x="66" y="66"/>
                  </a:cubicBezTo>
                  <a:cubicBezTo>
                    <a:pt x="48" y="66"/>
                    <a:pt x="36" y="60"/>
                    <a:pt x="32" y="58"/>
                  </a:cubicBezTo>
                  <a:cubicBezTo>
                    <a:pt x="32" y="58"/>
                    <a:pt x="32" y="58"/>
                    <a:pt x="32" y="5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1" name="Freeform 30">
              <a:extLst>
                <a:ext uri="{FF2B5EF4-FFF2-40B4-BE49-F238E27FC236}">
                  <a16:creationId xmlns:a16="http://schemas.microsoft.com/office/drawing/2014/main" id="{CECC06A4-AD56-4880-B076-E41C86890072}"/>
                </a:ext>
              </a:extLst>
            </p:cNvPr>
            <p:cNvSpPr>
              <a:spLocks noChangeAspect="1"/>
            </p:cNvSpPr>
            <p:nvPr/>
          </p:nvSpPr>
          <p:spPr bwMode="auto">
            <a:xfrm>
              <a:off x="1588" y="1409"/>
              <a:ext cx="164" cy="147"/>
            </a:xfrm>
            <a:custGeom>
              <a:avLst/>
              <a:gdLst>
                <a:gd name="T0" fmla="*/ 86 w 114"/>
                <a:gd name="T1" fmla="*/ 183 h 102"/>
                <a:gd name="T2" fmla="*/ 155 w 114"/>
                <a:gd name="T3" fmla="*/ 143 h 102"/>
                <a:gd name="T4" fmla="*/ 147 w 114"/>
                <a:gd name="T5" fmla="*/ 114 h 102"/>
                <a:gd name="T6" fmla="*/ 62 w 114"/>
                <a:gd name="T7" fmla="*/ 65 h 102"/>
                <a:gd name="T8" fmla="*/ 62 w 114"/>
                <a:gd name="T9" fmla="*/ 121 h 102"/>
                <a:gd name="T10" fmla="*/ 0 w 114"/>
                <a:gd name="T11" fmla="*/ 121 h 102"/>
                <a:gd name="T12" fmla="*/ 0 w 114"/>
                <a:gd name="T13" fmla="*/ 0 h 102"/>
                <a:gd name="T14" fmla="*/ 207 w 114"/>
                <a:gd name="T15" fmla="*/ 0 h 102"/>
                <a:gd name="T16" fmla="*/ 207 w 114"/>
                <a:gd name="T17" fmla="*/ 36 h 102"/>
                <a:gd name="T18" fmla="*/ 112 w 114"/>
                <a:gd name="T19" fmla="*/ 36 h 102"/>
                <a:gd name="T20" fmla="*/ 199 w 114"/>
                <a:gd name="T21" fmla="*/ 85 h 102"/>
                <a:gd name="T22" fmla="*/ 236 w 114"/>
                <a:gd name="T23" fmla="*/ 133 h 102"/>
                <a:gd name="T24" fmla="*/ 204 w 114"/>
                <a:gd name="T25" fmla="*/ 174 h 102"/>
                <a:gd name="T26" fmla="*/ 138 w 114"/>
                <a:gd name="T27" fmla="*/ 212 h 102"/>
                <a:gd name="T28" fmla="*/ 86 w 114"/>
                <a:gd name="T29" fmla="*/ 183 h 102"/>
                <a:gd name="T30" fmla="*/ 86 w 114"/>
                <a:gd name="T31" fmla="*/ 183 h 102"/>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4"/>
                <a:gd name="T49" fmla="*/ 0 h 102"/>
                <a:gd name="T50" fmla="*/ 114 w 114"/>
                <a:gd name="T51" fmla="*/ 102 h 102"/>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4" h="102">
                  <a:moveTo>
                    <a:pt x="42" y="88"/>
                  </a:moveTo>
                  <a:cubicBezTo>
                    <a:pt x="75" y="69"/>
                    <a:pt x="75" y="69"/>
                    <a:pt x="75" y="69"/>
                  </a:cubicBezTo>
                  <a:cubicBezTo>
                    <a:pt x="82" y="65"/>
                    <a:pt x="80" y="61"/>
                    <a:pt x="71" y="55"/>
                  </a:cubicBezTo>
                  <a:cubicBezTo>
                    <a:pt x="30" y="31"/>
                    <a:pt x="30" y="31"/>
                    <a:pt x="30" y="31"/>
                  </a:cubicBezTo>
                  <a:cubicBezTo>
                    <a:pt x="30" y="58"/>
                    <a:pt x="30" y="58"/>
                    <a:pt x="30" y="58"/>
                  </a:cubicBezTo>
                  <a:cubicBezTo>
                    <a:pt x="0" y="58"/>
                    <a:pt x="0" y="58"/>
                    <a:pt x="0" y="58"/>
                  </a:cubicBezTo>
                  <a:cubicBezTo>
                    <a:pt x="0" y="0"/>
                    <a:pt x="0" y="0"/>
                    <a:pt x="0" y="0"/>
                  </a:cubicBezTo>
                  <a:cubicBezTo>
                    <a:pt x="100" y="0"/>
                    <a:pt x="100" y="0"/>
                    <a:pt x="100" y="0"/>
                  </a:cubicBezTo>
                  <a:cubicBezTo>
                    <a:pt x="100" y="17"/>
                    <a:pt x="100" y="17"/>
                    <a:pt x="100" y="17"/>
                  </a:cubicBezTo>
                  <a:cubicBezTo>
                    <a:pt x="54" y="17"/>
                    <a:pt x="54" y="17"/>
                    <a:pt x="54" y="17"/>
                  </a:cubicBezTo>
                  <a:cubicBezTo>
                    <a:pt x="96" y="41"/>
                    <a:pt x="96" y="41"/>
                    <a:pt x="96" y="41"/>
                  </a:cubicBezTo>
                  <a:cubicBezTo>
                    <a:pt x="111" y="50"/>
                    <a:pt x="114" y="58"/>
                    <a:pt x="114" y="64"/>
                  </a:cubicBezTo>
                  <a:cubicBezTo>
                    <a:pt x="114" y="75"/>
                    <a:pt x="102" y="82"/>
                    <a:pt x="99" y="84"/>
                  </a:cubicBezTo>
                  <a:cubicBezTo>
                    <a:pt x="67" y="102"/>
                    <a:pt x="67" y="102"/>
                    <a:pt x="67" y="102"/>
                  </a:cubicBezTo>
                  <a:cubicBezTo>
                    <a:pt x="42" y="88"/>
                    <a:pt x="42" y="88"/>
                    <a:pt x="42" y="88"/>
                  </a:cubicBezTo>
                  <a:cubicBezTo>
                    <a:pt x="42" y="88"/>
                    <a:pt x="42" y="88"/>
                    <a:pt x="42" y="8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2" name="Freeform 31">
              <a:extLst>
                <a:ext uri="{FF2B5EF4-FFF2-40B4-BE49-F238E27FC236}">
                  <a16:creationId xmlns:a16="http://schemas.microsoft.com/office/drawing/2014/main" id="{B6381636-69A6-4AE2-A076-3FA605B3B186}"/>
                </a:ext>
              </a:extLst>
            </p:cNvPr>
            <p:cNvSpPr>
              <a:spLocks noChangeAspect="1"/>
            </p:cNvSpPr>
            <p:nvPr/>
          </p:nvSpPr>
          <p:spPr bwMode="auto">
            <a:xfrm>
              <a:off x="1582" y="1562"/>
              <a:ext cx="255" cy="95"/>
            </a:xfrm>
            <a:custGeom>
              <a:avLst/>
              <a:gdLst>
                <a:gd name="T0" fmla="*/ 301 w 177"/>
                <a:gd name="T1" fmla="*/ 19 h 66"/>
                <a:gd name="T2" fmla="*/ 367 w 177"/>
                <a:gd name="T3" fmla="*/ 58 h 66"/>
                <a:gd name="T4" fmla="*/ 317 w 177"/>
                <a:gd name="T5" fmla="*/ 86 h 66"/>
                <a:gd name="T6" fmla="*/ 249 w 177"/>
                <a:gd name="T7" fmla="*/ 48 h 66"/>
                <a:gd name="T8" fmla="*/ 199 w 177"/>
                <a:gd name="T9" fmla="*/ 52 h 66"/>
                <a:gd name="T10" fmla="*/ 114 w 177"/>
                <a:gd name="T11" fmla="*/ 102 h 66"/>
                <a:gd name="T12" fmla="*/ 210 w 177"/>
                <a:gd name="T13" fmla="*/ 102 h 66"/>
                <a:gd name="T14" fmla="*/ 210 w 177"/>
                <a:gd name="T15" fmla="*/ 137 h 66"/>
                <a:gd name="T16" fmla="*/ 0 w 177"/>
                <a:gd name="T17" fmla="*/ 137 h 66"/>
                <a:gd name="T18" fmla="*/ 0 w 177"/>
                <a:gd name="T19" fmla="*/ 17 h 66"/>
                <a:gd name="T20" fmla="*/ 62 w 177"/>
                <a:gd name="T21" fmla="*/ 17 h 66"/>
                <a:gd name="T22" fmla="*/ 62 w 177"/>
                <a:gd name="T23" fmla="*/ 72 h 66"/>
                <a:gd name="T24" fmla="*/ 147 w 177"/>
                <a:gd name="T25" fmla="*/ 23 h 66"/>
                <a:gd name="T26" fmla="*/ 231 w 177"/>
                <a:gd name="T27" fmla="*/ 0 h 66"/>
                <a:gd name="T28" fmla="*/ 301 w 177"/>
                <a:gd name="T29" fmla="*/ 19 h 66"/>
                <a:gd name="T30" fmla="*/ 301 w 177"/>
                <a:gd name="T31" fmla="*/ 19 h 6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77"/>
                <a:gd name="T49" fmla="*/ 0 h 66"/>
                <a:gd name="T50" fmla="*/ 177 w 177"/>
                <a:gd name="T51" fmla="*/ 66 h 6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77" h="66">
                  <a:moveTo>
                    <a:pt x="145" y="9"/>
                  </a:moveTo>
                  <a:cubicBezTo>
                    <a:pt x="177" y="28"/>
                    <a:pt x="177" y="28"/>
                    <a:pt x="177" y="28"/>
                  </a:cubicBezTo>
                  <a:cubicBezTo>
                    <a:pt x="153" y="42"/>
                    <a:pt x="153" y="42"/>
                    <a:pt x="153" y="42"/>
                  </a:cubicBezTo>
                  <a:cubicBezTo>
                    <a:pt x="120" y="23"/>
                    <a:pt x="120" y="23"/>
                    <a:pt x="120" y="23"/>
                  </a:cubicBezTo>
                  <a:cubicBezTo>
                    <a:pt x="113" y="19"/>
                    <a:pt x="105" y="20"/>
                    <a:pt x="96" y="25"/>
                  </a:cubicBezTo>
                  <a:cubicBezTo>
                    <a:pt x="55" y="49"/>
                    <a:pt x="55" y="49"/>
                    <a:pt x="55" y="49"/>
                  </a:cubicBezTo>
                  <a:cubicBezTo>
                    <a:pt x="101" y="49"/>
                    <a:pt x="101" y="49"/>
                    <a:pt x="101" y="49"/>
                  </a:cubicBezTo>
                  <a:cubicBezTo>
                    <a:pt x="101" y="66"/>
                    <a:pt x="101" y="66"/>
                    <a:pt x="101" y="66"/>
                  </a:cubicBezTo>
                  <a:cubicBezTo>
                    <a:pt x="0" y="66"/>
                    <a:pt x="0" y="66"/>
                    <a:pt x="0" y="66"/>
                  </a:cubicBezTo>
                  <a:cubicBezTo>
                    <a:pt x="0" y="8"/>
                    <a:pt x="0" y="8"/>
                    <a:pt x="0" y="8"/>
                  </a:cubicBezTo>
                  <a:cubicBezTo>
                    <a:pt x="30" y="8"/>
                    <a:pt x="30" y="8"/>
                    <a:pt x="30" y="8"/>
                  </a:cubicBezTo>
                  <a:cubicBezTo>
                    <a:pt x="30" y="35"/>
                    <a:pt x="30" y="35"/>
                    <a:pt x="30" y="35"/>
                  </a:cubicBezTo>
                  <a:cubicBezTo>
                    <a:pt x="71" y="11"/>
                    <a:pt x="71" y="11"/>
                    <a:pt x="71" y="11"/>
                  </a:cubicBezTo>
                  <a:cubicBezTo>
                    <a:pt x="86" y="2"/>
                    <a:pt x="101" y="0"/>
                    <a:pt x="111" y="0"/>
                  </a:cubicBezTo>
                  <a:cubicBezTo>
                    <a:pt x="129" y="0"/>
                    <a:pt x="142" y="7"/>
                    <a:pt x="145" y="9"/>
                  </a:cubicBezTo>
                  <a:cubicBezTo>
                    <a:pt x="145" y="9"/>
                    <a:pt x="145" y="9"/>
                    <a:pt x="145"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3" name="Freeform 32">
              <a:extLst>
                <a:ext uri="{FF2B5EF4-FFF2-40B4-BE49-F238E27FC236}">
                  <a16:creationId xmlns:a16="http://schemas.microsoft.com/office/drawing/2014/main" id="{8AD44C3D-979F-4600-837E-D4906EC1DF05}"/>
                </a:ext>
              </a:extLst>
            </p:cNvPr>
            <p:cNvSpPr>
              <a:spLocks noChangeAspect="1"/>
            </p:cNvSpPr>
            <p:nvPr/>
          </p:nvSpPr>
          <p:spPr bwMode="auto">
            <a:xfrm>
              <a:off x="1847" y="1513"/>
              <a:ext cx="165" cy="149"/>
            </a:xfrm>
            <a:custGeom>
              <a:avLst/>
              <a:gdLst>
                <a:gd name="T0" fmla="*/ 239 w 114"/>
                <a:gd name="T1" fmla="*/ 94 h 103"/>
                <a:gd name="T2" fmla="*/ 239 w 114"/>
                <a:gd name="T3" fmla="*/ 216 h 103"/>
                <a:gd name="T4" fmla="*/ 29 w 114"/>
                <a:gd name="T5" fmla="*/ 216 h 103"/>
                <a:gd name="T6" fmla="*/ 29 w 114"/>
                <a:gd name="T7" fmla="*/ 179 h 103"/>
                <a:gd name="T8" fmla="*/ 126 w 114"/>
                <a:gd name="T9" fmla="*/ 179 h 103"/>
                <a:gd name="T10" fmla="*/ 38 w 114"/>
                <a:gd name="T11" fmla="*/ 130 h 103"/>
                <a:gd name="T12" fmla="*/ 0 w 114"/>
                <a:gd name="T13" fmla="*/ 81 h 103"/>
                <a:gd name="T14" fmla="*/ 32 w 114"/>
                <a:gd name="T15" fmla="*/ 39 h 103"/>
                <a:gd name="T16" fmla="*/ 98 w 114"/>
                <a:gd name="T17" fmla="*/ 0 h 103"/>
                <a:gd name="T18" fmla="*/ 151 w 114"/>
                <a:gd name="T19" fmla="*/ 32 h 103"/>
                <a:gd name="T20" fmla="*/ 81 w 114"/>
                <a:gd name="T21" fmla="*/ 69 h 103"/>
                <a:gd name="T22" fmla="*/ 90 w 114"/>
                <a:gd name="T23" fmla="*/ 98 h 103"/>
                <a:gd name="T24" fmla="*/ 177 w 114"/>
                <a:gd name="T25" fmla="*/ 149 h 103"/>
                <a:gd name="T26" fmla="*/ 177 w 114"/>
                <a:gd name="T27" fmla="*/ 94 h 103"/>
                <a:gd name="T28" fmla="*/ 239 w 114"/>
                <a:gd name="T29" fmla="*/ 94 h 103"/>
                <a:gd name="T30" fmla="*/ 239 w 114"/>
                <a:gd name="T31" fmla="*/ 94 h 103"/>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114"/>
                <a:gd name="T49" fmla="*/ 0 h 103"/>
                <a:gd name="T50" fmla="*/ 114 w 114"/>
                <a:gd name="T51" fmla="*/ 103 h 103"/>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114" h="103">
                  <a:moveTo>
                    <a:pt x="114" y="45"/>
                  </a:moveTo>
                  <a:cubicBezTo>
                    <a:pt x="114" y="103"/>
                    <a:pt x="114" y="103"/>
                    <a:pt x="114" y="103"/>
                  </a:cubicBezTo>
                  <a:cubicBezTo>
                    <a:pt x="14" y="103"/>
                    <a:pt x="14" y="103"/>
                    <a:pt x="14" y="103"/>
                  </a:cubicBezTo>
                  <a:cubicBezTo>
                    <a:pt x="14" y="86"/>
                    <a:pt x="14" y="86"/>
                    <a:pt x="14" y="86"/>
                  </a:cubicBezTo>
                  <a:cubicBezTo>
                    <a:pt x="60" y="86"/>
                    <a:pt x="60" y="86"/>
                    <a:pt x="60" y="86"/>
                  </a:cubicBezTo>
                  <a:cubicBezTo>
                    <a:pt x="18" y="62"/>
                    <a:pt x="18" y="62"/>
                    <a:pt x="18" y="62"/>
                  </a:cubicBezTo>
                  <a:cubicBezTo>
                    <a:pt x="3" y="53"/>
                    <a:pt x="0" y="44"/>
                    <a:pt x="0" y="39"/>
                  </a:cubicBezTo>
                  <a:cubicBezTo>
                    <a:pt x="0" y="28"/>
                    <a:pt x="12" y="20"/>
                    <a:pt x="15" y="19"/>
                  </a:cubicBezTo>
                  <a:cubicBezTo>
                    <a:pt x="47" y="0"/>
                    <a:pt x="47" y="0"/>
                    <a:pt x="47" y="0"/>
                  </a:cubicBezTo>
                  <a:cubicBezTo>
                    <a:pt x="72" y="15"/>
                    <a:pt x="72" y="15"/>
                    <a:pt x="72" y="15"/>
                  </a:cubicBezTo>
                  <a:cubicBezTo>
                    <a:pt x="39" y="33"/>
                    <a:pt x="39" y="33"/>
                    <a:pt x="39" y="33"/>
                  </a:cubicBezTo>
                  <a:cubicBezTo>
                    <a:pt x="33" y="37"/>
                    <a:pt x="34" y="42"/>
                    <a:pt x="43" y="47"/>
                  </a:cubicBezTo>
                  <a:cubicBezTo>
                    <a:pt x="84" y="71"/>
                    <a:pt x="84" y="71"/>
                    <a:pt x="84" y="71"/>
                  </a:cubicBezTo>
                  <a:cubicBezTo>
                    <a:pt x="84" y="45"/>
                    <a:pt x="84" y="45"/>
                    <a:pt x="84" y="45"/>
                  </a:cubicBezTo>
                  <a:cubicBezTo>
                    <a:pt x="114" y="45"/>
                    <a:pt x="114" y="45"/>
                    <a:pt x="114" y="45"/>
                  </a:cubicBezTo>
                  <a:cubicBezTo>
                    <a:pt x="114" y="45"/>
                    <a:pt x="114" y="45"/>
                    <a:pt x="114" y="4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214" name="文本框 213">
            <a:extLst>
              <a:ext uri="{FF2B5EF4-FFF2-40B4-BE49-F238E27FC236}">
                <a16:creationId xmlns:a16="http://schemas.microsoft.com/office/drawing/2014/main" id="{02B01DFB-C584-4E83-A5F9-254898A0605D}"/>
              </a:ext>
            </a:extLst>
          </p:cNvPr>
          <p:cNvSpPr txBox="1"/>
          <p:nvPr/>
        </p:nvSpPr>
        <p:spPr>
          <a:xfrm>
            <a:off x="8825877" y="4405831"/>
            <a:ext cx="1084539" cy="307777"/>
          </a:xfrm>
          <a:prstGeom prst="rect">
            <a:avLst/>
          </a:prstGeom>
          <a:solidFill>
            <a:schemeClr val="bg1"/>
          </a:solidFill>
        </p:spPr>
        <p:txBody>
          <a:bodyPr wrap="square" rtlCol="0">
            <a:spAutoFit/>
          </a:bodyPr>
          <a:lstStyle/>
          <a:p>
            <a:pPr algn="ctr"/>
            <a:r>
              <a:rPr kumimoji="1" lang="zh-CN" altLang="en-US" sz="1400" dirty="0"/>
              <a:t>出口路由器</a:t>
            </a:r>
            <a:endParaRPr kumimoji="1" lang="zh-CN" altLang="en-US" dirty="0"/>
          </a:p>
        </p:txBody>
      </p:sp>
      <p:grpSp>
        <p:nvGrpSpPr>
          <p:cNvPr id="215" name="组 172">
            <a:extLst>
              <a:ext uri="{FF2B5EF4-FFF2-40B4-BE49-F238E27FC236}">
                <a16:creationId xmlns:a16="http://schemas.microsoft.com/office/drawing/2014/main" id="{7FC94EC7-39DA-46BC-A853-6AB9B9CC3AC5}"/>
              </a:ext>
            </a:extLst>
          </p:cNvPr>
          <p:cNvGrpSpPr/>
          <p:nvPr/>
        </p:nvGrpSpPr>
        <p:grpSpPr>
          <a:xfrm>
            <a:off x="10234387" y="3713868"/>
            <a:ext cx="904962" cy="806344"/>
            <a:chOff x="10709679" y="2888643"/>
            <a:chExt cx="1008228" cy="630484"/>
          </a:xfrm>
        </p:grpSpPr>
        <p:sp>
          <p:nvSpPr>
            <p:cNvPr id="216" name="云形 215">
              <a:extLst>
                <a:ext uri="{FF2B5EF4-FFF2-40B4-BE49-F238E27FC236}">
                  <a16:creationId xmlns:a16="http://schemas.microsoft.com/office/drawing/2014/main" id="{902B4FF4-DC07-47C4-BB28-B20505AB33E0}"/>
                </a:ext>
              </a:extLst>
            </p:cNvPr>
            <p:cNvSpPr/>
            <p:nvPr/>
          </p:nvSpPr>
          <p:spPr>
            <a:xfrm>
              <a:off x="10709679" y="2888643"/>
              <a:ext cx="990131" cy="630484"/>
            </a:xfrm>
            <a:prstGeom prst="cloud">
              <a:avLst/>
            </a:prstGeom>
            <a:solidFill>
              <a:schemeClr val="bg1"/>
            </a:solidFill>
            <a:ln w="19050">
              <a:solidFill>
                <a:schemeClr val="bg2"/>
              </a:solidFill>
            </a:ln>
            <a:effectLst>
              <a:outerShdw blurRad="50800" dist="38100" dir="18900000" algn="b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350"/>
            </a:p>
          </p:txBody>
        </p:sp>
        <p:sp>
          <p:nvSpPr>
            <p:cNvPr id="217" name="文本框 216">
              <a:extLst>
                <a:ext uri="{FF2B5EF4-FFF2-40B4-BE49-F238E27FC236}">
                  <a16:creationId xmlns:a16="http://schemas.microsoft.com/office/drawing/2014/main" id="{9E4751E5-AA88-497D-8064-030B08394812}"/>
                </a:ext>
              </a:extLst>
            </p:cNvPr>
            <p:cNvSpPr txBox="1"/>
            <p:nvPr/>
          </p:nvSpPr>
          <p:spPr>
            <a:xfrm>
              <a:off x="10808295" y="3082245"/>
              <a:ext cx="909612" cy="315680"/>
            </a:xfrm>
            <a:prstGeom prst="rect">
              <a:avLst/>
            </a:prstGeom>
            <a:noFill/>
          </p:spPr>
          <p:txBody>
            <a:bodyPr wrap="square" rtlCol="0">
              <a:spAutoFit/>
            </a:bodyPr>
            <a:lstStyle/>
            <a:p>
              <a:r>
                <a:rPr kumimoji="1" lang="zh-CN" altLang="en-US" sz="1600" dirty="0"/>
                <a:t>互联网</a:t>
              </a:r>
              <a:endParaRPr kumimoji="1" lang="zh-CN" altLang="en-US" sz="1050" dirty="0"/>
            </a:p>
          </p:txBody>
        </p:sp>
      </p:grpSp>
      <p:pic>
        <p:nvPicPr>
          <p:cNvPr id="218" name="图片 217">
            <a:extLst>
              <a:ext uri="{FF2B5EF4-FFF2-40B4-BE49-F238E27FC236}">
                <a16:creationId xmlns:a16="http://schemas.microsoft.com/office/drawing/2014/main" id="{0F38249D-BCAC-46F6-8631-091D75E3BC3A}"/>
              </a:ext>
            </a:extLst>
          </p:cNvPr>
          <p:cNvPicPr>
            <a:picLocks noChangeAspect="1"/>
          </p:cNvPicPr>
          <p:nvPr/>
        </p:nvPicPr>
        <p:blipFill>
          <a:blip r:embed="rId2"/>
          <a:stretch>
            <a:fillRect/>
          </a:stretch>
        </p:blipFill>
        <p:spPr>
          <a:xfrm rot="467828">
            <a:off x="9859834" y="4022032"/>
            <a:ext cx="368257" cy="130096"/>
          </a:xfrm>
          <a:prstGeom prst="rect">
            <a:avLst/>
          </a:prstGeom>
        </p:spPr>
      </p:pic>
      <p:sp>
        <p:nvSpPr>
          <p:cNvPr id="219" name="文本框 218">
            <a:extLst>
              <a:ext uri="{FF2B5EF4-FFF2-40B4-BE49-F238E27FC236}">
                <a16:creationId xmlns:a16="http://schemas.microsoft.com/office/drawing/2014/main" id="{FD93CCF0-A8B2-430A-BAA4-01428D87A9AA}"/>
              </a:ext>
            </a:extLst>
          </p:cNvPr>
          <p:cNvSpPr txBox="1"/>
          <p:nvPr/>
        </p:nvSpPr>
        <p:spPr>
          <a:xfrm>
            <a:off x="4754692" y="1666010"/>
            <a:ext cx="3443507" cy="369332"/>
          </a:xfrm>
          <a:prstGeom prst="rect">
            <a:avLst/>
          </a:prstGeom>
          <a:noFill/>
        </p:spPr>
        <p:txBody>
          <a:bodyPr wrap="none" rtlCol="0">
            <a:spAutoFit/>
          </a:bodyPr>
          <a:lstStyle/>
          <a:p>
            <a:r>
              <a:rPr kumimoji="1" lang="en-US" altLang="en-US" dirty="0"/>
              <a:t>13组</a:t>
            </a:r>
            <a:r>
              <a:rPr lang="zh-CN" altLang="en-US" dirty="0"/>
              <a:t>接入控制器</a:t>
            </a:r>
            <a:r>
              <a:rPr lang="en-US" altLang="zh-CN" dirty="0" err="1"/>
              <a:t>AC</a:t>
            </a:r>
            <a:r>
              <a:rPr kumimoji="1" lang="en-US" altLang="en-US" dirty="0" err="1"/>
              <a:t>（主从备份</a:t>
            </a:r>
            <a:r>
              <a:rPr kumimoji="1" lang="en-US" altLang="en-US" dirty="0"/>
              <a:t>）</a:t>
            </a:r>
            <a:endParaRPr kumimoji="1" lang="zh-CN" altLang="en-US" dirty="0"/>
          </a:p>
        </p:txBody>
      </p:sp>
      <p:grpSp>
        <p:nvGrpSpPr>
          <p:cNvPr id="220" name="组 344">
            <a:extLst>
              <a:ext uri="{FF2B5EF4-FFF2-40B4-BE49-F238E27FC236}">
                <a16:creationId xmlns:a16="http://schemas.microsoft.com/office/drawing/2014/main" id="{2118D797-1122-433A-BFF7-0C0C607F8943}"/>
              </a:ext>
            </a:extLst>
          </p:cNvPr>
          <p:cNvGrpSpPr/>
          <p:nvPr/>
        </p:nvGrpSpPr>
        <p:grpSpPr>
          <a:xfrm>
            <a:off x="8245590" y="2413627"/>
            <a:ext cx="1256030" cy="1001814"/>
            <a:chOff x="4416524" y="1833581"/>
            <a:chExt cx="1256030" cy="1001814"/>
          </a:xfrm>
        </p:grpSpPr>
        <p:pic>
          <p:nvPicPr>
            <p:cNvPr id="221" name="Picture 1028" descr="服务器类">
              <a:extLst>
                <a:ext uri="{FF2B5EF4-FFF2-40B4-BE49-F238E27FC236}">
                  <a16:creationId xmlns:a16="http://schemas.microsoft.com/office/drawing/2014/main" id="{90183DDD-D28E-4889-B4EB-E3CE915DB34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828040" y="1833581"/>
              <a:ext cx="495791" cy="71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 name="文本框 221">
              <a:extLst>
                <a:ext uri="{FF2B5EF4-FFF2-40B4-BE49-F238E27FC236}">
                  <a16:creationId xmlns:a16="http://schemas.microsoft.com/office/drawing/2014/main" id="{57ADA409-CA8E-4E97-B2FB-6BB2CA8C4738}"/>
                </a:ext>
              </a:extLst>
            </p:cNvPr>
            <p:cNvSpPr txBox="1"/>
            <p:nvPr/>
          </p:nvSpPr>
          <p:spPr>
            <a:xfrm>
              <a:off x="4416524" y="2527618"/>
              <a:ext cx="1256030" cy="307777"/>
            </a:xfrm>
            <a:prstGeom prst="rect">
              <a:avLst/>
            </a:prstGeom>
            <a:noFill/>
          </p:spPr>
          <p:txBody>
            <a:bodyPr wrap="square" rtlCol="0">
              <a:spAutoFit/>
            </a:bodyPr>
            <a:lstStyle/>
            <a:p>
              <a:pPr algn="ctr"/>
              <a:r>
                <a:rPr kumimoji="1" lang="en-US" altLang="en-US" sz="1400" dirty="0"/>
                <a:t>Radius</a:t>
              </a:r>
              <a:r>
                <a:rPr kumimoji="1" lang="zh-CN" altLang="en-US" sz="1400" dirty="0"/>
                <a:t>服务器</a:t>
              </a:r>
            </a:p>
          </p:txBody>
        </p:sp>
      </p:grpSp>
      <p:sp>
        <p:nvSpPr>
          <p:cNvPr id="223" name="罐形 306">
            <a:extLst>
              <a:ext uri="{FF2B5EF4-FFF2-40B4-BE49-F238E27FC236}">
                <a16:creationId xmlns:a16="http://schemas.microsoft.com/office/drawing/2014/main" id="{390F9CD7-9ADA-4F29-94AF-D2987AAD9B3A}"/>
              </a:ext>
            </a:extLst>
          </p:cNvPr>
          <p:cNvSpPr/>
          <p:nvPr/>
        </p:nvSpPr>
        <p:spPr>
          <a:xfrm>
            <a:off x="10159751" y="2367041"/>
            <a:ext cx="610276" cy="737824"/>
          </a:xfrm>
          <a:prstGeom prst="can">
            <a:avLst>
              <a:gd name="adj" fmla="val 29913"/>
            </a:avLst>
          </a:prstGeom>
          <a:solidFill>
            <a:srgbClr val="4D6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4" name="文本框 223">
            <a:extLst>
              <a:ext uri="{FF2B5EF4-FFF2-40B4-BE49-F238E27FC236}">
                <a16:creationId xmlns:a16="http://schemas.microsoft.com/office/drawing/2014/main" id="{7030B123-3F2B-478C-83BC-C16113E6D4D2}"/>
              </a:ext>
            </a:extLst>
          </p:cNvPr>
          <p:cNvSpPr txBox="1"/>
          <p:nvPr/>
        </p:nvSpPr>
        <p:spPr>
          <a:xfrm>
            <a:off x="9823217" y="3136322"/>
            <a:ext cx="1256030" cy="307777"/>
          </a:xfrm>
          <a:prstGeom prst="rect">
            <a:avLst/>
          </a:prstGeom>
          <a:noFill/>
        </p:spPr>
        <p:txBody>
          <a:bodyPr wrap="square" rtlCol="0">
            <a:spAutoFit/>
          </a:bodyPr>
          <a:lstStyle/>
          <a:p>
            <a:pPr algn="ctr"/>
            <a:r>
              <a:rPr kumimoji="1" lang="en-US" altLang="en-US" sz="1400" dirty="0"/>
              <a:t>用户数据库</a:t>
            </a:r>
            <a:endParaRPr kumimoji="1" lang="zh-CN" altLang="en-US" sz="1400" dirty="0"/>
          </a:p>
        </p:txBody>
      </p:sp>
      <p:sp>
        <p:nvSpPr>
          <p:cNvPr id="225" name="矩形 224">
            <a:extLst>
              <a:ext uri="{FF2B5EF4-FFF2-40B4-BE49-F238E27FC236}">
                <a16:creationId xmlns:a16="http://schemas.microsoft.com/office/drawing/2014/main" id="{768625A8-63AA-4F8C-8EB9-064344C77C3A}"/>
              </a:ext>
            </a:extLst>
          </p:cNvPr>
          <p:cNvSpPr/>
          <p:nvPr/>
        </p:nvSpPr>
        <p:spPr>
          <a:xfrm>
            <a:off x="8320623" y="2189246"/>
            <a:ext cx="2772126" cy="1235448"/>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226" name="左右箭头 484">
            <a:extLst>
              <a:ext uri="{FF2B5EF4-FFF2-40B4-BE49-F238E27FC236}">
                <a16:creationId xmlns:a16="http://schemas.microsoft.com/office/drawing/2014/main" id="{63AC2795-FFDA-4131-9C7E-1F24E00CB4C7}"/>
              </a:ext>
            </a:extLst>
          </p:cNvPr>
          <p:cNvSpPr/>
          <p:nvPr/>
        </p:nvSpPr>
        <p:spPr>
          <a:xfrm>
            <a:off x="9227930" y="2576684"/>
            <a:ext cx="874692" cy="371350"/>
          </a:xfrm>
          <a:prstGeom prst="leftRightArrow">
            <a:avLst/>
          </a:prstGeom>
          <a:solidFill>
            <a:srgbClr val="4D61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en-US" sz="1200" dirty="0"/>
              <a:t>加密机</a:t>
            </a:r>
            <a:endParaRPr kumimoji="1" lang="zh-CN" altLang="en-US" sz="1200" dirty="0"/>
          </a:p>
        </p:txBody>
      </p:sp>
      <p:cxnSp>
        <p:nvCxnSpPr>
          <p:cNvPr id="227" name="直线连接符 485">
            <a:extLst>
              <a:ext uri="{FF2B5EF4-FFF2-40B4-BE49-F238E27FC236}">
                <a16:creationId xmlns:a16="http://schemas.microsoft.com/office/drawing/2014/main" id="{9CBBCE3D-25A1-4799-B92A-1E4575813ECB}"/>
              </a:ext>
            </a:extLst>
          </p:cNvPr>
          <p:cNvCxnSpPr/>
          <p:nvPr/>
        </p:nvCxnSpPr>
        <p:spPr>
          <a:xfrm flipH="1">
            <a:off x="7823105" y="3444099"/>
            <a:ext cx="661929" cy="470881"/>
          </a:xfrm>
          <a:prstGeom prst="line">
            <a:avLst/>
          </a:prstGeom>
          <a:ln w="38100">
            <a:solidFill>
              <a:srgbClr val="0049DB"/>
            </a:solidFill>
            <a:headEnd type="none"/>
          </a:ln>
        </p:spPr>
        <p:style>
          <a:lnRef idx="1">
            <a:schemeClr val="accent1"/>
          </a:lnRef>
          <a:fillRef idx="0">
            <a:schemeClr val="accent1"/>
          </a:fillRef>
          <a:effectRef idx="0">
            <a:schemeClr val="accent1"/>
          </a:effectRef>
          <a:fontRef idx="minor">
            <a:schemeClr val="tx1"/>
          </a:fontRef>
        </p:style>
      </p:cxnSp>
      <p:grpSp>
        <p:nvGrpSpPr>
          <p:cNvPr id="228" name="组 345">
            <a:extLst>
              <a:ext uri="{FF2B5EF4-FFF2-40B4-BE49-F238E27FC236}">
                <a16:creationId xmlns:a16="http://schemas.microsoft.com/office/drawing/2014/main" id="{E8763146-9C53-4DAE-997D-F500C6C272E7}"/>
              </a:ext>
            </a:extLst>
          </p:cNvPr>
          <p:cNvGrpSpPr/>
          <p:nvPr/>
        </p:nvGrpSpPr>
        <p:grpSpPr>
          <a:xfrm>
            <a:off x="8018600" y="5062442"/>
            <a:ext cx="1356922" cy="1235483"/>
            <a:chOff x="3883157" y="1826783"/>
            <a:chExt cx="1356922" cy="1235483"/>
          </a:xfrm>
        </p:grpSpPr>
        <p:pic>
          <p:nvPicPr>
            <p:cNvPr id="229" name="Picture 1028" descr="服务器类">
              <a:extLst>
                <a:ext uri="{FF2B5EF4-FFF2-40B4-BE49-F238E27FC236}">
                  <a16:creationId xmlns:a16="http://schemas.microsoft.com/office/drawing/2014/main" id="{710F8F83-5F48-42D5-89C9-705BD7E9E3E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13723" y="1826783"/>
              <a:ext cx="495791" cy="71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0" name="文本框 229">
              <a:extLst>
                <a:ext uri="{FF2B5EF4-FFF2-40B4-BE49-F238E27FC236}">
                  <a16:creationId xmlns:a16="http://schemas.microsoft.com/office/drawing/2014/main" id="{48FD53FF-89DC-4347-AC22-97B5503BD186}"/>
                </a:ext>
              </a:extLst>
            </p:cNvPr>
            <p:cNvSpPr txBox="1"/>
            <p:nvPr/>
          </p:nvSpPr>
          <p:spPr>
            <a:xfrm>
              <a:off x="3883157" y="2539046"/>
              <a:ext cx="1356922" cy="523220"/>
            </a:xfrm>
            <a:prstGeom prst="rect">
              <a:avLst/>
            </a:prstGeom>
            <a:noFill/>
          </p:spPr>
          <p:txBody>
            <a:bodyPr wrap="square" rtlCol="0">
              <a:spAutoFit/>
            </a:bodyPr>
            <a:lstStyle/>
            <a:p>
              <a:pPr algn="ctr"/>
              <a:r>
                <a:rPr kumimoji="1" lang="en-US" altLang="en-US" sz="1400" dirty="0"/>
                <a:t>DHCPv6</a:t>
              </a:r>
              <a:r>
                <a:rPr kumimoji="1" lang="zh-CN" altLang="en-US" sz="1400" dirty="0"/>
                <a:t>服务器（</a:t>
              </a:r>
              <a:r>
                <a:rPr kumimoji="1" lang="en-US" altLang="en-US" sz="1400" dirty="0"/>
                <a:t>校园网</a:t>
              </a:r>
              <a:r>
                <a:rPr kumimoji="1" lang="zh-CN" altLang="en-US" sz="1400" dirty="0"/>
                <a:t>）</a:t>
              </a:r>
              <a:endParaRPr kumimoji="1" lang="en-US" altLang="zh-CN" sz="1400" dirty="0"/>
            </a:p>
          </p:txBody>
        </p:sp>
      </p:grpSp>
    </p:spTree>
    <p:extLst>
      <p:ext uri="{BB962C8B-B14F-4D97-AF65-F5344CB8AC3E}">
        <p14:creationId xmlns:p14="http://schemas.microsoft.com/office/powerpoint/2010/main" val="2985115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12.1.1 </a:t>
            </a:r>
            <a:r>
              <a:rPr kumimoji="1" lang="zh-CN" altLang="en-US" dirty="0"/>
              <a:t>互联网体系结构与网络空间安全</a:t>
            </a:r>
          </a:p>
        </p:txBody>
      </p:sp>
      <p:cxnSp>
        <p:nvCxnSpPr>
          <p:cNvPr id="3" name="MH_Other_1">
            <a:extLst>
              <a:ext uri="{FF2B5EF4-FFF2-40B4-BE49-F238E27FC236}">
                <a16:creationId xmlns:a16="http://schemas.microsoft.com/office/drawing/2014/main" id="{104A92ED-B7A1-4C0A-8B14-8AE63E79F487}"/>
              </a:ext>
            </a:extLst>
          </p:cNvPr>
          <p:cNvCxnSpPr>
            <a:cxnSpLocks/>
          </p:cNvCxnSpPr>
          <p:nvPr>
            <p:custDataLst>
              <p:tags r:id="rId1"/>
            </p:custDataLst>
          </p:nvPr>
        </p:nvCxnSpPr>
        <p:spPr>
          <a:xfrm>
            <a:off x="6219872" y="2480895"/>
            <a:ext cx="0" cy="4121745"/>
          </a:xfrm>
          <a:prstGeom prst="line">
            <a:avLst/>
          </a:prstGeom>
          <a:ln>
            <a:solidFill>
              <a:srgbClr val="0070C0"/>
            </a:solidFill>
            <a:prstDash val="sysDash"/>
          </a:ln>
        </p:spPr>
        <p:style>
          <a:lnRef idx="1">
            <a:schemeClr val="accent1"/>
          </a:lnRef>
          <a:fillRef idx="0">
            <a:schemeClr val="accent1"/>
          </a:fillRef>
          <a:effectRef idx="0">
            <a:schemeClr val="accent1"/>
          </a:effectRef>
          <a:fontRef idx="minor">
            <a:schemeClr val="tx1"/>
          </a:fontRef>
        </p:style>
      </p:cxnSp>
      <p:cxnSp>
        <p:nvCxnSpPr>
          <p:cNvPr id="4" name="MH_Other_1">
            <a:extLst>
              <a:ext uri="{FF2B5EF4-FFF2-40B4-BE49-F238E27FC236}">
                <a16:creationId xmlns:a16="http://schemas.microsoft.com/office/drawing/2014/main" id="{2445EA86-835D-4818-B76B-052365ABD313}"/>
              </a:ext>
            </a:extLst>
          </p:cNvPr>
          <p:cNvCxnSpPr>
            <a:cxnSpLocks noChangeShapeType="1"/>
          </p:cNvCxnSpPr>
          <p:nvPr>
            <p:custDataLst>
              <p:tags r:id="rId2"/>
            </p:custDataLst>
          </p:nvPr>
        </p:nvCxnSpPr>
        <p:spPr bwMode="auto">
          <a:xfrm>
            <a:off x="837626" y="4154368"/>
            <a:ext cx="5022206" cy="23565"/>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cxnSp>
      <p:cxnSp>
        <p:nvCxnSpPr>
          <p:cNvPr id="5" name="MH_Other_2">
            <a:extLst>
              <a:ext uri="{FF2B5EF4-FFF2-40B4-BE49-F238E27FC236}">
                <a16:creationId xmlns:a16="http://schemas.microsoft.com/office/drawing/2014/main" id="{C8548DC6-CB8C-432A-B9A2-A922C7FAD36C}"/>
              </a:ext>
            </a:extLst>
          </p:cNvPr>
          <p:cNvCxnSpPr>
            <a:cxnSpLocks noChangeShapeType="1"/>
          </p:cNvCxnSpPr>
          <p:nvPr>
            <p:custDataLst>
              <p:tags r:id="rId3"/>
            </p:custDataLst>
          </p:nvPr>
        </p:nvCxnSpPr>
        <p:spPr bwMode="auto">
          <a:xfrm>
            <a:off x="837626" y="6530632"/>
            <a:ext cx="5022206" cy="0"/>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cxnSp>
      <p:pic>
        <p:nvPicPr>
          <p:cNvPr id="6" name="Picture 1" descr="page5image63721328">
            <a:extLst>
              <a:ext uri="{FF2B5EF4-FFF2-40B4-BE49-F238E27FC236}">
                <a16:creationId xmlns:a16="http://schemas.microsoft.com/office/drawing/2014/main" id="{99C27760-EBE7-45FB-A87F-5893CA08E7E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48615" y="1418064"/>
            <a:ext cx="1166151" cy="1155700"/>
          </a:xfrm>
          <a:prstGeom prst="ellipse">
            <a:avLst/>
          </a:prstGeom>
          <a:ln w="28575"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
        <p:nvSpPr>
          <p:cNvPr id="8" name="MH_SubTitle_1">
            <a:extLst>
              <a:ext uri="{FF2B5EF4-FFF2-40B4-BE49-F238E27FC236}">
                <a16:creationId xmlns:a16="http://schemas.microsoft.com/office/drawing/2014/main" id="{4860059F-42CC-4E8F-A66E-E107DB59D725}"/>
              </a:ext>
            </a:extLst>
          </p:cNvPr>
          <p:cNvSpPr/>
          <p:nvPr>
            <p:custDataLst>
              <p:tags r:id="rId4"/>
            </p:custDataLst>
          </p:nvPr>
        </p:nvSpPr>
        <p:spPr>
          <a:xfrm>
            <a:off x="1908978" y="2048851"/>
            <a:ext cx="2993885" cy="373920"/>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2000" dirty="0">
                <a:solidFill>
                  <a:srgbClr val="FFFFFF"/>
                </a:solidFill>
                <a:latin typeface="Microsoft YaHei" panose="020B0503020204020204" pitchFamily="34" charset="-122"/>
                <a:ea typeface="Microsoft YaHei" panose="020B0503020204020204" pitchFamily="34" charset="-122"/>
              </a:rPr>
              <a:t>1980s</a:t>
            </a:r>
            <a:r>
              <a:rPr lang="zh-CN" altLang="en-US" sz="2000" dirty="0">
                <a:solidFill>
                  <a:srgbClr val="FFFFFF"/>
                </a:solidFill>
                <a:latin typeface="Microsoft YaHei" panose="020B0503020204020204" pitchFamily="34" charset="-122"/>
                <a:ea typeface="Microsoft YaHei" panose="020B0503020204020204" pitchFamily="34" charset="-122"/>
              </a:rPr>
              <a:t>前</a:t>
            </a:r>
            <a:r>
              <a:rPr lang="en-US" altLang="zh-CN" sz="2000" dirty="0">
                <a:solidFill>
                  <a:srgbClr val="FFFFFF"/>
                </a:solidFill>
                <a:latin typeface="Microsoft YaHei" panose="020B0503020204020204" pitchFamily="34" charset="-122"/>
                <a:ea typeface="Microsoft YaHei" panose="020B0503020204020204" pitchFamily="34" charset="-122"/>
              </a:rPr>
              <a:t>—</a:t>
            </a:r>
            <a:r>
              <a:rPr lang="zh-CN" altLang="en-US" sz="2000" dirty="0">
                <a:solidFill>
                  <a:srgbClr val="FFFFFF"/>
                </a:solidFill>
                <a:latin typeface="Microsoft YaHei" panose="020B0503020204020204" pitchFamily="34" charset="-122"/>
                <a:ea typeface="Microsoft YaHei" panose="020B0503020204020204" pitchFamily="34" charset="-122"/>
              </a:rPr>
              <a:t>用户彼此</a:t>
            </a:r>
            <a:r>
              <a:rPr lang="zh-CN" altLang="en-US" sz="2000" b="1" dirty="0">
                <a:solidFill>
                  <a:srgbClr val="FFFF00"/>
                </a:solidFill>
                <a:latin typeface="Microsoft YaHei" panose="020B0503020204020204" pitchFamily="34" charset="-122"/>
                <a:ea typeface="Microsoft YaHei" panose="020B0503020204020204" pitchFamily="34" charset="-122"/>
              </a:rPr>
              <a:t>信任</a:t>
            </a:r>
          </a:p>
        </p:txBody>
      </p:sp>
      <p:pic>
        <p:nvPicPr>
          <p:cNvPr id="9" name="图片 8">
            <a:extLst>
              <a:ext uri="{FF2B5EF4-FFF2-40B4-BE49-F238E27FC236}">
                <a16:creationId xmlns:a16="http://schemas.microsoft.com/office/drawing/2014/main" id="{4AC06129-A028-42EE-A3A1-A72C63805B7A}"/>
              </a:ext>
            </a:extLst>
          </p:cNvPr>
          <p:cNvPicPr>
            <a:picLocks noChangeAspect="1"/>
          </p:cNvPicPr>
          <p:nvPr/>
        </p:nvPicPr>
        <p:blipFill>
          <a:blip r:embed="rId11"/>
          <a:stretch>
            <a:fillRect/>
          </a:stretch>
        </p:blipFill>
        <p:spPr>
          <a:xfrm>
            <a:off x="848396" y="2689319"/>
            <a:ext cx="1402351" cy="1250900"/>
          </a:xfrm>
          <a:prstGeom prst="rect">
            <a:avLst/>
          </a:prstGeom>
          <a:ln>
            <a:solidFill>
              <a:schemeClr val="tx1">
                <a:lumMod val="50000"/>
                <a:lumOff val="50000"/>
              </a:schemeClr>
            </a:solidFill>
          </a:ln>
        </p:spPr>
      </p:pic>
      <p:sp>
        <p:nvSpPr>
          <p:cNvPr id="10" name="矩形 9">
            <a:extLst>
              <a:ext uri="{FF2B5EF4-FFF2-40B4-BE49-F238E27FC236}">
                <a16:creationId xmlns:a16="http://schemas.microsoft.com/office/drawing/2014/main" id="{3B03D3D8-0CB3-4CB3-BEA1-7253B539C939}"/>
              </a:ext>
            </a:extLst>
          </p:cNvPr>
          <p:cNvSpPr/>
          <p:nvPr/>
        </p:nvSpPr>
        <p:spPr>
          <a:xfrm>
            <a:off x="883376" y="4445545"/>
            <a:ext cx="5193957" cy="1537857"/>
          </a:xfrm>
          <a:prstGeom prst="rect">
            <a:avLst/>
          </a:prstGeom>
        </p:spPr>
        <p:txBody>
          <a:bodyPr wrap="square">
            <a:spAutoFit/>
          </a:bodyPr>
          <a:lstStyle/>
          <a:p>
            <a:pPr>
              <a:lnSpc>
                <a:spcPct val="120000"/>
              </a:lnSpc>
            </a:pPr>
            <a:r>
              <a:rPr lang="zh-CN" altLang="en-US" sz="2000" dirty="0">
                <a:ea typeface="Microsoft YaHei" panose="020B0503020204020204" pitchFamily="34" charset="-122"/>
              </a:rPr>
              <a:t>“</a:t>
            </a:r>
            <a:r>
              <a:rPr lang="en" altLang="zh-CN" sz="2000" dirty="0">
                <a:ea typeface="Microsoft YaHei" panose="020B0503020204020204" pitchFamily="34" charset="-122"/>
              </a:rPr>
              <a:t>We didn't all know each other, but </a:t>
            </a:r>
          </a:p>
          <a:p>
            <a:pPr>
              <a:lnSpc>
                <a:spcPct val="120000"/>
              </a:lnSpc>
            </a:pPr>
            <a:r>
              <a:rPr lang="en" altLang="zh-CN" sz="2000" dirty="0">
                <a:ea typeface="Microsoft YaHei" panose="020B0503020204020204" pitchFamily="34" charset="-122"/>
              </a:rPr>
              <a:t>we all kind of </a:t>
            </a:r>
            <a:r>
              <a:rPr lang="en" altLang="zh-CN" sz="2000" b="1" dirty="0">
                <a:solidFill>
                  <a:srgbClr val="C00000"/>
                </a:solidFill>
                <a:ea typeface="Microsoft YaHei" panose="020B0503020204020204" pitchFamily="34" charset="-122"/>
              </a:rPr>
              <a:t>trusted</a:t>
            </a:r>
            <a:r>
              <a:rPr lang="en" altLang="zh-CN" sz="2000" dirty="0">
                <a:ea typeface="Microsoft YaHei" panose="020B0503020204020204" pitchFamily="34" charset="-122"/>
              </a:rPr>
              <a:t> each other, and </a:t>
            </a:r>
            <a:r>
              <a:rPr lang="en" altLang="zh-CN" sz="2000" b="1" dirty="0">
                <a:solidFill>
                  <a:srgbClr val="C00000"/>
                </a:solidFill>
                <a:ea typeface="Microsoft YaHei" panose="020B0503020204020204" pitchFamily="34" charset="-122"/>
              </a:rPr>
              <a:t>that basic</a:t>
            </a:r>
            <a:r>
              <a:rPr lang="zh-CN" altLang="en-US" sz="2000" b="1" dirty="0">
                <a:solidFill>
                  <a:srgbClr val="C00000"/>
                </a:solidFill>
                <a:ea typeface="Microsoft YaHei" panose="020B0503020204020204" pitchFamily="34" charset="-122"/>
              </a:rPr>
              <a:t> </a:t>
            </a:r>
            <a:r>
              <a:rPr lang="en" altLang="zh-CN" sz="2000" b="1" dirty="0">
                <a:solidFill>
                  <a:srgbClr val="C00000"/>
                </a:solidFill>
                <a:ea typeface="Microsoft YaHei" panose="020B0503020204020204" pitchFamily="34" charset="-122"/>
              </a:rPr>
              <a:t>feeling of trust permeated the whole network</a:t>
            </a:r>
            <a:r>
              <a:rPr lang="zh-CN" altLang="en-US" sz="2000" b="1" dirty="0">
                <a:solidFill>
                  <a:srgbClr val="C00000"/>
                </a:solidFill>
                <a:ea typeface="Microsoft YaHei" panose="020B0503020204020204" pitchFamily="34" charset="-122"/>
              </a:rPr>
              <a:t>“   </a:t>
            </a:r>
            <a:r>
              <a:rPr lang="en-US" altLang="zh-CN" sz="2000" dirty="0">
                <a:ea typeface="Microsoft YaHei" panose="020B0503020204020204" pitchFamily="34" charset="-122"/>
              </a:rPr>
              <a:t>—</a:t>
            </a:r>
            <a:r>
              <a:rPr lang="en" altLang="zh-CN" sz="2000" dirty="0">
                <a:ea typeface="Microsoft YaHei" panose="020B0503020204020204" pitchFamily="34" charset="-122"/>
              </a:rPr>
              <a:t>Danny Hillis </a:t>
            </a:r>
            <a:endParaRPr lang="en" altLang="zh-CN" dirty="0">
              <a:ea typeface="Microsoft YaHei" panose="020B0503020204020204" pitchFamily="34" charset="-122"/>
            </a:endParaRPr>
          </a:p>
        </p:txBody>
      </p:sp>
      <p:grpSp>
        <p:nvGrpSpPr>
          <p:cNvPr id="11" name="组合 10">
            <a:extLst>
              <a:ext uri="{FF2B5EF4-FFF2-40B4-BE49-F238E27FC236}">
                <a16:creationId xmlns:a16="http://schemas.microsoft.com/office/drawing/2014/main" id="{1D663191-CA52-4BFD-A01E-72B361345AFF}"/>
              </a:ext>
            </a:extLst>
          </p:cNvPr>
          <p:cNvGrpSpPr/>
          <p:nvPr/>
        </p:nvGrpSpPr>
        <p:grpSpPr>
          <a:xfrm>
            <a:off x="2512912" y="2803505"/>
            <a:ext cx="3180561" cy="903193"/>
            <a:chOff x="5379416" y="7156900"/>
            <a:chExt cx="4272546" cy="815714"/>
          </a:xfrm>
        </p:grpSpPr>
        <p:grpSp>
          <p:nvGrpSpPr>
            <p:cNvPr id="12" name="组合 11">
              <a:extLst>
                <a:ext uri="{FF2B5EF4-FFF2-40B4-BE49-F238E27FC236}">
                  <a16:creationId xmlns:a16="http://schemas.microsoft.com/office/drawing/2014/main" id="{FB69F535-F355-4D6F-9901-8D30062810B7}"/>
                </a:ext>
              </a:extLst>
            </p:cNvPr>
            <p:cNvGrpSpPr/>
            <p:nvPr/>
          </p:nvGrpSpPr>
          <p:grpSpPr>
            <a:xfrm>
              <a:off x="5379416" y="7156900"/>
              <a:ext cx="864096" cy="520597"/>
              <a:chOff x="2733516" y="2114086"/>
              <a:chExt cx="864096" cy="520597"/>
            </a:xfrm>
          </p:grpSpPr>
          <p:pic>
            <p:nvPicPr>
              <p:cNvPr id="30" name="Picture 18">
                <a:extLst>
                  <a:ext uri="{FF2B5EF4-FFF2-40B4-BE49-F238E27FC236}">
                    <a16:creationId xmlns:a16="http://schemas.microsoft.com/office/drawing/2014/main" id="{DDB23AF8-6083-41FF-9550-3252D13CD059}"/>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002913" y="2114086"/>
                <a:ext cx="30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 name="Picture 18">
                <a:extLst>
                  <a:ext uri="{FF2B5EF4-FFF2-40B4-BE49-F238E27FC236}">
                    <a16:creationId xmlns:a16="http://schemas.microsoft.com/office/drawing/2014/main" id="{0AF40027-7AD3-42E5-AD98-4D7F0E29EE53}"/>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90945" y="2266486"/>
                <a:ext cx="30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 name="Picture 18">
                <a:extLst>
                  <a:ext uri="{FF2B5EF4-FFF2-40B4-BE49-F238E27FC236}">
                    <a16:creationId xmlns:a16="http://schemas.microsoft.com/office/drawing/2014/main" id="{2F98DFA0-4981-438D-90AB-1B0F71F24870}"/>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733516" y="2274683"/>
                <a:ext cx="30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3" name="组合 12">
              <a:extLst>
                <a:ext uri="{FF2B5EF4-FFF2-40B4-BE49-F238E27FC236}">
                  <a16:creationId xmlns:a16="http://schemas.microsoft.com/office/drawing/2014/main" id="{4056416D-5D29-4CF3-8EC2-DCF4F6047A47}"/>
                </a:ext>
              </a:extLst>
            </p:cNvPr>
            <p:cNvGrpSpPr/>
            <p:nvPr/>
          </p:nvGrpSpPr>
          <p:grpSpPr>
            <a:xfrm>
              <a:off x="5498032" y="7573821"/>
              <a:ext cx="620099" cy="381044"/>
              <a:chOff x="2852132" y="2531007"/>
              <a:chExt cx="620099" cy="381044"/>
            </a:xfrm>
          </p:grpSpPr>
          <p:pic>
            <p:nvPicPr>
              <p:cNvPr id="28" name="Picture 18">
                <a:extLst>
                  <a:ext uri="{FF2B5EF4-FFF2-40B4-BE49-F238E27FC236}">
                    <a16:creationId xmlns:a16="http://schemas.microsoft.com/office/drawing/2014/main" id="{C2A27986-7DEA-46F8-8748-5B9861619E3D}"/>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852132" y="2531007"/>
                <a:ext cx="30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18">
                <a:extLst>
                  <a:ext uri="{FF2B5EF4-FFF2-40B4-BE49-F238E27FC236}">
                    <a16:creationId xmlns:a16="http://schemas.microsoft.com/office/drawing/2014/main" id="{E2D6A401-5474-438B-90C3-6DA8E118399E}"/>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165564" y="2552051"/>
                <a:ext cx="30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4" name="组合 13">
              <a:extLst>
                <a:ext uri="{FF2B5EF4-FFF2-40B4-BE49-F238E27FC236}">
                  <a16:creationId xmlns:a16="http://schemas.microsoft.com/office/drawing/2014/main" id="{0885CC69-F046-4681-BE4D-D5BAC1E675F5}"/>
                </a:ext>
              </a:extLst>
            </p:cNvPr>
            <p:cNvGrpSpPr/>
            <p:nvPr/>
          </p:nvGrpSpPr>
          <p:grpSpPr>
            <a:xfrm>
              <a:off x="8787866" y="7174649"/>
              <a:ext cx="864096" cy="520597"/>
              <a:chOff x="4184347" y="2141427"/>
              <a:chExt cx="864096" cy="520597"/>
            </a:xfrm>
          </p:grpSpPr>
          <p:pic>
            <p:nvPicPr>
              <p:cNvPr id="25" name="Picture 18">
                <a:extLst>
                  <a:ext uri="{FF2B5EF4-FFF2-40B4-BE49-F238E27FC236}">
                    <a16:creationId xmlns:a16="http://schemas.microsoft.com/office/drawing/2014/main" id="{AECDF14E-5682-46BB-928A-454E7140623A}"/>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453744" y="2141427"/>
                <a:ext cx="30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18">
                <a:extLst>
                  <a:ext uri="{FF2B5EF4-FFF2-40B4-BE49-F238E27FC236}">
                    <a16:creationId xmlns:a16="http://schemas.microsoft.com/office/drawing/2014/main" id="{E0106208-8799-49C8-8233-059288AA7133}"/>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741776" y="2293827"/>
                <a:ext cx="30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18">
                <a:extLst>
                  <a:ext uri="{FF2B5EF4-FFF2-40B4-BE49-F238E27FC236}">
                    <a16:creationId xmlns:a16="http://schemas.microsoft.com/office/drawing/2014/main" id="{40F92044-9FBC-4B9D-95B5-33E8C651F836}"/>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184347" y="2302024"/>
                <a:ext cx="30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组合 14">
              <a:extLst>
                <a:ext uri="{FF2B5EF4-FFF2-40B4-BE49-F238E27FC236}">
                  <a16:creationId xmlns:a16="http://schemas.microsoft.com/office/drawing/2014/main" id="{61438576-E515-4F94-8D83-762A59A2E41E}"/>
                </a:ext>
              </a:extLst>
            </p:cNvPr>
            <p:cNvGrpSpPr/>
            <p:nvPr/>
          </p:nvGrpSpPr>
          <p:grpSpPr>
            <a:xfrm>
              <a:off x="8906482" y="7591570"/>
              <a:ext cx="620099" cy="381044"/>
              <a:chOff x="4302963" y="2558348"/>
              <a:chExt cx="620099" cy="381044"/>
            </a:xfrm>
          </p:grpSpPr>
          <p:pic>
            <p:nvPicPr>
              <p:cNvPr id="23" name="Picture 18">
                <a:extLst>
                  <a:ext uri="{FF2B5EF4-FFF2-40B4-BE49-F238E27FC236}">
                    <a16:creationId xmlns:a16="http://schemas.microsoft.com/office/drawing/2014/main" id="{B6A13B1B-14AC-4BE7-9244-7F9F8E288F25}"/>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302963" y="2558348"/>
                <a:ext cx="30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8">
                <a:extLst>
                  <a:ext uri="{FF2B5EF4-FFF2-40B4-BE49-F238E27FC236}">
                    <a16:creationId xmlns:a16="http://schemas.microsoft.com/office/drawing/2014/main" id="{0D68CE26-81FE-4D58-A9E0-111418B57F0A}"/>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616395" y="2579392"/>
                <a:ext cx="30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组合 15">
              <a:extLst>
                <a:ext uri="{FF2B5EF4-FFF2-40B4-BE49-F238E27FC236}">
                  <a16:creationId xmlns:a16="http://schemas.microsoft.com/office/drawing/2014/main" id="{BF3E6C07-6AA7-4852-8E53-220F27E59095}"/>
                </a:ext>
              </a:extLst>
            </p:cNvPr>
            <p:cNvGrpSpPr/>
            <p:nvPr/>
          </p:nvGrpSpPr>
          <p:grpSpPr>
            <a:xfrm>
              <a:off x="6380537" y="7248286"/>
              <a:ext cx="2361061" cy="683778"/>
              <a:chOff x="4219100" y="2149117"/>
              <a:chExt cx="3822452" cy="683778"/>
            </a:xfrm>
          </p:grpSpPr>
          <p:cxnSp>
            <p:nvCxnSpPr>
              <p:cNvPr id="17" name="直接箭头连接符 23">
                <a:extLst>
                  <a:ext uri="{FF2B5EF4-FFF2-40B4-BE49-F238E27FC236}">
                    <a16:creationId xmlns:a16="http://schemas.microsoft.com/office/drawing/2014/main" id="{363BF6D7-DCBC-455B-AB20-3B03B41B4F48}"/>
                  </a:ext>
                </a:extLst>
              </p:cNvPr>
              <p:cNvCxnSpPr>
                <a:cxnSpLocks/>
              </p:cNvCxnSpPr>
              <p:nvPr/>
            </p:nvCxnSpPr>
            <p:spPr>
              <a:xfrm>
                <a:off x="4219100" y="2578328"/>
                <a:ext cx="1361012"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8" name="Picture 25" descr="通用路由器">
                <a:extLst>
                  <a:ext uri="{FF2B5EF4-FFF2-40B4-BE49-F238E27FC236}">
                    <a16:creationId xmlns:a16="http://schemas.microsoft.com/office/drawing/2014/main" id="{409438C6-A0D4-4BA0-9ED5-588E2E83A4FE}"/>
                  </a:ext>
                </a:extLst>
              </p:cNvPr>
              <p:cNvPicPr>
                <a:picLocks noChangeAspect="1" noChangeArrowheads="1"/>
              </p:cNvPicPr>
              <p:nvPr/>
            </p:nvPicPr>
            <p:blipFill>
              <a:blip r:embed="rId13" cstate="print"/>
              <a:srcRect/>
              <a:stretch>
                <a:fillRect/>
              </a:stretch>
            </p:blipFill>
            <p:spPr bwMode="auto">
              <a:xfrm>
                <a:off x="5680594" y="2304222"/>
                <a:ext cx="1021297" cy="528673"/>
              </a:xfrm>
              <a:prstGeom prst="rect">
                <a:avLst/>
              </a:prstGeom>
              <a:noFill/>
              <a:ln w="9525">
                <a:noFill/>
                <a:miter lim="800000"/>
                <a:headEnd/>
                <a:tailEnd/>
              </a:ln>
            </p:spPr>
          </p:pic>
          <p:cxnSp>
            <p:nvCxnSpPr>
              <p:cNvPr id="19" name="直接箭头连接符 123">
                <a:extLst>
                  <a:ext uri="{FF2B5EF4-FFF2-40B4-BE49-F238E27FC236}">
                    <a16:creationId xmlns:a16="http://schemas.microsoft.com/office/drawing/2014/main" id="{39CA783D-9AB1-49BF-9089-EF1545BA0212}"/>
                  </a:ext>
                </a:extLst>
              </p:cNvPr>
              <p:cNvCxnSpPr>
                <a:cxnSpLocks/>
              </p:cNvCxnSpPr>
              <p:nvPr/>
            </p:nvCxnSpPr>
            <p:spPr>
              <a:xfrm flipV="1">
                <a:off x="6777732" y="2553984"/>
                <a:ext cx="1263820" cy="14574"/>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0" name="Picture 5">
                <a:extLst>
                  <a:ext uri="{FF2B5EF4-FFF2-40B4-BE49-F238E27FC236}">
                    <a16:creationId xmlns:a16="http://schemas.microsoft.com/office/drawing/2014/main" id="{469DCAA0-9FFD-486B-B4A9-987A6E6D2A41}"/>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8072" t="8981" r="5644" b="10334"/>
              <a:stretch/>
            </p:blipFill>
            <p:spPr bwMode="auto">
              <a:xfrm>
                <a:off x="4468461" y="2156355"/>
                <a:ext cx="270707" cy="27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5">
                <a:extLst>
                  <a:ext uri="{FF2B5EF4-FFF2-40B4-BE49-F238E27FC236}">
                    <a16:creationId xmlns:a16="http://schemas.microsoft.com/office/drawing/2014/main" id="{28E755AE-6C59-4FDB-9405-BFDA403299D4}"/>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8072" t="8981" r="5644" b="10334"/>
              <a:stretch/>
            </p:blipFill>
            <p:spPr bwMode="auto">
              <a:xfrm>
                <a:off x="4589100" y="2154674"/>
                <a:ext cx="270707" cy="27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5">
                <a:extLst>
                  <a:ext uri="{FF2B5EF4-FFF2-40B4-BE49-F238E27FC236}">
                    <a16:creationId xmlns:a16="http://schemas.microsoft.com/office/drawing/2014/main" id="{9FB30EBF-FACA-4A07-9E1C-274B75D21FC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8072" t="8981" r="5644" b="10334"/>
              <a:stretch/>
            </p:blipFill>
            <p:spPr bwMode="auto">
              <a:xfrm>
                <a:off x="4877132" y="2149117"/>
                <a:ext cx="270707" cy="27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33" name="矩形 32">
            <a:extLst>
              <a:ext uri="{FF2B5EF4-FFF2-40B4-BE49-F238E27FC236}">
                <a16:creationId xmlns:a16="http://schemas.microsoft.com/office/drawing/2014/main" id="{710B8C37-575C-4A61-8A59-5F8ED19674FD}"/>
              </a:ext>
            </a:extLst>
          </p:cNvPr>
          <p:cNvSpPr/>
          <p:nvPr/>
        </p:nvSpPr>
        <p:spPr>
          <a:xfrm>
            <a:off x="2356692" y="2686796"/>
            <a:ext cx="3483389" cy="1250900"/>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34" name="组合 33">
            <a:extLst>
              <a:ext uri="{FF2B5EF4-FFF2-40B4-BE49-F238E27FC236}">
                <a16:creationId xmlns:a16="http://schemas.microsoft.com/office/drawing/2014/main" id="{04D29467-D2C6-4DFB-90A4-FFEE56227975}"/>
              </a:ext>
            </a:extLst>
          </p:cNvPr>
          <p:cNvGrpSpPr/>
          <p:nvPr/>
        </p:nvGrpSpPr>
        <p:grpSpPr>
          <a:xfrm>
            <a:off x="6579912" y="1418064"/>
            <a:ext cx="5216722" cy="5112568"/>
            <a:chOff x="6600056" y="1124744"/>
            <a:chExt cx="5216722" cy="5112568"/>
          </a:xfrm>
        </p:grpSpPr>
        <p:cxnSp>
          <p:nvCxnSpPr>
            <p:cNvPr id="35" name="MH_Other_1">
              <a:extLst>
                <a:ext uri="{FF2B5EF4-FFF2-40B4-BE49-F238E27FC236}">
                  <a16:creationId xmlns:a16="http://schemas.microsoft.com/office/drawing/2014/main" id="{CB819E58-A22D-435E-A664-C5D9945C4B97}"/>
                </a:ext>
              </a:extLst>
            </p:cNvPr>
            <p:cNvCxnSpPr>
              <a:cxnSpLocks noChangeShapeType="1"/>
            </p:cNvCxnSpPr>
            <p:nvPr>
              <p:custDataLst>
                <p:tags r:id="rId5"/>
              </p:custDataLst>
            </p:nvPr>
          </p:nvCxnSpPr>
          <p:spPr bwMode="auto">
            <a:xfrm>
              <a:off x="6600056" y="3883302"/>
              <a:ext cx="5216722" cy="1311"/>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cxnSp>
        <p:cxnSp>
          <p:nvCxnSpPr>
            <p:cNvPr id="36" name="MH_Other_2">
              <a:extLst>
                <a:ext uri="{FF2B5EF4-FFF2-40B4-BE49-F238E27FC236}">
                  <a16:creationId xmlns:a16="http://schemas.microsoft.com/office/drawing/2014/main" id="{0861160F-929B-494A-8C4A-02CF0C76F587}"/>
                </a:ext>
              </a:extLst>
            </p:cNvPr>
            <p:cNvCxnSpPr>
              <a:cxnSpLocks noChangeShapeType="1"/>
            </p:cNvCxnSpPr>
            <p:nvPr>
              <p:custDataLst>
                <p:tags r:id="rId6"/>
              </p:custDataLst>
            </p:nvPr>
          </p:nvCxnSpPr>
          <p:spPr bwMode="auto">
            <a:xfrm>
              <a:off x="6703917" y="6237312"/>
              <a:ext cx="5040847" cy="0"/>
            </a:xfrm>
            <a:prstGeom prst="line">
              <a:avLst/>
            </a:prstGeom>
            <a:noFill/>
            <a:ln w="6350">
              <a:solidFill>
                <a:srgbClr val="0070C0"/>
              </a:solidFill>
              <a:round/>
              <a:headEnd/>
              <a:tailEnd/>
            </a:ln>
            <a:extLst>
              <a:ext uri="{909E8E84-426E-40DD-AFC4-6F175D3DCCD1}">
                <a14:hiddenFill xmlns:a14="http://schemas.microsoft.com/office/drawing/2010/main">
                  <a:noFill/>
                </a14:hiddenFill>
              </a:ext>
            </a:extLst>
          </p:spPr>
        </p:cxnSp>
        <p:pic>
          <p:nvPicPr>
            <p:cNvPr id="37" name="图片 36">
              <a:extLst>
                <a:ext uri="{FF2B5EF4-FFF2-40B4-BE49-F238E27FC236}">
                  <a16:creationId xmlns:a16="http://schemas.microsoft.com/office/drawing/2014/main" id="{0953A154-5432-4268-8CB8-714F4DBA6FC2}"/>
                </a:ext>
              </a:extLst>
            </p:cNvPr>
            <p:cNvPicPr>
              <a:picLocks noChangeAspect="1"/>
            </p:cNvPicPr>
            <p:nvPr/>
          </p:nvPicPr>
          <p:blipFill>
            <a:blip r:embed="rId15"/>
            <a:stretch>
              <a:fillRect/>
            </a:stretch>
          </p:blipFill>
          <p:spPr>
            <a:xfrm>
              <a:off x="6625724" y="2404852"/>
              <a:ext cx="1462379" cy="1265616"/>
            </a:xfrm>
            <a:prstGeom prst="rect">
              <a:avLst/>
            </a:prstGeom>
            <a:ln>
              <a:solidFill>
                <a:schemeClr val="tx1">
                  <a:lumMod val="50000"/>
                  <a:lumOff val="50000"/>
                </a:schemeClr>
              </a:solidFill>
            </a:ln>
          </p:spPr>
        </p:pic>
        <p:pic>
          <p:nvPicPr>
            <p:cNvPr id="38" name="Picture 3">
              <a:extLst>
                <a:ext uri="{FF2B5EF4-FFF2-40B4-BE49-F238E27FC236}">
                  <a16:creationId xmlns:a16="http://schemas.microsoft.com/office/drawing/2014/main" id="{2E580CA5-EF14-4230-A29E-F5F140DBE8A2}"/>
                </a:ext>
              </a:extLst>
            </p:cNvPr>
            <p:cNvPicPr>
              <a:picLocks noChangeAspect="1" noChangeArrowheads="1"/>
            </p:cNvPicPr>
            <p:nvPr/>
          </p:nvPicPr>
          <p:blipFill>
            <a:blip r:embed="rId16" cstate="print">
              <a:extLst>
                <a:ext uri="{BEBA8EAE-BF5A-486C-A8C5-ECC9F3942E4B}">
                  <a14:imgProps xmlns:a14="http://schemas.microsoft.com/office/drawing/2010/main">
                    <a14:imgLayer r:embed="rId17">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6685218" y="1124744"/>
              <a:ext cx="1168400" cy="1146836"/>
            </a:xfrm>
            <a:prstGeom prst="ellipse">
              <a:avLst/>
            </a:prstGeom>
            <a:ln w="28575" cap="rnd">
              <a:solidFill>
                <a:srgbClr val="0070C0"/>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9" name="MH_SubTitle_1">
              <a:extLst>
                <a:ext uri="{FF2B5EF4-FFF2-40B4-BE49-F238E27FC236}">
                  <a16:creationId xmlns:a16="http://schemas.microsoft.com/office/drawing/2014/main" id="{5FC0D35E-6CBA-4A04-9602-497B378B53B4}"/>
                </a:ext>
              </a:extLst>
            </p:cNvPr>
            <p:cNvSpPr/>
            <p:nvPr>
              <p:custDataLst>
                <p:tags r:id="rId7"/>
              </p:custDataLst>
            </p:nvPr>
          </p:nvSpPr>
          <p:spPr>
            <a:xfrm>
              <a:off x="7715354" y="1778857"/>
              <a:ext cx="3182281" cy="374897"/>
            </a:xfrm>
            <a:prstGeom prst="roundRect">
              <a:avLst>
                <a:gd name="adj" fmla="val 50000"/>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fontAlgn="auto">
                <a:spcBef>
                  <a:spcPts val="0"/>
                </a:spcBef>
                <a:spcAft>
                  <a:spcPts val="0"/>
                </a:spcAft>
                <a:defRPr/>
              </a:pPr>
              <a:r>
                <a:rPr lang="en-US" altLang="zh-CN" sz="2000" dirty="0">
                  <a:solidFill>
                    <a:srgbClr val="FFFFFF"/>
                  </a:solidFill>
                  <a:latin typeface="Microsoft YaHei" panose="020B0503020204020204" pitchFamily="34" charset="-122"/>
                  <a:ea typeface="Microsoft YaHei" panose="020B0503020204020204" pitchFamily="34" charset="-122"/>
                </a:rPr>
                <a:t>1980s</a:t>
              </a:r>
              <a:r>
                <a:rPr lang="zh-CN" altLang="en-US" sz="2000" dirty="0">
                  <a:solidFill>
                    <a:srgbClr val="FFFFFF"/>
                  </a:solidFill>
                  <a:latin typeface="Microsoft YaHei" panose="020B0503020204020204" pitchFamily="34" charset="-122"/>
                  <a:ea typeface="Microsoft YaHei" panose="020B0503020204020204" pitchFamily="34" charset="-122"/>
                </a:rPr>
                <a:t>后</a:t>
              </a:r>
              <a:r>
                <a:rPr lang="en-US" altLang="zh-CN" sz="2000" dirty="0">
                  <a:solidFill>
                    <a:srgbClr val="FFFFFF"/>
                  </a:solidFill>
                  <a:latin typeface="Microsoft YaHei" panose="020B0503020204020204" pitchFamily="34" charset="-122"/>
                  <a:ea typeface="Microsoft YaHei" panose="020B0503020204020204" pitchFamily="34" charset="-122"/>
                </a:rPr>
                <a:t>—</a:t>
              </a:r>
              <a:r>
                <a:rPr lang="zh-CN" altLang="en-US" sz="2000" dirty="0">
                  <a:solidFill>
                    <a:schemeClr val="bg1"/>
                  </a:solidFill>
                  <a:latin typeface="Microsoft YaHei" panose="020B0503020204020204" pitchFamily="34" charset="-122"/>
                  <a:ea typeface="Microsoft YaHei" panose="020B0503020204020204" pitchFamily="34" charset="-122"/>
                </a:rPr>
                <a:t>用户</a:t>
              </a:r>
              <a:r>
                <a:rPr lang="zh-CN" altLang="en-US" sz="2000" b="1" dirty="0">
                  <a:solidFill>
                    <a:srgbClr val="FFFF00"/>
                  </a:solidFill>
                  <a:latin typeface="Microsoft YaHei" panose="020B0503020204020204" pitchFamily="34" charset="-122"/>
                  <a:ea typeface="Microsoft YaHei" panose="020B0503020204020204" pitchFamily="34" charset="-122"/>
                </a:rPr>
                <a:t>信任缺失</a:t>
              </a:r>
              <a:endParaRPr lang="zh-CN" altLang="en-US" sz="2000" dirty="0">
                <a:solidFill>
                  <a:srgbClr val="FFFFFF"/>
                </a:solidFill>
                <a:latin typeface="Microsoft YaHei" panose="020B0503020204020204" pitchFamily="34" charset="-122"/>
                <a:ea typeface="Microsoft YaHei" panose="020B0503020204020204" pitchFamily="34" charset="-122"/>
              </a:endParaRPr>
            </a:p>
          </p:txBody>
        </p:sp>
        <p:sp>
          <p:nvSpPr>
            <p:cNvPr id="40" name="矩形 39">
              <a:extLst>
                <a:ext uri="{FF2B5EF4-FFF2-40B4-BE49-F238E27FC236}">
                  <a16:creationId xmlns:a16="http://schemas.microsoft.com/office/drawing/2014/main" id="{16051045-F48D-403B-A608-9CFD759BA5CE}"/>
                </a:ext>
              </a:extLst>
            </p:cNvPr>
            <p:cNvSpPr/>
            <p:nvPr/>
          </p:nvSpPr>
          <p:spPr>
            <a:xfrm>
              <a:off x="6625724" y="4169037"/>
              <a:ext cx="5112567" cy="1535741"/>
            </a:xfrm>
            <a:prstGeom prst="rect">
              <a:avLst/>
            </a:prstGeom>
          </p:spPr>
          <p:txBody>
            <a:bodyPr wrap="square">
              <a:spAutoFit/>
            </a:bodyPr>
            <a:lstStyle/>
            <a:p>
              <a:pPr>
                <a:lnSpc>
                  <a:spcPct val="120000"/>
                </a:lnSpc>
              </a:pPr>
              <a:r>
                <a:rPr lang="zh-CN" altLang="en-US" sz="2000" dirty="0">
                  <a:solidFill>
                    <a:prstClr val="black"/>
                  </a:solidFill>
                  <a:ea typeface="Microsoft YaHei" panose="020B0503020204020204" pitchFamily="34" charset="-122"/>
                </a:rPr>
                <a:t>“</a:t>
              </a:r>
              <a:r>
                <a:rPr lang="en" altLang="zh-CN" sz="2000" dirty="0">
                  <a:solidFill>
                    <a:prstClr val="black"/>
                  </a:solidFill>
                  <a:ea typeface="Microsoft YaHei" panose="020B0503020204020204" pitchFamily="34" charset="-122"/>
                </a:rPr>
                <a:t>One has to pray when sending IP packets in the internet that </a:t>
              </a:r>
              <a:r>
                <a:rPr lang="en" altLang="zh-CN" sz="2000" b="1" dirty="0">
                  <a:solidFill>
                    <a:srgbClr val="C00000"/>
                  </a:solidFill>
                  <a:ea typeface="Microsoft YaHei" panose="020B0503020204020204" pitchFamily="34" charset="-122"/>
                </a:rPr>
                <a:t>they won’t fall in the wrong hands</a:t>
              </a:r>
              <a:r>
                <a:rPr lang="zh-CN" altLang="en-US" sz="2000" b="1" dirty="0">
                  <a:solidFill>
                    <a:srgbClr val="C00000"/>
                  </a:solidFill>
                  <a:ea typeface="Microsoft YaHei" panose="020B0503020204020204" pitchFamily="34" charset="-122"/>
                </a:rPr>
                <a:t>”</a:t>
              </a:r>
              <a:r>
                <a:rPr lang="en" altLang="zh-CN" sz="2000" b="1" dirty="0">
                  <a:solidFill>
                    <a:srgbClr val="C00000"/>
                  </a:solidFill>
                  <a:ea typeface="Microsoft YaHei" panose="020B0503020204020204" pitchFamily="34" charset="-122"/>
                </a:rPr>
                <a:t> </a:t>
              </a:r>
              <a:endParaRPr lang="en" altLang="zh-CN" b="1" dirty="0">
                <a:solidFill>
                  <a:srgbClr val="C00000"/>
                </a:solidFill>
                <a:ea typeface="Microsoft YaHei" panose="020B0503020204020204" pitchFamily="34" charset="-122"/>
              </a:endParaRPr>
            </a:p>
            <a:p>
              <a:pPr>
                <a:lnSpc>
                  <a:spcPct val="120000"/>
                </a:lnSpc>
              </a:pPr>
              <a:r>
                <a:rPr lang="en" altLang="zh-CN" sz="2000" dirty="0">
                  <a:solidFill>
                    <a:prstClr val="black"/>
                  </a:solidFill>
                  <a:ea typeface="Microsoft YaHei" panose="020B0503020204020204" pitchFamily="34" charset="-122"/>
                </a:rPr>
                <a:t>                                   </a:t>
              </a:r>
              <a:r>
                <a:rPr lang="en-US" altLang="zh-CN" sz="2000" dirty="0">
                  <a:solidFill>
                    <a:prstClr val="black"/>
                  </a:solidFill>
                  <a:ea typeface="Microsoft YaHei" panose="020B0503020204020204" pitchFamily="34" charset="-122"/>
                </a:rPr>
                <a:t>      </a:t>
              </a:r>
              <a:r>
                <a:rPr lang="zh-CN" altLang="en-US" sz="2000" dirty="0">
                  <a:solidFill>
                    <a:prstClr val="black"/>
                  </a:solidFill>
                  <a:ea typeface="Microsoft YaHei" panose="020B0503020204020204" pitchFamily="34" charset="-122"/>
                </a:rPr>
                <a:t> </a:t>
              </a:r>
              <a:r>
                <a:rPr lang="en-US" altLang="zh-CN" sz="2000" dirty="0">
                  <a:solidFill>
                    <a:prstClr val="black"/>
                  </a:solidFill>
                  <a:ea typeface="Microsoft YaHei" panose="020B0503020204020204" pitchFamily="34" charset="-122"/>
                </a:rPr>
                <a:t> —</a:t>
              </a:r>
              <a:r>
                <a:rPr lang="en" altLang="zh-CN" sz="2000" dirty="0">
                  <a:solidFill>
                    <a:prstClr val="black"/>
                  </a:solidFill>
                  <a:ea typeface="Microsoft YaHei" panose="020B0503020204020204" pitchFamily="34" charset="-122"/>
                </a:rPr>
                <a:t>Adrian </a:t>
              </a:r>
              <a:r>
                <a:rPr lang="en" altLang="zh-CN" sz="2000" dirty="0" err="1">
                  <a:solidFill>
                    <a:prstClr val="black"/>
                  </a:solidFill>
                  <a:ea typeface="Microsoft YaHei" panose="020B0503020204020204" pitchFamily="34" charset="-122"/>
                </a:rPr>
                <a:t>Perrig</a:t>
              </a:r>
              <a:endParaRPr lang="en" altLang="zh-CN" sz="2400" dirty="0">
                <a:solidFill>
                  <a:prstClr val="black"/>
                </a:solidFill>
                <a:ea typeface="Microsoft YaHei" panose="020B0503020204020204" pitchFamily="34" charset="-122"/>
              </a:endParaRPr>
            </a:p>
          </p:txBody>
        </p:sp>
        <p:grpSp>
          <p:nvGrpSpPr>
            <p:cNvPr id="41" name="组合 40">
              <a:extLst>
                <a:ext uri="{FF2B5EF4-FFF2-40B4-BE49-F238E27FC236}">
                  <a16:creationId xmlns:a16="http://schemas.microsoft.com/office/drawing/2014/main" id="{CE55C633-1FA1-498F-AAA3-82026FB02990}"/>
                </a:ext>
              </a:extLst>
            </p:cNvPr>
            <p:cNvGrpSpPr/>
            <p:nvPr/>
          </p:nvGrpSpPr>
          <p:grpSpPr>
            <a:xfrm>
              <a:off x="8357197" y="2510185"/>
              <a:ext cx="3123050" cy="1065012"/>
              <a:chOff x="8649275" y="2390005"/>
              <a:chExt cx="3765625" cy="990275"/>
            </a:xfrm>
          </p:grpSpPr>
          <p:pic>
            <p:nvPicPr>
              <p:cNvPr id="43" name="Picture 25" descr="通用路由器">
                <a:extLst>
                  <a:ext uri="{FF2B5EF4-FFF2-40B4-BE49-F238E27FC236}">
                    <a16:creationId xmlns:a16="http://schemas.microsoft.com/office/drawing/2014/main" id="{FD102E19-3571-40FE-8887-2EC2B2D29B11}"/>
                  </a:ext>
                </a:extLst>
              </p:cNvPr>
              <p:cNvPicPr>
                <a:picLocks noChangeAspect="1" noChangeArrowheads="1"/>
              </p:cNvPicPr>
              <p:nvPr/>
            </p:nvPicPr>
            <p:blipFill>
              <a:blip r:embed="rId13" cstate="print"/>
              <a:srcRect/>
              <a:stretch>
                <a:fillRect/>
              </a:stretch>
            </p:blipFill>
            <p:spPr bwMode="auto">
              <a:xfrm>
                <a:off x="10443423" y="2759575"/>
                <a:ext cx="552093" cy="567559"/>
              </a:xfrm>
              <a:prstGeom prst="rect">
                <a:avLst/>
              </a:prstGeom>
              <a:noFill/>
              <a:ln w="9525">
                <a:noFill/>
                <a:miter lim="800000"/>
                <a:headEnd/>
                <a:tailEnd/>
              </a:ln>
            </p:spPr>
          </p:pic>
          <p:grpSp>
            <p:nvGrpSpPr>
              <p:cNvPr id="44" name="组合 43">
                <a:extLst>
                  <a:ext uri="{FF2B5EF4-FFF2-40B4-BE49-F238E27FC236}">
                    <a16:creationId xmlns:a16="http://schemas.microsoft.com/office/drawing/2014/main" id="{8154913E-92F8-4830-90E0-9DB5948E463B}"/>
                  </a:ext>
                </a:extLst>
              </p:cNvPr>
              <p:cNvGrpSpPr/>
              <p:nvPr/>
            </p:nvGrpSpPr>
            <p:grpSpPr>
              <a:xfrm>
                <a:off x="11510815" y="2603220"/>
                <a:ext cx="904085" cy="748244"/>
                <a:chOff x="7417272" y="2502963"/>
                <a:chExt cx="1350995" cy="1101319"/>
              </a:xfrm>
            </p:grpSpPr>
            <p:pic>
              <p:nvPicPr>
                <p:cNvPr id="58" name="Picture 21">
                  <a:extLst>
                    <a:ext uri="{FF2B5EF4-FFF2-40B4-BE49-F238E27FC236}">
                      <a16:creationId xmlns:a16="http://schemas.microsoft.com/office/drawing/2014/main" id="{E09C9D89-9A4E-4461-920B-7B1069289D98}"/>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417272" y="2502963"/>
                  <a:ext cx="590550" cy="58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 name="Picture 22">
                  <a:extLst>
                    <a:ext uri="{FF2B5EF4-FFF2-40B4-BE49-F238E27FC236}">
                      <a16:creationId xmlns:a16="http://schemas.microsoft.com/office/drawing/2014/main" id="{C2D6909C-489C-473A-9AAE-9E3AD28207F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669725" y="3082012"/>
                  <a:ext cx="552450"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 name="Picture 23">
                  <a:extLst>
                    <a:ext uri="{FF2B5EF4-FFF2-40B4-BE49-F238E27FC236}">
                      <a16:creationId xmlns:a16="http://schemas.microsoft.com/office/drawing/2014/main" id="{D18B35E6-66C3-4F7D-9B0B-9E818083861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058128" y="2557207"/>
                  <a:ext cx="504825" cy="5048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 name="Picture 24">
                  <a:extLst>
                    <a:ext uri="{FF2B5EF4-FFF2-40B4-BE49-F238E27FC236}">
                      <a16:creationId xmlns:a16="http://schemas.microsoft.com/office/drawing/2014/main" id="{851487B9-BB29-4AB9-B039-41529EC2BF5D}"/>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263442" y="3118507"/>
                  <a:ext cx="504825" cy="485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cxnSp>
            <p:nvCxnSpPr>
              <p:cNvPr id="45" name="直接箭头连接符 77">
                <a:extLst>
                  <a:ext uri="{FF2B5EF4-FFF2-40B4-BE49-F238E27FC236}">
                    <a16:creationId xmlns:a16="http://schemas.microsoft.com/office/drawing/2014/main" id="{02234017-06B9-4AC9-B4A6-72801C24B569}"/>
                  </a:ext>
                </a:extLst>
              </p:cNvPr>
              <p:cNvCxnSpPr>
                <a:cxnSpLocks/>
              </p:cNvCxnSpPr>
              <p:nvPr/>
            </p:nvCxnSpPr>
            <p:spPr>
              <a:xfrm>
                <a:off x="9696051" y="3022136"/>
                <a:ext cx="671807"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6" name="Picture 3">
                <a:extLst>
                  <a:ext uri="{FF2B5EF4-FFF2-40B4-BE49-F238E27FC236}">
                    <a16:creationId xmlns:a16="http://schemas.microsoft.com/office/drawing/2014/main" id="{4CEA4E48-C9B6-4BD7-AACF-2A1F41B7FEC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047503" y="2472294"/>
                <a:ext cx="349515"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 name="Picture 3">
                <a:extLst>
                  <a:ext uri="{FF2B5EF4-FFF2-40B4-BE49-F238E27FC236}">
                    <a16:creationId xmlns:a16="http://schemas.microsoft.com/office/drawing/2014/main" id="{9C1561C7-4E9A-4BFF-BBCA-CD729857DAA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0958722" y="2451564"/>
                <a:ext cx="349515"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48" name="组合 47">
                <a:extLst>
                  <a:ext uri="{FF2B5EF4-FFF2-40B4-BE49-F238E27FC236}">
                    <a16:creationId xmlns:a16="http://schemas.microsoft.com/office/drawing/2014/main" id="{9F4AD571-5DE9-423A-BFD6-5317091A7BE5}"/>
                  </a:ext>
                </a:extLst>
              </p:cNvPr>
              <p:cNvGrpSpPr/>
              <p:nvPr/>
            </p:nvGrpSpPr>
            <p:grpSpPr>
              <a:xfrm>
                <a:off x="8649275" y="2390005"/>
                <a:ext cx="1045306" cy="980143"/>
                <a:chOff x="3887845" y="3198752"/>
                <a:chExt cx="1045306" cy="980143"/>
              </a:xfrm>
            </p:grpSpPr>
            <p:pic>
              <p:nvPicPr>
                <p:cNvPr id="52" name="Picture 3">
                  <a:extLst>
                    <a:ext uri="{FF2B5EF4-FFF2-40B4-BE49-F238E27FC236}">
                      <a16:creationId xmlns:a16="http://schemas.microsoft.com/office/drawing/2014/main" id="{4601E2BD-A148-4093-9DC4-73CBBE19422E}"/>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3887845" y="3742432"/>
                  <a:ext cx="349515"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3" name="Picture 13">
                  <a:extLst>
                    <a:ext uri="{FF2B5EF4-FFF2-40B4-BE49-F238E27FC236}">
                      <a16:creationId xmlns:a16="http://schemas.microsoft.com/office/drawing/2014/main" id="{B1A1A1AC-9E21-4F4D-A9F5-E7C06390C4B4}"/>
                    </a:ext>
                  </a:extLst>
                </p:cNvPr>
                <p:cNvPicPr>
                  <a:picLocks noChangeAspect="1" noChangeArrowheads="1"/>
                </p:cNvPicPr>
                <p:nvPr/>
              </p:nvPicPr>
              <p:blipFill>
                <a:blip r:embed="rId23"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555013" y="3334735"/>
                  <a:ext cx="325565"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 name="Picture 14">
                  <a:extLst>
                    <a:ext uri="{FF2B5EF4-FFF2-40B4-BE49-F238E27FC236}">
                      <a16:creationId xmlns:a16="http://schemas.microsoft.com/office/drawing/2014/main" id="{FFB765A2-C06E-4F67-AD8F-B2EB8147F46F}"/>
                    </a:ext>
                  </a:extLst>
                </p:cNvPr>
                <p:cNvPicPr>
                  <a:picLocks noChangeAspect="1" noChangeArrowheads="1"/>
                </p:cNvPicPr>
                <p:nvPr/>
              </p:nvPicPr>
              <p:blipFill>
                <a:blip r:embed="rId24" cstate="print">
                  <a:clrChange>
                    <a:clrFrom>
                      <a:srgbClr val="FEFEFE"/>
                    </a:clrFrom>
                    <a:clrTo>
                      <a:srgbClr val="FEFEFE">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981275" y="3344332"/>
                  <a:ext cx="28580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5" name="Picture 15">
                  <a:extLst>
                    <a:ext uri="{FF2B5EF4-FFF2-40B4-BE49-F238E27FC236}">
                      <a16:creationId xmlns:a16="http://schemas.microsoft.com/office/drawing/2014/main" id="{E45E1B03-A528-44D1-8286-B0CE92A8AC6C}"/>
                    </a:ext>
                  </a:extLst>
                </p:cNvPr>
                <p:cNvPicPr>
                  <a:picLocks noChangeAspect="1" noChangeArrowheads="1"/>
                </p:cNvPicPr>
                <p:nvPr/>
              </p:nvPicPr>
              <p:blipFill>
                <a:blip r:embed="rId25" cstate="print">
                  <a:clrChange>
                    <a:clrFrom>
                      <a:srgbClr val="FFFFFF"/>
                    </a:clrFrom>
                    <a:clrTo>
                      <a:srgbClr val="FFFFFF">
                        <a:alpha val="0"/>
                      </a:srgbClr>
                    </a:clrTo>
                  </a:clrChange>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14454" y="3818895"/>
                  <a:ext cx="320341"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 name="Picture 18">
                  <a:extLst>
                    <a:ext uri="{FF2B5EF4-FFF2-40B4-BE49-F238E27FC236}">
                      <a16:creationId xmlns:a16="http://schemas.microsoft.com/office/drawing/2014/main" id="{F43029F4-F53C-4701-8507-AD9611BC1D98}"/>
                    </a:ext>
                  </a:extLst>
                </p:cNvPr>
                <p:cNvPicPr>
                  <a:picLocks noChangeAspect="1" noChangeArrowheads="1"/>
                </p:cNvPicPr>
                <p:nvPr/>
              </p:nvPicPr>
              <p:blipFill>
                <a:blip r:embed="rId12" cstate="print">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4259325" y="3198752"/>
                  <a:ext cx="306667"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3">
                  <a:extLst>
                    <a:ext uri="{FF2B5EF4-FFF2-40B4-BE49-F238E27FC236}">
                      <a16:creationId xmlns:a16="http://schemas.microsoft.com/office/drawing/2014/main" id="{1006548D-5A45-48AB-97E7-051F9451DC1B}"/>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583636" y="3714510"/>
                  <a:ext cx="349515" cy="36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9" name="Picture 5">
                <a:extLst>
                  <a:ext uri="{FF2B5EF4-FFF2-40B4-BE49-F238E27FC236}">
                    <a16:creationId xmlns:a16="http://schemas.microsoft.com/office/drawing/2014/main" id="{A2ABE2A3-FB13-4DBB-B283-8B0C528A138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8072" t="8981" r="5644" b="10334"/>
              <a:stretch/>
            </p:blipFill>
            <p:spPr bwMode="auto">
              <a:xfrm>
                <a:off x="9986050" y="3102774"/>
                <a:ext cx="270707" cy="27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5">
                <a:extLst>
                  <a:ext uri="{FF2B5EF4-FFF2-40B4-BE49-F238E27FC236}">
                    <a16:creationId xmlns:a16="http://schemas.microsoft.com/office/drawing/2014/main" id="{2BF531DD-0C0A-45D5-A376-A5453269397C}"/>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58072" t="8981" r="5644" b="10334"/>
              <a:stretch/>
            </p:blipFill>
            <p:spPr bwMode="auto">
              <a:xfrm>
                <a:off x="9878785" y="3055044"/>
                <a:ext cx="270707" cy="277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1" name="直接箭头连接符 71">
                <a:extLst>
                  <a:ext uri="{FF2B5EF4-FFF2-40B4-BE49-F238E27FC236}">
                    <a16:creationId xmlns:a16="http://schemas.microsoft.com/office/drawing/2014/main" id="{69711941-EB84-432E-996F-498FEFF1FC04}"/>
                  </a:ext>
                </a:extLst>
              </p:cNvPr>
              <p:cNvCxnSpPr>
                <a:cxnSpLocks/>
              </p:cNvCxnSpPr>
              <p:nvPr/>
            </p:nvCxnSpPr>
            <p:spPr>
              <a:xfrm flipV="1">
                <a:off x="10998458" y="3014771"/>
                <a:ext cx="668750" cy="19995"/>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2" name="矩形 41">
              <a:extLst>
                <a:ext uri="{FF2B5EF4-FFF2-40B4-BE49-F238E27FC236}">
                  <a16:creationId xmlns:a16="http://schemas.microsoft.com/office/drawing/2014/main" id="{0AC7DD21-8DEF-415C-AC78-B0BB66F9BA0E}"/>
                </a:ext>
              </a:extLst>
            </p:cNvPr>
            <p:cNvSpPr/>
            <p:nvPr/>
          </p:nvSpPr>
          <p:spPr>
            <a:xfrm>
              <a:off x="8177028" y="2393476"/>
              <a:ext cx="3567736" cy="1276992"/>
            </a:xfrm>
            <a:prstGeom prst="rect">
              <a:avLst/>
            </a:prstGeom>
            <a:noFill/>
            <a:ln w="127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文本框 1">
            <a:extLst>
              <a:ext uri="{FF2B5EF4-FFF2-40B4-BE49-F238E27FC236}">
                <a16:creationId xmlns:a16="http://schemas.microsoft.com/office/drawing/2014/main" id="{D1D7A6EC-7F35-4701-A18B-C9B940EC29D4}"/>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互联网体系结构安全现状</a:t>
            </a:r>
          </a:p>
        </p:txBody>
      </p:sp>
    </p:spTree>
    <p:extLst>
      <p:ext uri="{BB962C8B-B14F-4D97-AF65-F5344CB8AC3E}">
        <p14:creationId xmlns:p14="http://schemas.microsoft.com/office/powerpoint/2010/main" val="348337685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600" dirty="0"/>
              <a:t>12.6.1 </a:t>
            </a:r>
            <a:r>
              <a:rPr kumimoji="1" lang="zh-CN" altLang="en-US" sz="3600" dirty="0"/>
              <a:t>应用与推广</a:t>
            </a:r>
          </a:p>
        </p:txBody>
      </p:sp>
      <p:sp>
        <p:nvSpPr>
          <p:cNvPr id="3" name="文本框 2">
            <a:extLst>
              <a:ext uri="{FF2B5EF4-FFF2-40B4-BE49-F238E27FC236}">
                <a16:creationId xmlns:a16="http://schemas.microsoft.com/office/drawing/2014/main" id="{99542546-067B-4D6C-83FC-72706D35720A}"/>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dirty="0">
                <a:latin typeface="Calibri "/>
                <a:ea typeface="微软雅黑"/>
                <a:cs typeface="+mj-cs"/>
              </a:rPr>
              <a:t>上海交通大学系统部署</a:t>
            </a:r>
            <a:endParaRPr kumimoji="1" lang="zh-CN" altLang="en-US" sz="2000" b="1" i="0" u="none" strike="noStrike" kern="1200" cap="none" spc="0" normalizeH="0" baseline="0" noProof="0" dirty="0">
              <a:ln>
                <a:noFill/>
              </a:ln>
              <a:effectLst/>
              <a:uLnTx/>
              <a:uFillTx/>
              <a:latin typeface="Calibri "/>
              <a:ea typeface="微软雅黑"/>
              <a:cs typeface="+mj-cs"/>
            </a:endParaRPr>
          </a:p>
        </p:txBody>
      </p:sp>
      <p:cxnSp>
        <p:nvCxnSpPr>
          <p:cNvPr id="4" name="直线连接符 143">
            <a:extLst>
              <a:ext uri="{FF2B5EF4-FFF2-40B4-BE49-F238E27FC236}">
                <a16:creationId xmlns:a16="http://schemas.microsoft.com/office/drawing/2014/main" id="{29627666-217E-4848-BB13-CD227B9FC0E5}"/>
              </a:ext>
            </a:extLst>
          </p:cNvPr>
          <p:cNvCxnSpPr/>
          <p:nvPr/>
        </p:nvCxnSpPr>
        <p:spPr>
          <a:xfrm>
            <a:off x="2897669" y="4582031"/>
            <a:ext cx="0" cy="1088960"/>
          </a:xfrm>
          <a:prstGeom prst="line">
            <a:avLst/>
          </a:prstGeom>
          <a:noFill/>
          <a:ln w="38100" cap="flat" cmpd="sng" algn="ctr">
            <a:solidFill>
              <a:srgbClr val="0049DB"/>
            </a:solidFill>
            <a:prstDash val="solid"/>
            <a:miter lim="800000"/>
            <a:headEnd type="none"/>
          </a:ln>
          <a:effectLst/>
        </p:spPr>
      </p:cxnSp>
      <p:cxnSp>
        <p:nvCxnSpPr>
          <p:cNvPr id="5" name="直线连接符 134">
            <a:extLst>
              <a:ext uri="{FF2B5EF4-FFF2-40B4-BE49-F238E27FC236}">
                <a16:creationId xmlns:a16="http://schemas.microsoft.com/office/drawing/2014/main" id="{C7BA5954-C300-4118-80EA-AB8C21030FB7}"/>
              </a:ext>
            </a:extLst>
          </p:cNvPr>
          <p:cNvCxnSpPr/>
          <p:nvPr/>
        </p:nvCxnSpPr>
        <p:spPr>
          <a:xfrm>
            <a:off x="8684559" y="5932129"/>
            <a:ext cx="852896" cy="0"/>
          </a:xfrm>
          <a:prstGeom prst="line">
            <a:avLst/>
          </a:prstGeom>
          <a:noFill/>
          <a:ln w="38100" cap="flat" cmpd="sng" algn="ctr">
            <a:solidFill>
              <a:srgbClr val="0049DB"/>
            </a:solidFill>
            <a:prstDash val="solid"/>
            <a:miter lim="800000"/>
          </a:ln>
          <a:effectLst/>
        </p:spPr>
      </p:cxnSp>
      <p:cxnSp>
        <p:nvCxnSpPr>
          <p:cNvPr id="6" name="直线连接符 143">
            <a:extLst>
              <a:ext uri="{FF2B5EF4-FFF2-40B4-BE49-F238E27FC236}">
                <a16:creationId xmlns:a16="http://schemas.microsoft.com/office/drawing/2014/main" id="{1B9F6955-8566-4A7F-A66E-6F699BECB590}"/>
              </a:ext>
            </a:extLst>
          </p:cNvPr>
          <p:cNvCxnSpPr/>
          <p:nvPr/>
        </p:nvCxnSpPr>
        <p:spPr>
          <a:xfrm>
            <a:off x="6112939" y="2416817"/>
            <a:ext cx="0" cy="2705864"/>
          </a:xfrm>
          <a:prstGeom prst="line">
            <a:avLst/>
          </a:prstGeom>
          <a:noFill/>
          <a:ln w="38100" cap="flat" cmpd="sng" algn="ctr">
            <a:solidFill>
              <a:srgbClr val="0049DB"/>
            </a:solidFill>
            <a:prstDash val="solid"/>
            <a:miter lim="800000"/>
            <a:headEnd type="none"/>
          </a:ln>
          <a:effectLst/>
        </p:spPr>
      </p:cxnSp>
      <p:cxnSp>
        <p:nvCxnSpPr>
          <p:cNvPr id="7" name="直线连接符 134">
            <a:extLst>
              <a:ext uri="{FF2B5EF4-FFF2-40B4-BE49-F238E27FC236}">
                <a16:creationId xmlns:a16="http://schemas.microsoft.com/office/drawing/2014/main" id="{AB001B4C-F468-4AE7-883D-4A29D6F5E6FB}"/>
              </a:ext>
            </a:extLst>
          </p:cNvPr>
          <p:cNvCxnSpPr>
            <a:endCxn id="166" idx="3"/>
          </p:cNvCxnSpPr>
          <p:nvPr/>
        </p:nvCxnSpPr>
        <p:spPr>
          <a:xfrm flipV="1">
            <a:off x="3680648" y="2131173"/>
            <a:ext cx="3187652" cy="0"/>
          </a:xfrm>
          <a:prstGeom prst="line">
            <a:avLst/>
          </a:prstGeom>
          <a:noFill/>
          <a:ln w="38100" cap="flat" cmpd="sng" algn="ctr">
            <a:solidFill>
              <a:srgbClr val="0049DB"/>
            </a:solidFill>
            <a:prstDash val="solid"/>
            <a:miter lim="800000"/>
          </a:ln>
          <a:effectLst/>
        </p:spPr>
      </p:cxnSp>
      <p:sp>
        <p:nvSpPr>
          <p:cNvPr id="8" name="矩形 7">
            <a:extLst>
              <a:ext uri="{FF2B5EF4-FFF2-40B4-BE49-F238E27FC236}">
                <a16:creationId xmlns:a16="http://schemas.microsoft.com/office/drawing/2014/main" id="{14B58595-4F14-49B5-AB63-488C7D54C289}"/>
              </a:ext>
            </a:extLst>
          </p:cNvPr>
          <p:cNvSpPr/>
          <p:nvPr/>
        </p:nvSpPr>
        <p:spPr>
          <a:xfrm>
            <a:off x="8868692" y="1541940"/>
            <a:ext cx="1733724" cy="3572997"/>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grpSp>
        <p:nvGrpSpPr>
          <p:cNvPr id="9" name="组 8">
            <a:extLst>
              <a:ext uri="{FF2B5EF4-FFF2-40B4-BE49-F238E27FC236}">
                <a16:creationId xmlns:a16="http://schemas.microsoft.com/office/drawing/2014/main" id="{299A7137-7B6B-4AA4-A613-23AD834611C6}"/>
              </a:ext>
            </a:extLst>
          </p:cNvPr>
          <p:cNvGrpSpPr/>
          <p:nvPr/>
        </p:nvGrpSpPr>
        <p:grpSpPr>
          <a:xfrm>
            <a:off x="9045872" y="1680718"/>
            <a:ext cx="1434672" cy="957351"/>
            <a:chOff x="5301687" y="910097"/>
            <a:chExt cx="1434672" cy="957351"/>
          </a:xfrm>
        </p:grpSpPr>
        <p:pic>
          <p:nvPicPr>
            <p:cNvPr id="10" name="Picture 1028" descr="服务器类">
              <a:extLst>
                <a:ext uri="{FF2B5EF4-FFF2-40B4-BE49-F238E27FC236}">
                  <a16:creationId xmlns:a16="http://schemas.microsoft.com/office/drawing/2014/main" id="{E4472FB2-5E81-4FA8-B8FC-E014E3B55E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771128" y="910097"/>
              <a:ext cx="495791" cy="71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82FB9380-D98C-4CAD-9FF3-7AE4AA37BF12}"/>
                </a:ext>
              </a:extLst>
            </p:cNvPr>
            <p:cNvSpPr txBox="1"/>
            <p:nvPr/>
          </p:nvSpPr>
          <p:spPr>
            <a:xfrm>
              <a:off x="5301687" y="1559671"/>
              <a:ext cx="1434672" cy="307777"/>
            </a:xfrm>
            <a:prstGeom prst="rect">
              <a:avLst/>
            </a:prstGeom>
            <a:noFill/>
          </p:spPr>
          <p:txBody>
            <a:bodyPr wrap="square" rtlCol="0">
              <a:spAutoFit/>
            </a:bodyPr>
            <a:lstStyle/>
            <a:p>
              <a:pPr algn="ctr"/>
              <a:r>
                <a:rPr kumimoji="1" lang="zh-CN" altLang="en-US" sz="1400" dirty="0">
                  <a:solidFill>
                    <a:prstClr val="black"/>
                  </a:solidFill>
                  <a:latin typeface="Calibri"/>
                  <a:ea typeface="微软雅黑"/>
                </a:rPr>
                <a:t>地址生成服务器</a:t>
              </a:r>
            </a:p>
          </p:txBody>
        </p:sp>
      </p:grpSp>
      <p:pic>
        <p:nvPicPr>
          <p:cNvPr id="12" name="Picture 1028" descr="服务器类">
            <a:extLst>
              <a:ext uri="{FF2B5EF4-FFF2-40B4-BE49-F238E27FC236}">
                <a16:creationId xmlns:a16="http://schemas.microsoft.com/office/drawing/2014/main" id="{ED9023AA-6A65-452E-AAD4-01ECA4D668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08031" y="2638069"/>
            <a:ext cx="495791" cy="71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976723F1-C48E-41F8-814D-04EF2C1840B9}"/>
              </a:ext>
            </a:extLst>
          </p:cNvPr>
          <p:cNvSpPr txBox="1"/>
          <p:nvPr/>
        </p:nvSpPr>
        <p:spPr>
          <a:xfrm>
            <a:off x="9038590" y="3351009"/>
            <a:ext cx="1434672" cy="307777"/>
          </a:xfrm>
          <a:prstGeom prst="rect">
            <a:avLst/>
          </a:prstGeom>
          <a:noFill/>
        </p:spPr>
        <p:txBody>
          <a:bodyPr wrap="square" rtlCol="0">
            <a:spAutoFit/>
          </a:bodyPr>
          <a:lstStyle/>
          <a:p>
            <a:pPr algn="ctr"/>
            <a:r>
              <a:rPr kumimoji="1" lang="en-US" altLang="zh-CN" sz="1400" dirty="0">
                <a:solidFill>
                  <a:prstClr val="black"/>
                </a:solidFill>
                <a:latin typeface="Calibri"/>
                <a:ea typeface="微软雅黑"/>
              </a:rPr>
              <a:t>NID</a:t>
            </a:r>
            <a:r>
              <a:rPr kumimoji="1" lang="zh-CN" altLang="en-US" sz="1400" dirty="0">
                <a:solidFill>
                  <a:prstClr val="black"/>
                </a:solidFill>
                <a:latin typeface="Calibri"/>
                <a:ea typeface="微软雅黑"/>
              </a:rPr>
              <a:t>管理服务器</a:t>
            </a:r>
          </a:p>
        </p:txBody>
      </p:sp>
      <p:pic>
        <p:nvPicPr>
          <p:cNvPr id="14" name="Picture 1028" descr="服务器类">
            <a:extLst>
              <a:ext uri="{FF2B5EF4-FFF2-40B4-BE49-F238E27FC236}">
                <a16:creationId xmlns:a16="http://schemas.microsoft.com/office/drawing/2014/main" id="{33AE8F9E-ADAC-403F-9696-06202B35CD5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37456" y="3715204"/>
            <a:ext cx="495791" cy="71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a:extLst>
              <a:ext uri="{FF2B5EF4-FFF2-40B4-BE49-F238E27FC236}">
                <a16:creationId xmlns:a16="http://schemas.microsoft.com/office/drawing/2014/main" id="{D3401C39-A7F1-4EF6-9124-8D02AD143C4C}"/>
              </a:ext>
            </a:extLst>
          </p:cNvPr>
          <p:cNvSpPr txBox="1"/>
          <p:nvPr/>
        </p:nvSpPr>
        <p:spPr>
          <a:xfrm>
            <a:off x="8858639" y="4428144"/>
            <a:ext cx="1718009" cy="307777"/>
          </a:xfrm>
          <a:prstGeom prst="rect">
            <a:avLst/>
          </a:prstGeom>
          <a:noFill/>
        </p:spPr>
        <p:txBody>
          <a:bodyPr wrap="square" rtlCol="0">
            <a:spAutoFit/>
          </a:bodyPr>
          <a:lstStyle/>
          <a:p>
            <a:pPr algn="ctr"/>
            <a:r>
              <a:rPr kumimoji="1" lang="en-US" altLang="zh-CN" sz="1400" dirty="0" err="1">
                <a:solidFill>
                  <a:prstClr val="black"/>
                </a:solidFill>
                <a:latin typeface="Calibri"/>
                <a:ea typeface="微软雅黑"/>
              </a:rPr>
              <a:t>eID</a:t>
            </a:r>
            <a:r>
              <a:rPr kumimoji="1" lang="zh-CN" altLang="en-US" sz="1400" dirty="0">
                <a:solidFill>
                  <a:prstClr val="black"/>
                </a:solidFill>
                <a:latin typeface="Calibri"/>
                <a:ea typeface="微软雅黑"/>
              </a:rPr>
              <a:t>认证前端服务器</a:t>
            </a:r>
          </a:p>
        </p:txBody>
      </p:sp>
      <p:grpSp>
        <p:nvGrpSpPr>
          <p:cNvPr id="16" name="组 287">
            <a:extLst>
              <a:ext uri="{FF2B5EF4-FFF2-40B4-BE49-F238E27FC236}">
                <a16:creationId xmlns:a16="http://schemas.microsoft.com/office/drawing/2014/main" id="{641EB02A-1D6A-4258-A28B-1D4651479933}"/>
              </a:ext>
            </a:extLst>
          </p:cNvPr>
          <p:cNvGrpSpPr/>
          <p:nvPr/>
        </p:nvGrpSpPr>
        <p:grpSpPr>
          <a:xfrm>
            <a:off x="5363389" y="1454107"/>
            <a:ext cx="1326910" cy="1055643"/>
            <a:chOff x="3154727" y="1688616"/>
            <a:chExt cx="1209522" cy="976101"/>
          </a:xfrm>
        </p:grpSpPr>
        <p:sp>
          <p:nvSpPr>
            <p:cNvPr id="17" name="文本框 16">
              <a:extLst>
                <a:ext uri="{FF2B5EF4-FFF2-40B4-BE49-F238E27FC236}">
                  <a16:creationId xmlns:a16="http://schemas.microsoft.com/office/drawing/2014/main" id="{AAC84355-DD3F-495D-B26A-AAE6716F2EE6}"/>
                </a:ext>
              </a:extLst>
            </p:cNvPr>
            <p:cNvSpPr txBox="1"/>
            <p:nvPr/>
          </p:nvSpPr>
          <p:spPr>
            <a:xfrm>
              <a:off x="3154727" y="1688616"/>
              <a:ext cx="1209522" cy="313044"/>
            </a:xfrm>
            <a:prstGeom prst="rect">
              <a:avLst/>
            </a:prstGeom>
            <a:noFill/>
          </p:spPr>
          <p:txBody>
            <a:bodyPr wrap="square" rtlCol="0">
              <a:spAutoFit/>
            </a:bodyPr>
            <a:lstStyle/>
            <a:p>
              <a:pPr algn="ctr"/>
              <a:r>
                <a:rPr kumimoji="1" lang="zh-CN" altLang="en-US" sz="1600" dirty="0">
                  <a:solidFill>
                    <a:prstClr val="black"/>
                  </a:solidFill>
                  <a:latin typeface="Calibri"/>
                  <a:ea typeface="微软雅黑"/>
                </a:rPr>
                <a:t>汇聚交换机</a:t>
              </a:r>
            </a:p>
          </p:txBody>
        </p:sp>
        <p:grpSp>
          <p:nvGrpSpPr>
            <p:cNvPr id="18" name="Group 81">
              <a:extLst>
                <a:ext uri="{FF2B5EF4-FFF2-40B4-BE49-F238E27FC236}">
                  <a16:creationId xmlns:a16="http://schemas.microsoft.com/office/drawing/2014/main" id="{8712F303-3A8B-443C-978C-98E20D69F68B}"/>
                </a:ext>
              </a:extLst>
            </p:cNvPr>
            <p:cNvGrpSpPr>
              <a:grpSpLocks noChangeAspect="1"/>
            </p:cNvGrpSpPr>
            <p:nvPr/>
          </p:nvGrpSpPr>
          <p:grpSpPr bwMode="auto">
            <a:xfrm>
              <a:off x="3302289" y="2002730"/>
              <a:ext cx="914400" cy="661987"/>
              <a:chOff x="470" y="447"/>
              <a:chExt cx="576" cy="417"/>
            </a:xfrm>
          </p:grpSpPr>
          <p:sp>
            <p:nvSpPr>
              <p:cNvPr id="19" name="AutoShape 82">
                <a:extLst>
                  <a:ext uri="{FF2B5EF4-FFF2-40B4-BE49-F238E27FC236}">
                    <a16:creationId xmlns:a16="http://schemas.microsoft.com/office/drawing/2014/main" id="{69C67A54-01D4-492C-93B9-F7871AC3CC87}"/>
                  </a:ext>
                </a:extLst>
              </p:cNvPr>
              <p:cNvSpPr>
                <a:spLocks noChangeAspect="1" noChangeArrowheads="1" noTextEdit="1"/>
              </p:cNvSpPr>
              <p:nvPr/>
            </p:nvSpPr>
            <p:spPr bwMode="auto">
              <a:xfrm>
                <a:off x="470" y="447"/>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Calibri"/>
                  <a:ea typeface="微软雅黑"/>
                </a:endParaRPr>
              </a:p>
            </p:txBody>
          </p:sp>
          <p:sp>
            <p:nvSpPr>
              <p:cNvPr id="20" name="Freeform 83">
                <a:extLst>
                  <a:ext uri="{FF2B5EF4-FFF2-40B4-BE49-F238E27FC236}">
                    <a16:creationId xmlns:a16="http://schemas.microsoft.com/office/drawing/2014/main" id="{89EA4BFD-ABD9-437F-9BB9-764597C3A9D1}"/>
                  </a:ext>
                </a:extLst>
              </p:cNvPr>
              <p:cNvSpPr>
                <a:spLocks/>
              </p:cNvSpPr>
              <p:nvPr/>
            </p:nvSpPr>
            <p:spPr bwMode="auto">
              <a:xfrm>
                <a:off x="759" y="613"/>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252"/>
                  <a:gd name="T29" fmla="*/ 286 w 286"/>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252">
                    <a:moveTo>
                      <a:pt x="286" y="0"/>
                    </a:moveTo>
                    <a:lnTo>
                      <a:pt x="286" y="85"/>
                    </a:lnTo>
                    <a:lnTo>
                      <a:pt x="0" y="252"/>
                    </a:lnTo>
                    <a:lnTo>
                      <a:pt x="0" y="166"/>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21" name="Freeform 84">
                <a:extLst>
                  <a:ext uri="{FF2B5EF4-FFF2-40B4-BE49-F238E27FC236}">
                    <a16:creationId xmlns:a16="http://schemas.microsoft.com/office/drawing/2014/main" id="{9E9186FE-C905-450F-910C-779FB8446624}"/>
                  </a:ext>
                </a:extLst>
              </p:cNvPr>
              <p:cNvSpPr>
                <a:spLocks/>
              </p:cNvSpPr>
              <p:nvPr/>
            </p:nvSpPr>
            <p:spPr bwMode="auto">
              <a:xfrm>
                <a:off x="471" y="613"/>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
                  <a:gd name="T28" fmla="*/ 0 h 252"/>
                  <a:gd name="T29" fmla="*/ 288 w 288"/>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 h="252">
                    <a:moveTo>
                      <a:pt x="288" y="166"/>
                    </a:moveTo>
                    <a:lnTo>
                      <a:pt x="288" y="252"/>
                    </a:lnTo>
                    <a:lnTo>
                      <a:pt x="0" y="85"/>
                    </a:lnTo>
                    <a:lnTo>
                      <a:pt x="0" y="0"/>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22" name="Freeform 85">
                <a:extLst>
                  <a:ext uri="{FF2B5EF4-FFF2-40B4-BE49-F238E27FC236}">
                    <a16:creationId xmlns:a16="http://schemas.microsoft.com/office/drawing/2014/main" id="{C791349C-7A23-4BA9-AC34-BB486EF4DDA5}"/>
                  </a:ext>
                </a:extLst>
              </p:cNvPr>
              <p:cNvSpPr>
                <a:spLocks/>
              </p:cNvSpPr>
              <p:nvPr/>
            </p:nvSpPr>
            <p:spPr bwMode="auto">
              <a:xfrm>
                <a:off x="471" y="447"/>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4"/>
                  <a:gd name="T28" fmla="*/ 0 h 332"/>
                  <a:gd name="T29" fmla="*/ 574 w 574"/>
                  <a:gd name="T30" fmla="*/ 332 h 3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4" h="332">
                    <a:moveTo>
                      <a:pt x="574" y="166"/>
                    </a:moveTo>
                    <a:lnTo>
                      <a:pt x="288" y="332"/>
                    </a:lnTo>
                    <a:lnTo>
                      <a:pt x="0" y="166"/>
                    </a:lnTo>
                    <a:lnTo>
                      <a:pt x="286" y="0"/>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23" name="Freeform 86">
                <a:extLst>
                  <a:ext uri="{FF2B5EF4-FFF2-40B4-BE49-F238E27FC236}">
                    <a16:creationId xmlns:a16="http://schemas.microsoft.com/office/drawing/2014/main" id="{C794C37C-047F-4EA3-94EC-FA2ABAFD9F8A}"/>
                  </a:ext>
                </a:extLst>
              </p:cNvPr>
              <p:cNvSpPr>
                <a:spLocks noEditPoints="1"/>
              </p:cNvSpPr>
              <p:nvPr/>
            </p:nvSpPr>
            <p:spPr bwMode="auto">
              <a:xfrm>
                <a:off x="550" y="495"/>
                <a:ext cx="416" cy="241"/>
              </a:xfrm>
              <a:custGeom>
                <a:avLst/>
                <a:gdLst>
                  <a:gd name="T0" fmla="*/ 136 w 785"/>
                  <a:gd name="T1" fmla="*/ 99 h 457"/>
                  <a:gd name="T2" fmla="*/ 147 w 785"/>
                  <a:gd name="T3" fmla="*/ 105 h 457"/>
                  <a:gd name="T4" fmla="*/ 109 w 785"/>
                  <a:gd name="T5" fmla="*/ 127 h 457"/>
                  <a:gd name="T6" fmla="*/ 72 w 785"/>
                  <a:gd name="T7" fmla="*/ 105 h 457"/>
                  <a:gd name="T8" fmla="*/ 83 w 785"/>
                  <a:gd name="T9" fmla="*/ 99 h 457"/>
                  <a:gd name="T10" fmla="*/ 100 w 785"/>
                  <a:gd name="T11" fmla="*/ 109 h 457"/>
                  <a:gd name="T12" fmla="*/ 100 w 785"/>
                  <a:gd name="T13" fmla="*/ 87 h 457"/>
                  <a:gd name="T14" fmla="*/ 81 w 785"/>
                  <a:gd name="T15" fmla="*/ 81 h 457"/>
                  <a:gd name="T16" fmla="*/ 69 w 785"/>
                  <a:gd name="T17" fmla="*/ 69 h 457"/>
                  <a:gd name="T18" fmla="*/ 32 w 785"/>
                  <a:gd name="T19" fmla="*/ 69 h 457"/>
                  <a:gd name="T20" fmla="*/ 49 w 785"/>
                  <a:gd name="T21" fmla="*/ 79 h 457"/>
                  <a:gd name="T22" fmla="*/ 38 w 785"/>
                  <a:gd name="T23" fmla="*/ 85 h 457"/>
                  <a:gd name="T24" fmla="*/ 0 w 785"/>
                  <a:gd name="T25" fmla="*/ 64 h 457"/>
                  <a:gd name="T26" fmla="*/ 38 w 785"/>
                  <a:gd name="T27" fmla="*/ 43 h 457"/>
                  <a:gd name="T28" fmla="*/ 49 w 785"/>
                  <a:gd name="T29" fmla="*/ 49 h 457"/>
                  <a:gd name="T30" fmla="*/ 32 w 785"/>
                  <a:gd name="T31" fmla="*/ 59 h 457"/>
                  <a:gd name="T32" fmla="*/ 68 w 785"/>
                  <a:gd name="T33" fmla="*/ 59 h 457"/>
                  <a:gd name="T34" fmla="*/ 81 w 785"/>
                  <a:gd name="T35" fmla="*/ 46 h 457"/>
                  <a:gd name="T36" fmla="*/ 104 w 785"/>
                  <a:gd name="T37" fmla="*/ 39 h 457"/>
                  <a:gd name="T38" fmla="*/ 104 w 785"/>
                  <a:gd name="T39" fmla="*/ 18 h 457"/>
                  <a:gd name="T40" fmla="*/ 86 w 785"/>
                  <a:gd name="T41" fmla="*/ 28 h 457"/>
                  <a:gd name="T42" fmla="*/ 75 w 785"/>
                  <a:gd name="T43" fmla="*/ 22 h 457"/>
                  <a:gd name="T44" fmla="*/ 113 w 785"/>
                  <a:gd name="T45" fmla="*/ 0 h 457"/>
                  <a:gd name="T46" fmla="*/ 151 w 785"/>
                  <a:gd name="T47" fmla="*/ 22 h 457"/>
                  <a:gd name="T48" fmla="*/ 139 w 785"/>
                  <a:gd name="T49" fmla="*/ 28 h 457"/>
                  <a:gd name="T50" fmla="*/ 122 w 785"/>
                  <a:gd name="T51" fmla="*/ 18 h 457"/>
                  <a:gd name="T52" fmla="*/ 122 w 785"/>
                  <a:gd name="T53" fmla="*/ 40 h 457"/>
                  <a:gd name="T54" fmla="*/ 141 w 785"/>
                  <a:gd name="T55" fmla="*/ 46 h 457"/>
                  <a:gd name="T56" fmla="*/ 152 w 785"/>
                  <a:gd name="T57" fmla="*/ 57 h 457"/>
                  <a:gd name="T58" fmla="*/ 189 w 785"/>
                  <a:gd name="T59" fmla="*/ 57 h 457"/>
                  <a:gd name="T60" fmla="*/ 172 w 785"/>
                  <a:gd name="T61" fmla="*/ 47 h 457"/>
                  <a:gd name="T62" fmla="*/ 182 w 785"/>
                  <a:gd name="T63" fmla="*/ 40 h 457"/>
                  <a:gd name="T64" fmla="*/ 220 w 785"/>
                  <a:gd name="T65" fmla="*/ 62 h 457"/>
                  <a:gd name="T66" fmla="*/ 183 w 785"/>
                  <a:gd name="T67" fmla="*/ 84 h 457"/>
                  <a:gd name="T68" fmla="*/ 172 w 785"/>
                  <a:gd name="T69" fmla="*/ 78 h 457"/>
                  <a:gd name="T70" fmla="*/ 189 w 785"/>
                  <a:gd name="T71" fmla="*/ 68 h 457"/>
                  <a:gd name="T72" fmla="*/ 153 w 785"/>
                  <a:gd name="T73" fmla="*/ 68 h 457"/>
                  <a:gd name="T74" fmla="*/ 141 w 785"/>
                  <a:gd name="T75" fmla="*/ 81 h 457"/>
                  <a:gd name="T76" fmla="*/ 119 w 785"/>
                  <a:gd name="T77" fmla="*/ 88 h 457"/>
                  <a:gd name="T78" fmla="*/ 119 w 785"/>
                  <a:gd name="T79" fmla="*/ 109 h 457"/>
                  <a:gd name="T80" fmla="*/ 136 w 785"/>
                  <a:gd name="T81" fmla="*/ 99 h 457"/>
                  <a:gd name="T82" fmla="*/ 136 w 785"/>
                  <a:gd name="T83" fmla="*/ 99 h 457"/>
                  <a:gd name="T84" fmla="*/ 136 w 785"/>
                  <a:gd name="T85" fmla="*/ 99 h 457"/>
                  <a:gd name="T86" fmla="*/ 95 w 785"/>
                  <a:gd name="T87" fmla="*/ 72 h 457"/>
                  <a:gd name="T88" fmla="*/ 126 w 785"/>
                  <a:gd name="T89" fmla="*/ 72 h 457"/>
                  <a:gd name="T90" fmla="*/ 126 w 785"/>
                  <a:gd name="T91" fmla="*/ 54 h 457"/>
                  <a:gd name="T92" fmla="*/ 95 w 785"/>
                  <a:gd name="T93" fmla="*/ 54 h 457"/>
                  <a:gd name="T94" fmla="*/ 95 w 785"/>
                  <a:gd name="T95" fmla="*/ 72 h 4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7"/>
                  <a:gd name="T146" fmla="*/ 785 w 785"/>
                  <a:gd name="T147" fmla="*/ 457 h 4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24" name="Freeform 87">
                <a:extLst>
                  <a:ext uri="{FF2B5EF4-FFF2-40B4-BE49-F238E27FC236}">
                    <a16:creationId xmlns:a16="http://schemas.microsoft.com/office/drawing/2014/main" id="{10F50C06-480A-48F7-93B4-6691A39C5D99}"/>
                  </a:ext>
                </a:extLst>
              </p:cNvPr>
              <p:cNvSpPr>
                <a:spLocks noEditPoints="1"/>
              </p:cNvSpPr>
              <p:nvPr/>
            </p:nvSpPr>
            <p:spPr bwMode="auto">
              <a:xfrm>
                <a:off x="550" y="489"/>
                <a:ext cx="416" cy="241"/>
              </a:xfrm>
              <a:custGeom>
                <a:avLst/>
                <a:gdLst>
                  <a:gd name="T0" fmla="*/ 136 w 785"/>
                  <a:gd name="T1" fmla="*/ 99 h 456"/>
                  <a:gd name="T2" fmla="*/ 147 w 785"/>
                  <a:gd name="T3" fmla="*/ 106 h 456"/>
                  <a:gd name="T4" fmla="*/ 109 w 785"/>
                  <a:gd name="T5" fmla="*/ 127 h 456"/>
                  <a:gd name="T6" fmla="*/ 72 w 785"/>
                  <a:gd name="T7" fmla="*/ 106 h 456"/>
                  <a:gd name="T8" fmla="*/ 83 w 785"/>
                  <a:gd name="T9" fmla="*/ 99 h 456"/>
                  <a:gd name="T10" fmla="*/ 100 w 785"/>
                  <a:gd name="T11" fmla="*/ 109 h 456"/>
                  <a:gd name="T12" fmla="*/ 100 w 785"/>
                  <a:gd name="T13" fmla="*/ 87 h 456"/>
                  <a:gd name="T14" fmla="*/ 81 w 785"/>
                  <a:gd name="T15" fmla="*/ 81 h 456"/>
                  <a:gd name="T16" fmla="*/ 69 w 785"/>
                  <a:gd name="T17" fmla="*/ 70 h 456"/>
                  <a:gd name="T18" fmla="*/ 32 w 785"/>
                  <a:gd name="T19" fmla="*/ 70 h 456"/>
                  <a:gd name="T20" fmla="*/ 49 w 785"/>
                  <a:gd name="T21" fmla="*/ 79 h 456"/>
                  <a:gd name="T22" fmla="*/ 38 w 785"/>
                  <a:gd name="T23" fmla="*/ 86 h 456"/>
                  <a:gd name="T24" fmla="*/ 0 w 785"/>
                  <a:gd name="T25" fmla="*/ 64 h 456"/>
                  <a:gd name="T26" fmla="*/ 38 w 785"/>
                  <a:gd name="T27" fmla="*/ 42 h 456"/>
                  <a:gd name="T28" fmla="*/ 49 w 785"/>
                  <a:gd name="T29" fmla="*/ 49 h 456"/>
                  <a:gd name="T30" fmla="*/ 32 w 785"/>
                  <a:gd name="T31" fmla="*/ 59 h 456"/>
                  <a:gd name="T32" fmla="*/ 68 w 785"/>
                  <a:gd name="T33" fmla="*/ 59 h 456"/>
                  <a:gd name="T34" fmla="*/ 81 w 785"/>
                  <a:gd name="T35" fmla="*/ 46 h 456"/>
                  <a:gd name="T36" fmla="*/ 104 w 785"/>
                  <a:gd name="T37" fmla="*/ 39 h 456"/>
                  <a:gd name="T38" fmla="*/ 104 w 785"/>
                  <a:gd name="T39" fmla="*/ 18 h 456"/>
                  <a:gd name="T40" fmla="*/ 86 w 785"/>
                  <a:gd name="T41" fmla="*/ 28 h 456"/>
                  <a:gd name="T42" fmla="*/ 75 w 785"/>
                  <a:gd name="T43" fmla="*/ 22 h 456"/>
                  <a:gd name="T44" fmla="*/ 113 w 785"/>
                  <a:gd name="T45" fmla="*/ 0 h 456"/>
                  <a:gd name="T46" fmla="*/ 151 w 785"/>
                  <a:gd name="T47" fmla="*/ 22 h 456"/>
                  <a:gd name="T48" fmla="*/ 139 w 785"/>
                  <a:gd name="T49" fmla="*/ 28 h 456"/>
                  <a:gd name="T50" fmla="*/ 122 w 785"/>
                  <a:gd name="T51" fmla="*/ 18 h 456"/>
                  <a:gd name="T52" fmla="*/ 122 w 785"/>
                  <a:gd name="T53" fmla="*/ 40 h 456"/>
                  <a:gd name="T54" fmla="*/ 141 w 785"/>
                  <a:gd name="T55" fmla="*/ 46 h 456"/>
                  <a:gd name="T56" fmla="*/ 152 w 785"/>
                  <a:gd name="T57" fmla="*/ 57 h 456"/>
                  <a:gd name="T58" fmla="*/ 189 w 785"/>
                  <a:gd name="T59" fmla="*/ 57 h 456"/>
                  <a:gd name="T60" fmla="*/ 172 w 785"/>
                  <a:gd name="T61" fmla="*/ 47 h 456"/>
                  <a:gd name="T62" fmla="*/ 182 w 785"/>
                  <a:gd name="T63" fmla="*/ 41 h 456"/>
                  <a:gd name="T64" fmla="*/ 220 w 785"/>
                  <a:gd name="T65" fmla="*/ 62 h 456"/>
                  <a:gd name="T66" fmla="*/ 183 w 785"/>
                  <a:gd name="T67" fmla="*/ 84 h 456"/>
                  <a:gd name="T68" fmla="*/ 172 w 785"/>
                  <a:gd name="T69" fmla="*/ 77 h 456"/>
                  <a:gd name="T70" fmla="*/ 189 w 785"/>
                  <a:gd name="T71" fmla="*/ 68 h 456"/>
                  <a:gd name="T72" fmla="*/ 153 w 785"/>
                  <a:gd name="T73" fmla="*/ 68 h 456"/>
                  <a:gd name="T74" fmla="*/ 141 w 785"/>
                  <a:gd name="T75" fmla="*/ 81 h 456"/>
                  <a:gd name="T76" fmla="*/ 119 w 785"/>
                  <a:gd name="T77" fmla="*/ 88 h 456"/>
                  <a:gd name="T78" fmla="*/ 119 w 785"/>
                  <a:gd name="T79" fmla="*/ 109 h 456"/>
                  <a:gd name="T80" fmla="*/ 136 w 785"/>
                  <a:gd name="T81" fmla="*/ 99 h 456"/>
                  <a:gd name="T82" fmla="*/ 136 w 785"/>
                  <a:gd name="T83" fmla="*/ 99 h 456"/>
                  <a:gd name="T84" fmla="*/ 136 w 785"/>
                  <a:gd name="T85" fmla="*/ 99 h 456"/>
                  <a:gd name="T86" fmla="*/ 95 w 785"/>
                  <a:gd name="T87" fmla="*/ 72 h 456"/>
                  <a:gd name="T88" fmla="*/ 126 w 785"/>
                  <a:gd name="T89" fmla="*/ 72 h 456"/>
                  <a:gd name="T90" fmla="*/ 126 w 785"/>
                  <a:gd name="T91" fmla="*/ 54 h 456"/>
                  <a:gd name="T92" fmla="*/ 95 w 785"/>
                  <a:gd name="T93" fmla="*/ 54 h 456"/>
                  <a:gd name="T94" fmla="*/ 95 w 785"/>
                  <a:gd name="T95" fmla="*/ 72 h 4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6"/>
                  <a:gd name="T146" fmla="*/ 785 w 785"/>
                  <a:gd name="T147" fmla="*/ 456 h 4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25" name="Freeform 88">
                <a:extLst>
                  <a:ext uri="{FF2B5EF4-FFF2-40B4-BE49-F238E27FC236}">
                    <a16:creationId xmlns:a16="http://schemas.microsoft.com/office/drawing/2014/main" id="{67355C62-3BCC-4220-A8D4-5A2FC8986B56}"/>
                  </a:ext>
                </a:extLst>
              </p:cNvPr>
              <p:cNvSpPr>
                <a:spLocks/>
              </p:cNvSpPr>
              <p:nvPr/>
            </p:nvSpPr>
            <p:spPr bwMode="auto">
              <a:xfrm>
                <a:off x="519" y="673"/>
                <a:ext cx="30" cy="48"/>
              </a:xfrm>
              <a:custGeom>
                <a:avLst/>
                <a:gdLst>
                  <a:gd name="T0" fmla="*/ 8 w 56"/>
                  <a:gd name="T1" fmla="*/ 2 h 92"/>
                  <a:gd name="T2" fmla="*/ 13 w 56"/>
                  <a:gd name="T3" fmla="*/ 6 h 92"/>
                  <a:gd name="T4" fmla="*/ 16 w 56"/>
                  <a:gd name="T5" fmla="*/ 12 h 92"/>
                  <a:gd name="T6" fmla="*/ 11 w 56"/>
                  <a:gd name="T7" fmla="*/ 10 h 92"/>
                  <a:gd name="T8" fmla="*/ 8 w 56"/>
                  <a:gd name="T9" fmla="*/ 5 h 92"/>
                  <a:gd name="T10" fmla="*/ 6 w 56"/>
                  <a:gd name="T11" fmla="*/ 4 h 92"/>
                  <a:gd name="T12" fmla="*/ 5 w 56"/>
                  <a:gd name="T13" fmla="*/ 5 h 92"/>
                  <a:gd name="T14" fmla="*/ 6 w 56"/>
                  <a:gd name="T15" fmla="*/ 8 h 92"/>
                  <a:gd name="T16" fmla="*/ 10 w 56"/>
                  <a:gd name="T17" fmla="*/ 11 h 92"/>
                  <a:gd name="T18" fmla="*/ 14 w 56"/>
                  <a:gd name="T19" fmla="*/ 15 h 92"/>
                  <a:gd name="T20" fmla="*/ 16 w 56"/>
                  <a:gd name="T21" fmla="*/ 21 h 92"/>
                  <a:gd name="T22" fmla="*/ 14 w 56"/>
                  <a:gd name="T23" fmla="*/ 25 h 92"/>
                  <a:gd name="T24" fmla="*/ 8 w 56"/>
                  <a:gd name="T25" fmla="*/ 23 h 92"/>
                  <a:gd name="T26" fmla="*/ 3 w 56"/>
                  <a:gd name="T27" fmla="*/ 18 h 92"/>
                  <a:gd name="T28" fmla="*/ 0 w 56"/>
                  <a:gd name="T29" fmla="*/ 11 h 92"/>
                  <a:gd name="T30" fmla="*/ 4 w 56"/>
                  <a:gd name="T31" fmla="*/ 14 h 92"/>
                  <a:gd name="T32" fmla="*/ 5 w 56"/>
                  <a:gd name="T33" fmla="*/ 17 h 92"/>
                  <a:gd name="T34" fmla="*/ 9 w 56"/>
                  <a:gd name="T35" fmla="*/ 20 h 92"/>
                  <a:gd name="T36" fmla="*/ 11 w 56"/>
                  <a:gd name="T37" fmla="*/ 20 h 92"/>
                  <a:gd name="T38" fmla="*/ 12 w 56"/>
                  <a:gd name="T39" fmla="*/ 19 h 92"/>
                  <a:gd name="T40" fmla="*/ 9 w 56"/>
                  <a:gd name="T41" fmla="*/ 15 h 92"/>
                  <a:gd name="T42" fmla="*/ 4 w 56"/>
                  <a:gd name="T43" fmla="*/ 10 h 92"/>
                  <a:gd name="T44" fmla="*/ 1 w 56"/>
                  <a:gd name="T45" fmla="*/ 4 h 92"/>
                  <a:gd name="T46" fmla="*/ 3 w 56"/>
                  <a:gd name="T47" fmla="*/ 1 h 92"/>
                  <a:gd name="T48" fmla="*/ 8 w 56"/>
                  <a:gd name="T49" fmla="*/ 2 h 92"/>
                  <a:gd name="T50" fmla="*/ 8 w 56"/>
                  <a:gd name="T51" fmla="*/ 2 h 92"/>
                  <a:gd name="T52" fmla="*/ 8 w 56"/>
                  <a:gd name="T53" fmla="*/ 2 h 92"/>
                  <a:gd name="T54" fmla="*/ 8 w 56"/>
                  <a:gd name="T55" fmla="*/ 2 h 92"/>
                  <a:gd name="T56" fmla="*/ 8 w 56"/>
                  <a:gd name="T57" fmla="*/ 2 h 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6"/>
                  <a:gd name="T88" fmla="*/ 0 h 92"/>
                  <a:gd name="T89" fmla="*/ 56 w 56"/>
                  <a:gd name="T90" fmla="*/ 92 h 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26" name="Freeform 89">
                <a:extLst>
                  <a:ext uri="{FF2B5EF4-FFF2-40B4-BE49-F238E27FC236}">
                    <a16:creationId xmlns:a16="http://schemas.microsoft.com/office/drawing/2014/main" id="{89C878F1-556C-4616-8D42-381EA56AE8B3}"/>
                  </a:ext>
                </a:extLst>
              </p:cNvPr>
              <p:cNvSpPr>
                <a:spLocks/>
              </p:cNvSpPr>
              <p:nvPr/>
            </p:nvSpPr>
            <p:spPr bwMode="auto">
              <a:xfrm>
                <a:off x="550" y="685"/>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62"/>
                  <a:gd name="T59" fmla="*/ 46 w 46"/>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27" name="Freeform 90">
                <a:extLst>
                  <a:ext uri="{FF2B5EF4-FFF2-40B4-BE49-F238E27FC236}">
                    <a16:creationId xmlns:a16="http://schemas.microsoft.com/office/drawing/2014/main" id="{DE32AB38-C1AA-42C4-80A2-D12A5E6AEFA1}"/>
                  </a:ext>
                </a:extLst>
              </p:cNvPr>
              <p:cNvSpPr>
                <a:spLocks/>
              </p:cNvSpPr>
              <p:nvPr/>
            </p:nvSpPr>
            <p:spPr bwMode="auto">
              <a:xfrm>
                <a:off x="600" y="714"/>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5"/>
                  <a:gd name="T32" fmla="*/ 7 w 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5">
                    <a:moveTo>
                      <a:pt x="7" y="5"/>
                    </a:moveTo>
                    <a:lnTo>
                      <a:pt x="7" y="45"/>
                    </a:lnTo>
                    <a:lnTo>
                      <a:pt x="0" y="41"/>
                    </a:lnTo>
                    <a:lnTo>
                      <a:pt x="0" y="0"/>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28" name="Freeform 91">
                <a:extLst>
                  <a:ext uri="{FF2B5EF4-FFF2-40B4-BE49-F238E27FC236}">
                    <a16:creationId xmlns:a16="http://schemas.microsoft.com/office/drawing/2014/main" id="{F56C916C-AA8A-4A4F-A4EF-3ABD0465F57C}"/>
                  </a:ext>
                </a:extLst>
              </p:cNvPr>
              <p:cNvSpPr>
                <a:spLocks/>
              </p:cNvSpPr>
              <p:nvPr/>
            </p:nvSpPr>
            <p:spPr bwMode="auto">
              <a:xfrm>
                <a:off x="611" y="721"/>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51"/>
                  <a:gd name="T44" fmla="*/ 29 w 29"/>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51">
                    <a:moveTo>
                      <a:pt x="29" y="17"/>
                    </a:moveTo>
                    <a:lnTo>
                      <a:pt x="29" y="24"/>
                    </a:lnTo>
                    <a:lnTo>
                      <a:pt x="19" y="18"/>
                    </a:lnTo>
                    <a:lnTo>
                      <a:pt x="19" y="51"/>
                    </a:lnTo>
                    <a:lnTo>
                      <a:pt x="11" y="46"/>
                    </a:lnTo>
                    <a:lnTo>
                      <a:pt x="11" y="14"/>
                    </a:lnTo>
                    <a:lnTo>
                      <a:pt x="0" y="7"/>
                    </a:lnTo>
                    <a:lnTo>
                      <a:pt x="0" y="0"/>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29" name="Freeform 92">
                <a:extLst>
                  <a:ext uri="{FF2B5EF4-FFF2-40B4-BE49-F238E27FC236}">
                    <a16:creationId xmlns:a16="http://schemas.microsoft.com/office/drawing/2014/main" id="{27FD639C-F6B0-43F7-B0C5-285049C284B7}"/>
                  </a:ext>
                </a:extLst>
              </p:cNvPr>
              <p:cNvSpPr>
                <a:spLocks/>
              </p:cNvSpPr>
              <p:nvPr/>
            </p:nvSpPr>
            <p:spPr bwMode="auto">
              <a:xfrm>
                <a:off x="642" y="745"/>
                <a:ext cx="33" cy="48"/>
              </a:xfrm>
              <a:custGeom>
                <a:avLst/>
                <a:gdLst>
                  <a:gd name="T0" fmla="*/ 10 w 62"/>
                  <a:gd name="T1" fmla="*/ 2 h 92"/>
                  <a:gd name="T2" fmla="*/ 15 w 62"/>
                  <a:gd name="T3" fmla="*/ 7 h 92"/>
                  <a:gd name="T4" fmla="*/ 18 w 62"/>
                  <a:gd name="T5" fmla="*/ 14 h 92"/>
                  <a:gd name="T6" fmla="*/ 14 w 62"/>
                  <a:gd name="T7" fmla="*/ 11 h 92"/>
                  <a:gd name="T8" fmla="*/ 12 w 62"/>
                  <a:gd name="T9" fmla="*/ 8 h 92"/>
                  <a:gd name="T10" fmla="*/ 10 w 62"/>
                  <a:gd name="T11" fmla="*/ 6 h 92"/>
                  <a:gd name="T12" fmla="*/ 5 w 62"/>
                  <a:gd name="T13" fmla="*/ 6 h 92"/>
                  <a:gd name="T14" fmla="*/ 4 w 62"/>
                  <a:gd name="T15" fmla="*/ 10 h 92"/>
                  <a:gd name="T16" fmla="*/ 5 w 62"/>
                  <a:gd name="T17" fmla="*/ 15 h 92"/>
                  <a:gd name="T18" fmla="*/ 10 w 62"/>
                  <a:gd name="T19" fmla="*/ 20 h 92"/>
                  <a:gd name="T20" fmla="*/ 12 w 62"/>
                  <a:gd name="T21" fmla="*/ 20 h 92"/>
                  <a:gd name="T22" fmla="*/ 14 w 62"/>
                  <a:gd name="T23" fmla="*/ 17 h 92"/>
                  <a:gd name="T24" fmla="*/ 18 w 62"/>
                  <a:gd name="T25" fmla="*/ 20 h 92"/>
                  <a:gd name="T26" fmla="*/ 15 w 62"/>
                  <a:gd name="T27" fmla="*/ 25 h 92"/>
                  <a:gd name="T28" fmla="*/ 10 w 62"/>
                  <a:gd name="T29" fmla="*/ 23 h 92"/>
                  <a:gd name="T30" fmla="*/ 3 w 62"/>
                  <a:gd name="T31" fmla="*/ 17 h 92"/>
                  <a:gd name="T32" fmla="*/ 0 w 62"/>
                  <a:gd name="T33" fmla="*/ 8 h 92"/>
                  <a:gd name="T34" fmla="*/ 3 w 62"/>
                  <a:gd name="T35" fmla="*/ 1 h 92"/>
                  <a:gd name="T36" fmla="*/ 10 w 62"/>
                  <a:gd name="T37" fmla="*/ 2 h 92"/>
                  <a:gd name="T38" fmla="*/ 10 w 62"/>
                  <a:gd name="T39" fmla="*/ 2 h 92"/>
                  <a:gd name="T40" fmla="*/ 10 w 62"/>
                  <a:gd name="T41" fmla="*/ 2 h 92"/>
                  <a:gd name="T42" fmla="*/ 10 w 62"/>
                  <a:gd name="T43" fmla="*/ 2 h 92"/>
                  <a:gd name="T44" fmla="*/ 10 w 62"/>
                  <a:gd name="T45" fmla="*/ 2 h 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2"/>
                  <a:gd name="T70" fmla="*/ 0 h 92"/>
                  <a:gd name="T71" fmla="*/ 62 w 62"/>
                  <a:gd name="T72" fmla="*/ 92 h 9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30" name="Freeform 93">
                <a:extLst>
                  <a:ext uri="{FF2B5EF4-FFF2-40B4-BE49-F238E27FC236}">
                    <a16:creationId xmlns:a16="http://schemas.microsoft.com/office/drawing/2014/main" id="{1BBA1221-3E6D-45F7-8D24-9EB8B007899E}"/>
                  </a:ext>
                </a:extLst>
              </p:cNvPr>
              <p:cNvSpPr>
                <a:spLocks/>
              </p:cNvSpPr>
              <p:nvPr/>
            </p:nvSpPr>
            <p:spPr bwMode="auto">
              <a:xfrm>
                <a:off x="680" y="761"/>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57"/>
                  <a:gd name="T56" fmla="*/ 30 w 30"/>
                  <a:gd name="T57" fmla="*/ 57 h 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grpSp>
      </p:grpSp>
      <p:grpSp>
        <p:nvGrpSpPr>
          <p:cNvPr id="31" name="组 334">
            <a:extLst>
              <a:ext uri="{FF2B5EF4-FFF2-40B4-BE49-F238E27FC236}">
                <a16:creationId xmlns:a16="http://schemas.microsoft.com/office/drawing/2014/main" id="{87CFBD20-8012-4262-A31A-F6F66BBEB9A8}"/>
              </a:ext>
            </a:extLst>
          </p:cNvPr>
          <p:cNvGrpSpPr/>
          <p:nvPr/>
        </p:nvGrpSpPr>
        <p:grpSpPr>
          <a:xfrm>
            <a:off x="4152459" y="1854923"/>
            <a:ext cx="800095" cy="843908"/>
            <a:chOff x="3264435" y="4645110"/>
            <a:chExt cx="936625" cy="1015307"/>
          </a:xfrm>
        </p:grpSpPr>
        <p:sp>
          <p:nvSpPr>
            <p:cNvPr id="32" name="文本框 31">
              <a:extLst>
                <a:ext uri="{FF2B5EF4-FFF2-40B4-BE49-F238E27FC236}">
                  <a16:creationId xmlns:a16="http://schemas.microsoft.com/office/drawing/2014/main" id="{797128E6-356F-4EB2-A719-2B35A2735585}"/>
                </a:ext>
              </a:extLst>
            </p:cNvPr>
            <p:cNvSpPr txBox="1"/>
            <p:nvPr/>
          </p:nvSpPr>
          <p:spPr>
            <a:xfrm>
              <a:off x="3274160" y="5290130"/>
              <a:ext cx="865287" cy="37028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a:ln>
                    <a:noFill/>
                  </a:ln>
                  <a:solidFill>
                    <a:prstClr val="black"/>
                  </a:solidFill>
                  <a:effectLst/>
                  <a:uLnTx/>
                  <a:uFillTx/>
                  <a:latin typeface="Calibri"/>
                  <a:ea typeface="微软雅黑"/>
                </a:rPr>
                <a:t>AC</a:t>
              </a:r>
              <a:endParaRPr kumimoji="1" lang="zh-CN" altLang="en-US" sz="1400" b="0" i="0" u="none" strike="noStrike" kern="0" cap="none" spc="0" normalizeH="0" baseline="0" noProof="0" dirty="0">
                <a:ln>
                  <a:noFill/>
                </a:ln>
                <a:solidFill>
                  <a:prstClr val="black"/>
                </a:solidFill>
                <a:effectLst/>
                <a:uLnTx/>
                <a:uFillTx/>
                <a:latin typeface="Calibri"/>
                <a:ea typeface="微软雅黑"/>
              </a:endParaRPr>
            </a:p>
          </p:txBody>
        </p:sp>
        <p:grpSp>
          <p:nvGrpSpPr>
            <p:cNvPr id="33" name="组 312">
              <a:extLst>
                <a:ext uri="{FF2B5EF4-FFF2-40B4-BE49-F238E27FC236}">
                  <a16:creationId xmlns:a16="http://schemas.microsoft.com/office/drawing/2014/main" id="{0122714E-B1E5-45BE-9687-834CF300A87A}"/>
                </a:ext>
              </a:extLst>
            </p:cNvPr>
            <p:cNvGrpSpPr/>
            <p:nvPr/>
          </p:nvGrpSpPr>
          <p:grpSpPr>
            <a:xfrm>
              <a:off x="3264435" y="4645110"/>
              <a:ext cx="936625" cy="687286"/>
              <a:chOff x="6491288" y="5320399"/>
              <a:chExt cx="936625" cy="687286"/>
            </a:xfrm>
          </p:grpSpPr>
          <p:sp>
            <p:nvSpPr>
              <p:cNvPr id="34" name="Freeform 87">
                <a:extLst>
                  <a:ext uri="{FF2B5EF4-FFF2-40B4-BE49-F238E27FC236}">
                    <a16:creationId xmlns:a16="http://schemas.microsoft.com/office/drawing/2014/main" id="{A199963B-7A6B-41E9-B2CA-C7FCDC5660FB}"/>
                  </a:ext>
                </a:extLst>
              </p:cNvPr>
              <p:cNvSpPr>
                <a:spLocks noEditPoints="1"/>
              </p:cNvSpPr>
              <p:nvPr/>
            </p:nvSpPr>
            <p:spPr bwMode="auto">
              <a:xfrm>
                <a:off x="6646124" y="5397500"/>
                <a:ext cx="660400" cy="382587"/>
              </a:xfrm>
              <a:custGeom>
                <a:avLst/>
                <a:gdLst>
                  <a:gd name="T0" fmla="*/ 136 w 785"/>
                  <a:gd name="T1" fmla="*/ 99 h 456"/>
                  <a:gd name="T2" fmla="*/ 147 w 785"/>
                  <a:gd name="T3" fmla="*/ 106 h 456"/>
                  <a:gd name="T4" fmla="*/ 109 w 785"/>
                  <a:gd name="T5" fmla="*/ 127 h 456"/>
                  <a:gd name="T6" fmla="*/ 72 w 785"/>
                  <a:gd name="T7" fmla="*/ 106 h 456"/>
                  <a:gd name="T8" fmla="*/ 83 w 785"/>
                  <a:gd name="T9" fmla="*/ 99 h 456"/>
                  <a:gd name="T10" fmla="*/ 100 w 785"/>
                  <a:gd name="T11" fmla="*/ 109 h 456"/>
                  <a:gd name="T12" fmla="*/ 100 w 785"/>
                  <a:gd name="T13" fmla="*/ 87 h 456"/>
                  <a:gd name="T14" fmla="*/ 81 w 785"/>
                  <a:gd name="T15" fmla="*/ 81 h 456"/>
                  <a:gd name="T16" fmla="*/ 69 w 785"/>
                  <a:gd name="T17" fmla="*/ 70 h 456"/>
                  <a:gd name="T18" fmla="*/ 32 w 785"/>
                  <a:gd name="T19" fmla="*/ 70 h 456"/>
                  <a:gd name="T20" fmla="*/ 49 w 785"/>
                  <a:gd name="T21" fmla="*/ 79 h 456"/>
                  <a:gd name="T22" fmla="*/ 38 w 785"/>
                  <a:gd name="T23" fmla="*/ 86 h 456"/>
                  <a:gd name="T24" fmla="*/ 0 w 785"/>
                  <a:gd name="T25" fmla="*/ 64 h 456"/>
                  <a:gd name="T26" fmla="*/ 38 w 785"/>
                  <a:gd name="T27" fmla="*/ 42 h 456"/>
                  <a:gd name="T28" fmla="*/ 49 w 785"/>
                  <a:gd name="T29" fmla="*/ 49 h 456"/>
                  <a:gd name="T30" fmla="*/ 32 w 785"/>
                  <a:gd name="T31" fmla="*/ 59 h 456"/>
                  <a:gd name="T32" fmla="*/ 68 w 785"/>
                  <a:gd name="T33" fmla="*/ 59 h 456"/>
                  <a:gd name="T34" fmla="*/ 81 w 785"/>
                  <a:gd name="T35" fmla="*/ 46 h 456"/>
                  <a:gd name="T36" fmla="*/ 104 w 785"/>
                  <a:gd name="T37" fmla="*/ 39 h 456"/>
                  <a:gd name="T38" fmla="*/ 104 w 785"/>
                  <a:gd name="T39" fmla="*/ 18 h 456"/>
                  <a:gd name="T40" fmla="*/ 86 w 785"/>
                  <a:gd name="T41" fmla="*/ 28 h 456"/>
                  <a:gd name="T42" fmla="*/ 75 w 785"/>
                  <a:gd name="T43" fmla="*/ 22 h 456"/>
                  <a:gd name="T44" fmla="*/ 113 w 785"/>
                  <a:gd name="T45" fmla="*/ 0 h 456"/>
                  <a:gd name="T46" fmla="*/ 151 w 785"/>
                  <a:gd name="T47" fmla="*/ 22 h 456"/>
                  <a:gd name="T48" fmla="*/ 139 w 785"/>
                  <a:gd name="T49" fmla="*/ 28 h 456"/>
                  <a:gd name="T50" fmla="*/ 122 w 785"/>
                  <a:gd name="T51" fmla="*/ 18 h 456"/>
                  <a:gd name="T52" fmla="*/ 122 w 785"/>
                  <a:gd name="T53" fmla="*/ 40 h 456"/>
                  <a:gd name="T54" fmla="*/ 141 w 785"/>
                  <a:gd name="T55" fmla="*/ 46 h 456"/>
                  <a:gd name="T56" fmla="*/ 152 w 785"/>
                  <a:gd name="T57" fmla="*/ 57 h 456"/>
                  <a:gd name="T58" fmla="*/ 189 w 785"/>
                  <a:gd name="T59" fmla="*/ 57 h 456"/>
                  <a:gd name="T60" fmla="*/ 172 w 785"/>
                  <a:gd name="T61" fmla="*/ 47 h 456"/>
                  <a:gd name="T62" fmla="*/ 182 w 785"/>
                  <a:gd name="T63" fmla="*/ 41 h 456"/>
                  <a:gd name="T64" fmla="*/ 220 w 785"/>
                  <a:gd name="T65" fmla="*/ 62 h 456"/>
                  <a:gd name="T66" fmla="*/ 183 w 785"/>
                  <a:gd name="T67" fmla="*/ 84 h 456"/>
                  <a:gd name="T68" fmla="*/ 172 w 785"/>
                  <a:gd name="T69" fmla="*/ 77 h 456"/>
                  <a:gd name="T70" fmla="*/ 189 w 785"/>
                  <a:gd name="T71" fmla="*/ 68 h 456"/>
                  <a:gd name="T72" fmla="*/ 153 w 785"/>
                  <a:gd name="T73" fmla="*/ 68 h 456"/>
                  <a:gd name="T74" fmla="*/ 141 w 785"/>
                  <a:gd name="T75" fmla="*/ 81 h 456"/>
                  <a:gd name="T76" fmla="*/ 119 w 785"/>
                  <a:gd name="T77" fmla="*/ 88 h 456"/>
                  <a:gd name="T78" fmla="*/ 119 w 785"/>
                  <a:gd name="T79" fmla="*/ 109 h 456"/>
                  <a:gd name="T80" fmla="*/ 136 w 785"/>
                  <a:gd name="T81" fmla="*/ 99 h 456"/>
                  <a:gd name="T82" fmla="*/ 136 w 785"/>
                  <a:gd name="T83" fmla="*/ 99 h 456"/>
                  <a:gd name="T84" fmla="*/ 136 w 785"/>
                  <a:gd name="T85" fmla="*/ 99 h 456"/>
                  <a:gd name="T86" fmla="*/ 95 w 785"/>
                  <a:gd name="T87" fmla="*/ 72 h 456"/>
                  <a:gd name="T88" fmla="*/ 126 w 785"/>
                  <a:gd name="T89" fmla="*/ 72 h 456"/>
                  <a:gd name="T90" fmla="*/ 126 w 785"/>
                  <a:gd name="T91" fmla="*/ 54 h 456"/>
                  <a:gd name="T92" fmla="*/ 95 w 785"/>
                  <a:gd name="T93" fmla="*/ 54 h 456"/>
                  <a:gd name="T94" fmla="*/ 95 w 785"/>
                  <a:gd name="T95" fmla="*/ 72 h 4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6"/>
                  <a:gd name="T146" fmla="*/ 785 w 785"/>
                  <a:gd name="T147" fmla="*/ 456 h 4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grpSp>
            <p:nvGrpSpPr>
              <p:cNvPr id="35" name="Group 218">
                <a:extLst>
                  <a:ext uri="{FF2B5EF4-FFF2-40B4-BE49-F238E27FC236}">
                    <a16:creationId xmlns:a16="http://schemas.microsoft.com/office/drawing/2014/main" id="{EC82C40D-3ABE-4173-8DFE-DDE7562AB340}"/>
                  </a:ext>
                </a:extLst>
              </p:cNvPr>
              <p:cNvGrpSpPr>
                <a:grpSpLocks noChangeAspect="1"/>
              </p:cNvGrpSpPr>
              <p:nvPr/>
            </p:nvGrpSpPr>
            <p:grpSpPr bwMode="auto">
              <a:xfrm>
                <a:off x="6491288" y="5326735"/>
                <a:ext cx="936625" cy="680950"/>
                <a:chOff x="2640" y="1225"/>
                <a:chExt cx="624" cy="454"/>
              </a:xfrm>
            </p:grpSpPr>
            <p:sp>
              <p:nvSpPr>
                <p:cNvPr id="39" name="AutoShape 219">
                  <a:extLst>
                    <a:ext uri="{FF2B5EF4-FFF2-40B4-BE49-F238E27FC236}">
                      <a16:creationId xmlns:a16="http://schemas.microsoft.com/office/drawing/2014/main" id="{2B099800-9ED2-4A09-8D3B-80FE551BCE67}"/>
                    </a:ext>
                  </a:extLst>
                </p:cNvPr>
                <p:cNvSpPr>
                  <a:spLocks noChangeAspect="1" noChangeArrowheads="1" noTextEdit="1"/>
                </p:cNvSpPr>
                <p:nvPr/>
              </p:nvSpPr>
              <p:spPr bwMode="auto">
                <a:xfrm>
                  <a:off x="2640" y="1225"/>
                  <a:ext cx="62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40" name="Freeform 220">
                  <a:extLst>
                    <a:ext uri="{FF2B5EF4-FFF2-40B4-BE49-F238E27FC236}">
                      <a16:creationId xmlns:a16="http://schemas.microsoft.com/office/drawing/2014/main" id="{DF1B5868-4FEB-4B90-A397-33F7D5D81AB5}"/>
                    </a:ext>
                  </a:extLst>
                </p:cNvPr>
                <p:cNvSpPr>
                  <a:spLocks/>
                </p:cNvSpPr>
                <p:nvPr/>
              </p:nvSpPr>
              <p:spPr bwMode="auto">
                <a:xfrm>
                  <a:off x="2953" y="1406"/>
                  <a:ext cx="311" cy="273"/>
                </a:xfrm>
                <a:custGeom>
                  <a:avLst/>
                  <a:gdLst>
                    <a:gd name="T0" fmla="*/ 311 w 311"/>
                    <a:gd name="T1" fmla="*/ 0 h 273"/>
                    <a:gd name="T2" fmla="*/ 311 w 311"/>
                    <a:gd name="T3" fmla="*/ 92 h 273"/>
                    <a:gd name="T4" fmla="*/ 0 w 311"/>
                    <a:gd name="T5" fmla="*/ 273 h 273"/>
                    <a:gd name="T6" fmla="*/ 0 w 311"/>
                    <a:gd name="T7" fmla="*/ 180 h 273"/>
                    <a:gd name="T8" fmla="*/ 311 w 311"/>
                    <a:gd name="T9" fmla="*/ 0 h 273"/>
                    <a:gd name="T10" fmla="*/ 311 w 311"/>
                    <a:gd name="T11" fmla="*/ 0 h 273"/>
                    <a:gd name="T12" fmla="*/ 311 w 311"/>
                    <a:gd name="T13" fmla="*/ 0 h 273"/>
                    <a:gd name="T14" fmla="*/ 311 w 311"/>
                    <a:gd name="T15" fmla="*/ 0 h 273"/>
                    <a:gd name="T16" fmla="*/ 0 60000 65536"/>
                    <a:gd name="T17" fmla="*/ 0 60000 65536"/>
                    <a:gd name="T18" fmla="*/ 0 60000 65536"/>
                    <a:gd name="T19" fmla="*/ 0 60000 65536"/>
                    <a:gd name="T20" fmla="*/ 0 60000 65536"/>
                    <a:gd name="T21" fmla="*/ 0 60000 65536"/>
                    <a:gd name="T22" fmla="*/ 0 60000 65536"/>
                    <a:gd name="T23" fmla="*/ 0 60000 65536"/>
                    <a:gd name="T24" fmla="*/ 0 w 311"/>
                    <a:gd name="T25" fmla="*/ 0 h 273"/>
                    <a:gd name="T26" fmla="*/ 311 w 311"/>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 h="273">
                      <a:moveTo>
                        <a:pt x="311" y="0"/>
                      </a:moveTo>
                      <a:lnTo>
                        <a:pt x="311" y="92"/>
                      </a:lnTo>
                      <a:lnTo>
                        <a:pt x="0" y="273"/>
                      </a:lnTo>
                      <a:lnTo>
                        <a:pt x="0" y="180"/>
                      </a:lnTo>
                      <a:lnTo>
                        <a:pt x="311" y="0"/>
                      </a:ln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41" name="Freeform 221">
                  <a:extLst>
                    <a:ext uri="{FF2B5EF4-FFF2-40B4-BE49-F238E27FC236}">
                      <a16:creationId xmlns:a16="http://schemas.microsoft.com/office/drawing/2014/main" id="{0CE9314B-B52B-4ADE-8434-679FD37C6320}"/>
                    </a:ext>
                  </a:extLst>
                </p:cNvPr>
                <p:cNvSpPr>
                  <a:spLocks/>
                </p:cNvSpPr>
                <p:nvPr/>
              </p:nvSpPr>
              <p:spPr bwMode="auto">
                <a:xfrm>
                  <a:off x="2640" y="1406"/>
                  <a:ext cx="313" cy="273"/>
                </a:xfrm>
                <a:custGeom>
                  <a:avLst/>
                  <a:gdLst>
                    <a:gd name="T0" fmla="*/ 313 w 313"/>
                    <a:gd name="T1" fmla="*/ 180 h 273"/>
                    <a:gd name="T2" fmla="*/ 313 w 313"/>
                    <a:gd name="T3" fmla="*/ 273 h 273"/>
                    <a:gd name="T4" fmla="*/ 0 w 313"/>
                    <a:gd name="T5" fmla="*/ 92 h 273"/>
                    <a:gd name="T6" fmla="*/ 1 w 313"/>
                    <a:gd name="T7" fmla="*/ 0 h 273"/>
                    <a:gd name="T8" fmla="*/ 313 w 313"/>
                    <a:gd name="T9" fmla="*/ 180 h 273"/>
                    <a:gd name="T10" fmla="*/ 313 w 313"/>
                    <a:gd name="T11" fmla="*/ 180 h 273"/>
                    <a:gd name="T12" fmla="*/ 313 w 313"/>
                    <a:gd name="T13" fmla="*/ 180 h 273"/>
                    <a:gd name="T14" fmla="*/ 313 w 313"/>
                    <a:gd name="T15" fmla="*/ 180 h 273"/>
                    <a:gd name="T16" fmla="*/ 0 60000 65536"/>
                    <a:gd name="T17" fmla="*/ 0 60000 65536"/>
                    <a:gd name="T18" fmla="*/ 0 60000 65536"/>
                    <a:gd name="T19" fmla="*/ 0 60000 65536"/>
                    <a:gd name="T20" fmla="*/ 0 60000 65536"/>
                    <a:gd name="T21" fmla="*/ 0 60000 65536"/>
                    <a:gd name="T22" fmla="*/ 0 60000 65536"/>
                    <a:gd name="T23" fmla="*/ 0 60000 65536"/>
                    <a:gd name="T24" fmla="*/ 0 w 313"/>
                    <a:gd name="T25" fmla="*/ 0 h 273"/>
                    <a:gd name="T26" fmla="*/ 313 w 313"/>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 h="273">
                      <a:moveTo>
                        <a:pt x="313" y="180"/>
                      </a:moveTo>
                      <a:lnTo>
                        <a:pt x="313" y="273"/>
                      </a:lnTo>
                      <a:lnTo>
                        <a:pt x="0" y="92"/>
                      </a:lnTo>
                      <a:lnTo>
                        <a:pt x="1" y="0"/>
                      </a:lnTo>
                      <a:lnTo>
                        <a:pt x="313" y="180"/>
                      </a:lnTo>
                      <a:close/>
                    </a:path>
                  </a:pathLst>
                </a:custGeom>
                <a:solidFill>
                  <a:srgbClr val="3048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42" name="Freeform 222">
                  <a:extLst>
                    <a:ext uri="{FF2B5EF4-FFF2-40B4-BE49-F238E27FC236}">
                      <a16:creationId xmlns:a16="http://schemas.microsoft.com/office/drawing/2014/main" id="{4F08869D-D784-4183-B7C8-84710E36094D}"/>
                    </a:ext>
                  </a:extLst>
                </p:cNvPr>
                <p:cNvSpPr>
                  <a:spLocks/>
                </p:cNvSpPr>
                <p:nvPr/>
              </p:nvSpPr>
              <p:spPr bwMode="auto">
                <a:xfrm>
                  <a:off x="2641" y="1225"/>
                  <a:ext cx="623" cy="361"/>
                </a:xfrm>
                <a:custGeom>
                  <a:avLst/>
                  <a:gdLst>
                    <a:gd name="T0" fmla="*/ 623 w 623"/>
                    <a:gd name="T1" fmla="*/ 181 h 361"/>
                    <a:gd name="T2" fmla="*/ 312 w 623"/>
                    <a:gd name="T3" fmla="*/ 361 h 361"/>
                    <a:gd name="T4" fmla="*/ 0 w 623"/>
                    <a:gd name="T5" fmla="*/ 181 h 361"/>
                    <a:gd name="T6" fmla="*/ 310 w 623"/>
                    <a:gd name="T7" fmla="*/ 0 h 361"/>
                    <a:gd name="T8" fmla="*/ 623 w 623"/>
                    <a:gd name="T9" fmla="*/ 181 h 361"/>
                    <a:gd name="T10" fmla="*/ 623 w 623"/>
                    <a:gd name="T11" fmla="*/ 181 h 361"/>
                    <a:gd name="T12" fmla="*/ 623 w 623"/>
                    <a:gd name="T13" fmla="*/ 181 h 361"/>
                    <a:gd name="T14" fmla="*/ 623 w 623"/>
                    <a:gd name="T15" fmla="*/ 181 h 361"/>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361"/>
                    <a:gd name="T26" fmla="*/ 623 w 623"/>
                    <a:gd name="T27" fmla="*/ 361 h 3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361">
                      <a:moveTo>
                        <a:pt x="623" y="181"/>
                      </a:moveTo>
                      <a:lnTo>
                        <a:pt x="312" y="361"/>
                      </a:lnTo>
                      <a:lnTo>
                        <a:pt x="0" y="181"/>
                      </a:lnTo>
                      <a:lnTo>
                        <a:pt x="310" y="0"/>
                      </a:lnTo>
                      <a:lnTo>
                        <a:pt x="623" y="181"/>
                      </a:lnTo>
                      <a:close/>
                    </a:path>
                  </a:pathLst>
                </a:custGeom>
                <a:solidFill>
                  <a:srgbClr val="4965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43" name="Freeform 223">
                  <a:extLst>
                    <a:ext uri="{FF2B5EF4-FFF2-40B4-BE49-F238E27FC236}">
                      <a16:creationId xmlns:a16="http://schemas.microsoft.com/office/drawing/2014/main" id="{E14871AC-24C1-449E-85A8-1B20D796989A}"/>
                    </a:ext>
                  </a:extLst>
                </p:cNvPr>
                <p:cNvSpPr>
                  <a:spLocks/>
                </p:cNvSpPr>
                <p:nvPr/>
              </p:nvSpPr>
              <p:spPr bwMode="auto">
                <a:xfrm>
                  <a:off x="2985" y="1383"/>
                  <a:ext cx="43" cy="47"/>
                </a:xfrm>
                <a:custGeom>
                  <a:avLst/>
                  <a:gdLst>
                    <a:gd name="T0" fmla="*/ 4 w 69"/>
                    <a:gd name="T1" fmla="*/ 24 h 76"/>
                    <a:gd name="T2" fmla="*/ 7 w 69"/>
                    <a:gd name="T3" fmla="*/ 17 h 76"/>
                    <a:gd name="T4" fmla="*/ 0 w 69"/>
                    <a:gd name="T5" fmla="*/ 8 h 76"/>
                    <a:gd name="T6" fmla="*/ 14 w 69"/>
                    <a:gd name="T7" fmla="*/ 0 h 76"/>
                    <a:gd name="T8" fmla="*/ 27 w 69"/>
                    <a:gd name="T9" fmla="*/ 17 h 76"/>
                    <a:gd name="T10" fmla="*/ 21 w 69"/>
                    <a:gd name="T11" fmla="*/ 29 h 76"/>
                    <a:gd name="T12" fmla="*/ 4 w 69"/>
                    <a:gd name="T13" fmla="*/ 24 h 76"/>
                    <a:gd name="T14" fmla="*/ 4 w 69"/>
                    <a:gd name="T15" fmla="*/ 24 h 76"/>
                    <a:gd name="T16" fmla="*/ 4 w 69"/>
                    <a:gd name="T17" fmla="*/ 24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10" y="61"/>
                      </a:moveTo>
                      <a:cubicBezTo>
                        <a:pt x="15" y="56"/>
                        <a:pt x="17" y="50"/>
                        <a:pt x="17" y="44"/>
                      </a:cubicBezTo>
                      <a:cubicBezTo>
                        <a:pt x="17" y="35"/>
                        <a:pt x="11" y="27"/>
                        <a:pt x="0" y="21"/>
                      </a:cubicBezTo>
                      <a:cubicBezTo>
                        <a:pt x="37" y="0"/>
                        <a:pt x="37" y="0"/>
                        <a:pt x="37" y="0"/>
                      </a:cubicBezTo>
                      <a:cubicBezTo>
                        <a:pt x="57" y="11"/>
                        <a:pt x="69" y="27"/>
                        <a:pt x="69" y="44"/>
                      </a:cubicBezTo>
                      <a:cubicBezTo>
                        <a:pt x="69" y="56"/>
                        <a:pt x="64" y="67"/>
                        <a:pt x="55" y="76"/>
                      </a:cubicBezTo>
                      <a:cubicBezTo>
                        <a:pt x="10" y="61"/>
                        <a:pt x="10" y="61"/>
                        <a:pt x="10" y="61"/>
                      </a:cubicBezTo>
                      <a:cubicBezTo>
                        <a:pt x="10" y="61"/>
                        <a:pt x="10" y="61"/>
                        <a:pt x="10" y="61"/>
                      </a:cubicBezTo>
                      <a:cubicBezTo>
                        <a:pt x="10" y="61"/>
                        <a:pt x="10" y="61"/>
                        <a:pt x="10" y="61"/>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44" name="Freeform 224">
                  <a:extLst>
                    <a:ext uri="{FF2B5EF4-FFF2-40B4-BE49-F238E27FC236}">
                      <a16:creationId xmlns:a16="http://schemas.microsoft.com/office/drawing/2014/main" id="{7A77C833-9437-47F4-8163-97074EE93F50}"/>
                    </a:ext>
                  </a:extLst>
                </p:cNvPr>
                <p:cNvSpPr>
                  <a:spLocks/>
                </p:cNvSpPr>
                <p:nvPr/>
              </p:nvSpPr>
              <p:spPr bwMode="auto">
                <a:xfrm>
                  <a:off x="2876" y="1383"/>
                  <a:ext cx="43" cy="47"/>
                </a:xfrm>
                <a:custGeom>
                  <a:avLst/>
                  <a:gdLst>
                    <a:gd name="T0" fmla="*/ 27 w 69"/>
                    <a:gd name="T1" fmla="*/ 8 h 76"/>
                    <a:gd name="T2" fmla="*/ 20 w 69"/>
                    <a:gd name="T3" fmla="*/ 17 h 76"/>
                    <a:gd name="T4" fmla="*/ 23 w 69"/>
                    <a:gd name="T5" fmla="*/ 24 h 76"/>
                    <a:gd name="T6" fmla="*/ 6 w 69"/>
                    <a:gd name="T7" fmla="*/ 29 h 76"/>
                    <a:gd name="T8" fmla="*/ 1 w 69"/>
                    <a:gd name="T9" fmla="*/ 17 h 76"/>
                    <a:gd name="T10" fmla="*/ 12 w 69"/>
                    <a:gd name="T11" fmla="*/ 0 h 76"/>
                    <a:gd name="T12" fmla="*/ 27 w 69"/>
                    <a:gd name="T13" fmla="*/ 8 h 76"/>
                    <a:gd name="T14" fmla="*/ 27 w 69"/>
                    <a:gd name="T15" fmla="*/ 8 h 76"/>
                    <a:gd name="T16" fmla="*/ 27 w 69"/>
                    <a:gd name="T17" fmla="*/ 8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69" y="21"/>
                      </a:moveTo>
                      <a:cubicBezTo>
                        <a:pt x="59" y="27"/>
                        <a:pt x="52" y="35"/>
                        <a:pt x="52" y="44"/>
                      </a:cubicBezTo>
                      <a:cubicBezTo>
                        <a:pt x="52" y="50"/>
                        <a:pt x="55" y="56"/>
                        <a:pt x="60" y="61"/>
                      </a:cubicBezTo>
                      <a:cubicBezTo>
                        <a:pt x="15" y="76"/>
                        <a:pt x="15" y="76"/>
                        <a:pt x="15" y="76"/>
                      </a:cubicBezTo>
                      <a:cubicBezTo>
                        <a:pt x="6" y="67"/>
                        <a:pt x="1" y="56"/>
                        <a:pt x="1" y="44"/>
                      </a:cubicBezTo>
                      <a:cubicBezTo>
                        <a:pt x="0" y="27"/>
                        <a:pt x="13" y="11"/>
                        <a:pt x="32" y="0"/>
                      </a:cubicBezTo>
                      <a:cubicBezTo>
                        <a:pt x="69" y="21"/>
                        <a:pt x="69" y="21"/>
                        <a:pt x="69" y="21"/>
                      </a:cubicBezTo>
                      <a:cubicBezTo>
                        <a:pt x="69" y="21"/>
                        <a:pt x="69" y="21"/>
                        <a:pt x="69" y="21"/>
                      </a:cubicBezTo>
                      <a:cubicBezTo>
                        <a:pt x="69" y="21"/>
                        <a:pt x="69" y="21"/>
                        <a:pt x="69" y="21"/>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45" name="Freeform 225">
                  <a:extLst>
                    <a:ext uri="{FF2B5EF4-FFF2-40B4-BE49-F238E27FC236}">
                      <a16:creationId xmlns:a16="http://schemas.microsoft.com/office/drawing/2014/main" id="{E448268A-BE79-4466-9807-538720FD15BC}"/>
                    </a:ext>
                  </a:extLst>
                </p:cNvPr>
                <p:cNvSpPr>
                  <a:spLocks/>
                </p:cNvSpPr>
                <p:nvPr/>
              </p:nvSpPr>
              <p:spPr bwMode="auto">
                <a:xfrm>
                  <a:off x="3027" y="1359"/>
                  <a:ext cx="60" cy="89"/>
                </a:xfrm>
                <a:custGeom>
                  <a:avLst/>
                  <a:gdLst>
                    <a:gd name="T0" fmla="*/ 9 w 97"/>
                    <a:gd name="T1" fmla="*/ 50 h 143"/>
                    <a:gd name="T2" fmla="*/ 17 w 97"/>
                    <a:gd name="T3" fmla="*/ 32 h 143"/>
                    <a:gd name="T4" fmla="*/ 0 w 97"/>
                    <a:gd name="T5" fmla="*/ 8 h 143"/>
                    <a:gd name="T6" fmla="*/ 14 w 97"/>
                    <a:gd name="T7" fmla="*/ 0 h 143"/>
                    <a:gd name="T8" fmla="*/ 37 w 97"/>
                    <a:gd name="T9" fmla="*/ 32 h 143"/>
                    <a:gd name="T10" fmla="*/ 27 w 97"/>
                    <a:gd name="T11" fmla="*/ 55 h 143"/>
                    <a:gd name="T12" fmla="*/ 9 w 97"/>
                    <a:gd name="T13" fmla="*/ 50 h 143"/>
                    <a:gd name="T14" fmla="*/ 9 w 97"/>
                    <a:gd name="T15" fmla="*/ 50 h 143"/>
                    <a:gd name="T16" fmla="*/ 9 w 97"/>
                    <a:gd name="T17" fmla="*/ 5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25" y="128"/>
                      </a:moveTo>
                      <a:cubicBezTo>
                        <a:pt x="38" y="115"/>
                        <a:pt x="45" y="99"/>
                        <a:pt x="45" y="83"/>
                      </a:cubicBezTo>
                      <a:cubicBezTo>
                        <a:pt x="45" y="59"/>
                        <a:pt x="28" y="37"/>
                        <a:pt x="0" y="21"/>
                      </a:cubicBezTo>
                      <a:cubicBezTo>
                        <a:pt x="37" y="0"/>
                        <a:pt x="37" y="0"/>
                        <a:pt x="37" y="0"/>
                      </a:cubicBezTo>
                      <a:cubicBezTo>
                        <a:pt x="74" y="21"/>
                        <a:pt x="97" y="51"/>
                        <a:pt x="97" y="83"/>
                      </a:cubicBezTo>
                      <a:cubicBezTo>
                        <a:pt x="97" y="105"/>
                        <a:pt x="87" y="125"/>
                        <a:pt x="70" y="143"/>
                      </a:cubicBezTo>
                      <a:cubicBezTo>
                        <a:pt x="25" y="128"/>
                        <a:pt x="25" y="128"/>
                        <a:pt x="25" y="128"/>
                      </a:cubicBezTo>
                      <a:cubicBezTo>
                        <a:pt x="25" y="128"/>
                        <a:pt x="25" y="128"/>
                        <a:pt x="25" y="128"/>
                      </a:cubicBezTo>
                      <a:cubicBezTo>
                        <a:pt x="25" y="128"/>
                        <a:pt x="25" y="128"/>
                        <a:pt x="25" y="128"/>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46" name="Freeform 226">
                  <a:extLst>
                    <a:ext uri="{FF2B5EF4-FFF2-40B4-BE49-F238E27FC236}">
                      <a16:creationId xmlns:a16="http://schemas.microsoft.com/office/drawing/2014/main" id="{58A6442D-9B23-4511-93B1-7C1D8A879D1A}"/>
                    </a:ext>
                  </a:extLst>
                </p:cNvPr>
                <p:cNvSpPr>
                  <a:spLocks/>
                </p:cNvSpPr>
                <p:nvPr/>
              </p:nvSpPr>
              <p:spPr bwMode="auto">
                <a:xfrm>
                  <a:off x="2818" y="1359"/>
                  <a:ext cx="60" cy="89"/>
                </a:xfrm>
                <a:custGeom>
                  <a:avLst/>
                  <a:gdLst>
                    <a:gd name="T0" fmla="*/ 37 w 97"/>
                    <a:gd name="T1" fmla="*/ 8 h 143"/>
                    <a:gd name="T2" fmla="*/ 20 w 97"/>
                    <a:gd name="T3" fmla="*/ 32 h 143"/>
                    <a:gd name="T4" fmla="*/ 28 w 97"/>
                    <a:gd name="T5" fmla="*/ 50 h 143"/>
                    <a:gd name="T6" fmla="*/ 11 w 97"/>
                    <a:gd name="T7" fmla="*/ 55 h 143"/>
                    <a:gd name="T8" fmla="*/ 0 w 97"/>
                    <a:gd name="T9" fmla="*/ 32 h 143"/>
                    <a:gd name="T10" fmla="*/ 23 w 97"/>
                    <a:gd name="T11" fmla="*/ 0 h 143"/>
                    <a:gd name="T12" fmla="*/ 37 w 97"/>
                    <a:gd name="T13" fmla="*/ 8 h 143"/>
                    <a:gd name="T14" fmla="*/ 37 w 97"/>
                    <a:gd name="T15" fmla="*/ 8 h 143"/>
                    <a:gd name="T16" fmla="*/ 37 w 97"/>
                    <a:gd name="T17" fmla="*/ 8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97" y="21"/>
                      </a:moveTo>
                      <a:cubicBezTo>
                        <a:pt x="69" y="37"/>
                        <a:pt x="52" y="59"/>
                        <a:pt x="52" y="83"/>
                      </a:cubicBezTo>
                      <a:cubicBezTo>
                        <a:pt x="52" y="99"/>
                        <a:pt x="60" y="115"/>
                        <a:pt x="73" y="128"/>
                      </a:cubicBezTo>
                      <a:cubicBezTo>
                        <a:pt x="28" y="143"/>
                        <a:pt x="28" y="143"/>
                        <a:pt x="28" y="143"/>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47" name="Freeform 227">
                  <a:extLst>
                    <a:ext uri="{FF2B5EF4-FFF2-40B4-BE49-F238E27FC236}">
                      <a16:creationId xmlns:a16="http://schemas.microsoft.com/office/drawing/2014/main" id="{9B38D0D4-C241-471B-8049-48EC2A4ACE0A}"/>
                    </a:ext>
                  </a:extLst>
                </p:cNvPr>
                <p:cNvSpPr>
                  <a:spLocks/>
                </p:cNvSpPr>
                <p:nvPr/>
              </p:nvSpPr>
              <p:spPr bwMode="auto">
                <a:xfrm>
                  <a:off x="3068" y="1335"/>
                  <a:ext cx="78" cy="130"/>
                </a:xfrm>
                <a:custGeom>
                  <a:avLst/>
                  <a:gdLst>
                    <a:gd name="T0" fmla="*/ 16 w 125"/>
                    <a:gd name="T1" fmla="*/ 75 h 209"/>
                    <a:gd name="T2" fmla="*/ 29 w 125"/>
                    <a:gd name="T3" fmla="*/ 47 h 209"/>
                    <a:gd name="T4" fmla="*/ 0 w 125"/>
                    <a:gd name="T5" fmla="*/ 8 h 209"/>
                    <a:gd name="T6" fmla="*/ 14 w 125"/>
                    <a:gd name="T7" fmla="*/ 0 h 209"/>
                    <a:gd name="T8" fmla="*/ 49 w 125"/>
                    <a:gd name="T9" fmla="*/ 47 h 209"/>
                    <a:gd name="T10" fmla="*/ 34 w 125"/>
                    <a:gd name="T11" fmla="*/ 81 h 209"/>
                    <a:gd name="T12" fmla="*/ 16 w 125"/>
                    <a:gd name="T13" fmla="*/ 75 h 209"/>
                    <a:gd name="T14" fmla="*/ 16 w 125"/>
                    <a:gd name="T15" fmla="*/ 75 h 209"/>
                    <a:gd name="T16" fmla="*/ 16 w 125"/>
                    <a:gd name="T17" fmla="*/ 75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5"/>
                        <a:pt x="125" y="122"/>
                      </a:cubicBezTo>
                      <a:cubicBezTo>
                        <a:pt x="125" y="154"/>
                        <a:pt x="111" y="184"/>
                        <a:pt x="86" y="209"/>
                      </a:cubicBezTo>
                      <a:cubicBezTo>
                        <a:pt x="41" y="194"/>
                        <a:pt x="41" y="194"/>
                        <a:pt x="41" y="194"/>
                      </a:cubicBezTo>
                      <a:cubicBezTo>
                        <a:pt x="41" y="194"/>
                        <a:pt x="41" y="194"/>
                        <a:pt x="41" y="194"/>
                      </a:cubicBezTo>
                      <a:cubicBezTo>
                        <a:pt x="41" y="194"/>
                        <a:pt x="41" y="194"/>
                        <a:pt x="41" y="194"/>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48" name="Freeform 228">
                  <a:extLst>
                    <a:ext uri="{FF2B5EF4-FFF2-40B4-BE49-F238E27FC236}">
                      <a16:creationId xmlns:a16="http://schemas.microsoft.com/office/drawing/2014/main" id="{23A631DC-297E-4970-A071-9B9C55524C82}"/>
                    </a:ext>
                  </a:extLst>
                </p:cNvPr>
                <p:cNvSpPr>
                  <a:spLocks/>
                </p:cNvSpPr>
                <p:nvPr/>
              </p:nvSpPr>
              <p:spPr bwMode="auto">
                <a:xfrm>
                  <a:off x="2759" y="1335"/>
                  <a:ext cx="77" cy="130"/>
                </a:xfrm>
                <a:custGeom>
                  <a:avLst/>
                  <a:gdLst>
                    <a:gd name="T0" fmla="*/ 48 w 124"/>
                    <a:gd name="T1" fmla="*/ 8 h 209"/>
                    <a:gd name="T2" fmla="*/ 20 w 124"/>
                    <a:gd name="T3" fmla="*/ 47 h 209"/>
                    <a:gd name="T4" fmla="*/ 33 w 124"/>
                    <a:gd name="T5" fmla="*/ 75 h 209"/>
                    <a:gd name="T6" fmla="*/ 16 w 124"/>
                    <a:gd name="T7" fmla="*/ 81 h 209"/>
                    <a:gd name="T8" fmla="*/ 0 w 124"/>
                    <a:gd name="T9" fmla="*/ 47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4"/>
                        <a:pt x="1" y="154"/>
                        <a:pt x="0" y="122"/>
                      </a:cubicBezTo>
                      <a:cubicBezTo>
                        <a:pt x="0" y="75"/>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49" name="Freeform 230">
                  <a:extLst>
                    <a:ext uri="{FF2B5EF4-FFF2-40B4-BE49-F238E27FC236}">
                      <a16:creationId xmlns:a16="http://schemas.microsoft.com/office/drawing/2014/main" id="{91FC45AD-EB16-4733-B1FD-B3F1EEECF8BE}"/>
                    </a:ext>
                  </a:extLst>
                </p:cNvPr>
                <p:cNvSpPr>
                  <a:spLocks/>
                </p:cNvSpPr>
                <p:nvPr/>
              </p:nvSpPr>
              <p:spPr bwMode="auto">
                <a:xfrm>
                  <a:off x="2985" y="1377"/>
                  <a:ext cx="43" cy="47"/>
                </a:xfrm>
                <a:custGeom>
                  <a:avLst/>
                  <a:gdLst>
                    <a:gd name="T0" fmla="*/ 4 w 69"/>
                    <a:gd name="T1" fmla="*/ 23 h 77"/>
                    <a:gd name="T2" fmla="*/ 7 w 69"/>
                    <a:gd name="T3" fmla="*/ 16 h 77"/>
                    <a:gd name="T4" fmla="*/ 0 w 69"/>
                    <a:gd name="T5" fmla="*/ 8 h 77"/>
                    <a:gd name="T6" fmla="*/ 14 w 69"/>
                    <a:gd name="T7" fmla="*/ 0 h 77"/>
                    <a:gd name="T8" fmla="*/ 27 w 69"/>
                    <a:gd name="T9" fmla="*/ 16 h 77"/>
                    <a:gd name="T10" fmla="*/ 21 w 69"/>
                    <a:gd name="T11" fmla="*/ 29 h 77"/>
                    <a:gd name="T12" fmla="*/ 4 w 69"/>
                    <a:gd name="T13" fmla="*/ 23 h 77"/>
                    <a:gd name="T14" fmla="*/ 4 w 69"/>
                    <a:gd name="T15" fmla="*/ 23 h 77"/>
                    <a:gd name="T16" fmla="*/ 4 w 69"/>
                    <a:gd name="T17" fmla="*/ 2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10" y="62"/>
                      </a:moveTo>
                      <a:cubicBezTo>
                        <a:pt x="15" y="57"/>
                        <a:pt x="17" y="51"/>
                        <a:pt x="17" y="45"/>
                      </a:cubicBezTo>
                      <a:cubicBezTo>
                        <a:pt x="17" y="36"/>
                        <a:pt x="11" y="28"/>
                        <a:pt x="0" y="22"/>
                      </a:cubicBezTo>
                      <a:cubicBezTo>
                        <a:pt x="37" y="0"/>
                        <a:pt x="37" y="0"/>
                        <a:pt x="37" y="0"/>
                      </a:cubicBezTo>
                      <a:cubicBezTo>
                        <a:pt x="57" y="12"/>
                        <a:pt x="69" y="28"/>
                        <a:pt x="69" y="45"/>
                      </a:cubicBezTo>
                      <a:cubicBezTo>
                        <a:pt x="69" y="57"/>
                        <a:pt x="64" y="68"/>
                        <a:pt x="55" y="77"/>
                      </a:cubicBezTo>
                      <a:cubicBezTo>
                        <a:pt x="10" y="62"/>
                        <a:pt x="10" y="62"/>
                        <a:pt x="10" y="62"/>
                      </a:cubicBezTo>
                      <a:cubicBezTo>
                        <a:pt x="10" y="62"/>
                        <a:pt x="10" y="62"/>
                        <a:pt x="10" y="62"/>
                      </a:cubicBezTo>
                      <a:cubicBezTo>
                        <a:pt x="10" y="62"/>
                        <a:pt x="10" y="62"/>
                        <a:pt x="1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50" name="Freeform 231">
                  <a:extLst>
                    <a:ext uri="{FF2B5EF4-FFF2-40B4-BE49-F238E27FC236}">
                      <a16:creationId xmlns:a16="http://schemas.microsoft.com/office/drawing/2014/main" id="{679505A4-8EC7-4732-984D-499F1C504D79}"/>
                    </a:ext>
                  </a:extLst>
                </p:cNvPr>
                <p:cNvSpPr>
                  <a:spLocks/>
                </p:cNvSpPr>
                <p:nvPr/>
              </p:nvSpPr>
              <p:spPr bwMode="auto">
                <a:xfrm>
                  <a:off x="2876" y="1377"/>
                  <a:ext cx="43" cy="47"/>
                </a:xfrm>
                <a:custGeom>
                  <a:avLst/>
                  <a:gdLst>
                    <a:gd name="T0" fmla="*/ 27 w 69"/>
                    <a:gd name="T1" fmla="*/ 8 h 77"/>
                    <a:gd name="T2" fmla="*/ 20 w 69"/>
                    <a:gd name="T3" fmla="*/ 16 h 77"/>
                    <a:gd name="T4" fmla="*/ 23 w 69"/>
                    <a:gd name="T5" fmla="*/ 23 h 77"/>
                    <a:gd name="T6" fmla="*/ 6 w 69"/>
                    <a:gd name="T7" fmla="*/ 29 h 77"/>
                    <a:gd name="T8" fmla="*/ 1 w 69"/>
                    <a:gd name="T9" fmla="*/ 16 h 77"/>
                    <a:gd name="T10" fmla="*/ 12 w 69"/>
                    <a:gd name="T11" fmla="*/ 0 h 77"/>
                    <a:gd name="T12" fmla="*/ 27 w 69"/>
                    <a:gd name="T13" fmla="*/ 8 h 77"/>
                    <a:gd name="T14" fmla="*/ 27 w 69"/>
                    <a:gd name="T15" fmla="*/ 8 h 77"/>
                    <a:gd name="T16" fmla="*/ 27 w 69"/>
                    <a:gd name="T17" fmla="*/ 8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69" y="22"/>
                      </a:moveTo>
                      <a:cubicBezTo>
                        <a:pt x="59" y="28"/>
                        <a:pt x="52" y="36"/>
                        <a:pt x="52" y="45"/>
                      </a:cubicBezTo>
                      <a:cubicBezTo>
                        <a:pt x="52" y="51"/>
                        <a:pt x="55" y="57"/>
                        <a:pt x="60" y="62"/>
                      </a:cubicBezTo>
                      <a:cubicBezTo>
                        <a:pt x="15" y="77"/>
                        <a:pt x="15" y="77"/>
                        <a:pt x="15" y="77"/>
                      </a:cubicBezTo>
                      <a:cubicBezTo>
                        <a:pt x="6" y="68"/>
                        <a:pt x="1" y="57"/>
                        <a:pt x="1" y="45"/>
                      </a:cubicBezTo>
                      <a:cubicBezTo>
                        <a:pt x="0" y="28"/>
                        <a:pt x="13" y="12"/>
                        <a:pt x="32" y="0"/>
                      </a:cubicBezTo>
                      <a:cubicBezTo>
                        <a:pt x="69" y="22"/>
                        <a:pt x="69" y="22"/>
                        <a:pt x="69" y="22"/>
                      </a:cubicBezTo>
                      <a:cubicBezTo>
                        <a:pt x="69" y="22"/>
                        <a:pt x="69" y="22"/>
                        <a:pt x="69" y="22"/>
                      </a:cubicBezTo>
                      <a:cubicBezTo>
                        <a:pt x="69" y="22"/>
                        <a:pt x="69" y="22"/>
                        <a:pt x="6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51" name="Freeform 232">
                  <a:extLst>
                    <a:ext uri="{FF2B5EF4-FFF2-40B4-BE49-F238E27FC236}">
                      <a16:creationId xmlns:a16="http://schemas.microsoft.com/office/drawing/2014/main" id="{F49B48A9-54F7-4DA8-9D80-C515D5E107B0}"/>
                    </a:ext>
                  </a:extLst>
                </p:cNvPr>
                <p:cNvSpPr>
                  <a:spLocks/>
                </p:cNvSpPr>
                <p:nvPr/>
              </p:nvSpPr>
              <p:spPr bwMode="auto">
                <a:xfrm>
                  <a:off x="3027" y="1353"/>
                  <a:ext cx="60" cy="88"/>
                </a:xfrm>
                <a:custGeom>
                  <a:avLst/>
                  <a:gdLst>
                    <a:gd name="T0" fmla="*/ 9 w 97"/>
                    <a:gd name="T1" fmla="*/ 49 h 142"/>
                    <a:gd name="T2" fmla="*/ 17 w 97"/>
                    <a:gd name="T3" fmla="*/ 32 h 142"/>
                    <a:gd name="T4" fmla="*/ 0 w 97"/>
                    <a:gd name="T5" fmla="*/ 8 h 142"/>
                    <a:gd name="T6" fmla="*/ 14 w 97"/>
                    <a:gd name="T7" fmla="*/ 0 h 142"/>
                    <a:gd name="T8" fmla="*/ 37 w 97"/>
                    <a:gd name="T9" fmla="*/ 32 h 142"/>
                    <a:gd name="T10" fmla="*/ 27 w 97"/>
                    <a:gd name="T11" fmla="*/ 55 h 142"/>
                    <a:gd name="T12" fmla="*/ 9 w 97"/>
                    <a:gd name="T13" fmla="*/ 49 h 142"/>
                    <a:gd name="T14" fmla="*/ 9 w 97"/>
                    <a:gd name="T15" fmla="*/ 49 h 142"/>
                    <a:gd name="T16" fmla="*/ 9 w 97"/>
                    <a:gd name="T17" fmla="*/ 49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25" y="127"/>
                      </a:moveTo>
                      <a:cubicBezTo>
                        <a:pt x="38" y="114"/>
                        <a:pt x="45" y="99"/>
                        <a:pt x="45" y="83"/>
                      </a:cubicBezTo>
                      <a:cubicBezTo>
                        <a:pt x="45" y="59"/>
                        <a:pt x="28" y="37"/>
                        <a:pt x="0" y="21"/>
                      </a:cubicBezTo>
                      <a:cubicBezTo>
                        <a:pt x="37" y="0"/>
                        <a:pt x="37" y="0"/>
                        <a:pt x="37" y="0"/>
                      </a:cubicBezTo>
                      <a:cubicBezTo>
                        <a:pt x="74" y="21"/>
                        <a:pt x="97" y="51"/>
                        <a:pt x="97" y="83"/>
                      </a:cubicBezTo>
                      <a:cubicBezTo>
                        <a:pt x="97" y="105"/>
                        <a:pt x="87" y="125"/>
                        <a:pt x="70" y="142"/>
                      </a:cubicBezTo>
                      <a:cubicBezTo>
                        <a:pt x="25" y="127"/>
                        <a:pt x="25" y="127"/>
                        <a:pt x="25" y="127"/>
                      </a:cubicBezTo>
                      <a:cubicBezTo>
                        <a:pt x="25" y="127"/>
                        <a:pt x="25" y="127"/>
                        <a:pt x="25" y="127"/>
                      </a:cubicBezTo>
                      <a:cubicBezTo>
                        <a:pt x="25" y="127"/>
                        <a:pt x="25" y="127"/>
                        <a:pt x="25"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52" name="Freeform 233">
                  <a:extLst>
                    <a:ext uri="{FF2B5EF4-FFF2-40B4-BE49-F238E27FC236}">
                      <a16:creationId xmlns:a16="http://schemas.microsoft.com/office/drawing/2014/main" id="{906E20D3-52D1-4659-9651-662ECE5C9E5B}"/>
                    </a:ext>
                  </a:extLst>
                </p:cNvPr>
                <p:cNvSpPr>
                  <a:spLocks/>
                </p:cNvSpPr>
                <p:nvPr/>
              </p:nvSpPr>
              <p:spPr bwMode="auto">
                <a:xfrm>
                  <a:off x="2818" y="1353"/>
                  <a:ext cx="60" cy="88"/>
                </a:xfrm>
                <a:custGeom>
                  <a:avLst/>
                  <a:gdLst>
                    <a:gd name="T0" fmla="*/ 37 w 97"/>
                    <a:gd name="T1" fmla="*/ 8 h 142"/>
                    <a:gd name="T2" fmla="*/ 20 w 97"/>
                    <a:gd name="T3" fmla="*/ 32 h 142"/>
                    <a:gd name="T4" fmla="*/ 28 w 97"/>
                    <a:gd name="T5" fmla="*/ 49 h 142"/>
                    <a:gd name="T6" fmla="*/ 11 w 97"/>
                    <a:gd name="T7" fmla="*/ 55 h 142"/>
                    <a:gd name="T8" fmla="*/ 0 w 97"/>
                    <a:gd name="T9" fmla="*/ 32 h 142"/>
                    <a:gd name="T10" fmla="*/ 23 w 97"/>
                    <a:gd name="T11" fmla="*/ 0 h 142"/>
                    <a:gd name="T12" fmla="*/ 37 w 97"/>
                    <a:gd name="T13" fmla="*/ 8 h 142"/>
                    <a:gd name="T14" fmla="*/ 37 w 97"/>
                    <a:gd name="T15" fmla="*/ 8 h 142"/>
                    <a:gd name="T16" fmla="*/ 37 w 97"/>
                    <a:gd name="T17" fmla="*/ 8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97" y="21"/>
                      </a:moveTo>
                      <a:cubicBezTo>
                        <a:pt x="69" y="37"/>
                        <a:pt x="52" y="59"/>
                        <a:pt x="52" y="83"/>
                      </a:cubicBezTo>
                      <a:cubicBezTo>
                        <a:pt x="52" y="99"/>
                        <a:pt x="60" y="114"/>
                        <a:pt x="73" y="127"/>
                      </a:cubicBezTo>
                      <a:cubicBezTo>
                        <a:pt x="28" y="142"/>
                        <a:pt x="28" y="142"/>
                        <a:pt x="28" y="142"/>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53" name="Freeform 234">
                  <a:extLst>
                    <a:ext uri="{FF2B5EF4-FFF2-40B4-BE49-F238E27FC236}">
                      <a16:creationId xmlns:a16="http://schemas.microsoft.com/office/drawing/2014/main" id="{359DE531-D0FF-4D1F-B8A0-B0B748638541}"/>
                    </a:ext>
                  </a:extLst>
                </p:cNvPr>
                <p:cNvSpPr>
                  <a:spLocks/>
                </p:cNvSpPr>
                <p:nvPr/>
              </p:nvSpPr>
              <p:spPr bwMode="auto">
                <a:xfrm>
                  <a:off x="3068" y="1329"/>
                  <a:ext cx="78" cy="129"/>
                </a:xfrm>
                <a:custGeom>
                  <a:avLst/>
                  <a:gdLst>
                    <a:gd name="T0" fmla="*/ 16 w 125"/>
                    <a:gd name="T1" fmla="*/ 74 h 209"/>
                    <a:gd name="T2" fmla="*/ 29 w 125"/>
                    <a:gd name="T3" fmla="*/ 46 h 209"/>
                    <a:gd name="T4" fmla="*/ 0 w 125"/>
                    <a:gd name="T5" fmla="*/ 8 h 209"/>
                    <a:gd name="T6" fmla="*/ 14 w 125"/>
                    <a:gd name="T7" fmla="*/ 0 h 209"/>
                    <a:gd name="T8" fmla="*/ 49 w 125"/>
                    <a:gd name="T9" fmla="*/ 46 h 209"/>
                    <a:gd name="T10" fmla="*/ 34 w 125"/>
                    <a:gd name="T11" fmla="*/ 80 h 209"/>
                    <a:gd name="T12" fmla="*/ 16 w 125"/>
                    <a:gd name="T13" fmla="*/ 74 h 209"/>
                    <a:gd name="T14" fmla="*/ 16 w 125"/>
                    <a:gd name="T15" fmla="*/ 74 h 209"/>
                    <a:gd name="T16" fmla="*/ 16 w 125"/>
                    <a:gd name="T17" fmla="*/ 74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4"/>
                        <a:pt x="125" y="122"/>
                      </a:cubicBezTo>
                      <a:cubicBezTo>
                        <a:pt x="125" y="154"/>
                        <a:pt x="111" y="183"/>
                        <a:pt x="86" y="209"/>
                      </a:cubicBezTo>
                      <a:cubicBezTo>
                        <a:pt x="41" y="194"/>
                        <a:pt x="41" y="194"/>
                        <a:pt x="41" y="194"/>
                      </a:cubicBezTo>
                      <a:cubicBezTo>
                        <a:pt x="41" y="194"/>
                        <a:pt x="41" y="194"/>
                        <a:pt x="41" y="194"/>
                      </a:cubicBezTo>
                      <a:cubicBezTo>
                        <a:pt x="41" y="194"/>
                        <a:pt x="41" y="194"/>
                        <a:pt x="41"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sp>
              <p:nvSpPr>
                <p:cNvPr id="54" name="Freeform 235">
                  <a:extLst>
                    <a:ext uri="{FF2B5EF4-FFF2-40B4-BE49-F238E27FC236}">
                      <a16:creationId xmlns:a16="http://schemas.microsoft.com/office/drawing/2014/main" id="{B8FC2D28-9492-4CEB-8416-8542CBFF914A}"/>
                    </a:ext>
                  </a:extLst>
                </p:cNvPr>
                <p:cNvSpPr>
                  <a:spLocks/>
                </p:cNvSpPr>
                <p:nvPr/>
              </p:nvSpPr>
              <p:spPr bwMode="auto">
                <a:xfrm>
                  <a:off x="2759" y="1329"/>
                  <a:ext cx="77" cy="129"/>
                </a:xfrm>
                <a:custGeom>
                  <a:avLst/>
                  <a:gdLst>
                    <a:gd name="T0" fmla="*/ 48 w 124"/>
                    <a:gd name="T1" fmla="*/ 8 h 209"/>
                    <a:gd name="T2" fmla="*/ 20 w 124"/>
                    <a:gd name="T3" fmla="*/ 46 h 209"/>
                    <a:gd name="T4" fmla="*/ 33 w 124"/>
                    <a:gd name="T5" fmla="*/ 74 h 209"/>
                    <a:gd name="T6" fmla="*/ 16 w 124"/>
                    <a:gd name="T7" fmla="*/ 80 h 209"/>
                    <a:gd name="T8" fmla="*/ 0 w 124"/>
                    <a:gd name="T9" fmla="*/ 46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3"/>
                        <a:pt x="1" y="154"/>
                        <a:pt x="0" y="122"/>
                      </a:cubicBezTo>
                      <a:cubicBezTo>
                        <a:pt x="0" y="74"/>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alibri"/>
                    <a:ea typeface="微软雅黑"/>
                  </a:endParaRPr>
                </a:p>
              </p:txBody>
            </p:sp>
          </p:grpSp>
          <p:sp>
            <p:nvSpPr>
              <p:cNvPr id="36" name="同心圆 52">
                <a:extLst>
                  <a:ext uri="{FF2B5EF4-FFF2-40B4-BE49-F238E27FC236}">
                    <a16:creationId xmlns:a16="http://schemas.microsoft.com/office/drawing/2014/main" id="{6BAF3CFA-0AF0-46A4-84A6-E71E160416BA}"/>
                  </a:ext>
                </a:extLst>
              </p:cNvPr>
              <p:cNvSpPr/>
              <p:nvPr/>
            </p:nvSpPr>
            <p:spPr bwMode="auto">
              <a:xfrm>
                <a:off x="6888187" y="5555231"/>
                <a:ext cx="138524" cy="97983"/>
              </a:xfrm>
              <a:prstGeom prst="donut">
                <a:avLst/>
              </a:prstGeom>
              <a:solidFill>
                <a:sysClr val="window" lastClr="FFFFFF"/>
              </a:solidFill>
              <a:ln w="19050" cap="flat" cmpd="sng" algn="ctr">
                <a:solidFill>
                  <a:sysClr val="window" lastClr="FFFFFF"/>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ea typeface="宋体" pitchFamily="2" charset="-122"/>
                </a:endParaRPr>
              </a:p>
            </p:txBody>
          </p:sp>
          <p:cxnSp>
            <p:nvCxnSpPr>
              <p:cNvPr id="37" name="直线箭头连接符 316">
                <a:extLst>
                  <a:ext uri="{FF2B5EF4-FFF2-40B4-BE49-F238E27FC236}">
                    <a16:creationId xmlns:a16="http://schemas.microsoft.com/office/drawing/2014/main" id="{DEF35B06-654E-493E-BA1B-462EB3091BCB}"/>
                  </a:ext>
                </a:extLst>
              </p:cNvPr>
              <p:cNvCxnSpPr/>
              <p:nvPr/>
            </p:nvCxnSpPr>
            <p:spPr bwMode="auto">
              <a:xfrm flipV="1">
                <a:off x="6968851" y="5320399"/>
                <a:ext cx="0" cy="196833"/>
              </a:xfrm>
              <a:prstGeom prst="straightConnector1">
                <a:avLst/>
              </a:prstGeom>
              <a:solidFill>
                <a:srgbClr val="00436D"/>
              </a:solidFill>
              <a:ln w="38100" cap="flat" cmpd="sng" algn="ctr">
                <a:solidFill>
                  <a:sysClr val="window" lastClr="FFFFFF"/>
                </a:solidFill>
                <a:prstDash val="solid"/>
                <a:round/>
                <a:headEnd type="none" w="med" len="med"/>
                <a:tailEnd type="arrow"/>
              </a:ln>
              <a:effectLst/>
            </p:spPr>
          </p:cxnSp>
          <p:cxnSp>
            <p:nvCxnSpPr>
              <p:cNvPr id="38" name="直线箭头连接符 317">
                <a:extLst>
                  <a:ext uri="{FF2B5EF4-FFF2-40B4-BE49-F238E27FC236}">
                    <a16:creationId xmlns:a16="http://schemas.microsoft.com/office/drawing/2014/main" id="{E435D172-3095-4628-A1FE-CF28D4EC8EE0}"/>
                  </a:ext>
                </a:extLst>
              </p:cNvPr>
              <p:cNvCxnSpPr/>
              <p:nvPr/>
            </p:nvCxnSpPr>
            <p:spPr bwMode="auto">
              <a:xfrm flipV="1">
                <a:off x="6968851" y="5661248"/>
                <a:ext cx="0" cy="196833"/>
              </a:xfrm>
              <a:prstGeom prst="straightConnector1">
                <a:avLst/>
              </a:prstGeom>
              <a:solidFill>
                <a:srgbClr val="00436D"/>
              </a:solidFill>
              <a:ln w="38100" cap="flat" cmpd="sng" algn="ctr">
                <a:solidFill>
                  <a:sysClr val="window" lastClr="FFFFFF"/>
                </a:solidFill>
                <a:prstDash val="solid"/>
                <a:round/>
                <a:headEnd type="arrow" w="med" len="med"/>
                <a:tailEnd type="none"/>
              </a:ln>
              <a:effectLst/>
            </p:spPr>
          </p:cxnSp>
        </p:grpSp>
      </p:grpSp>
      <p:grpSp>
        <p:nvGrpSpPr>
          <p:cNvPr id="55" name="组 255">
            <a:extLst>
              <a:ext uri="{FF2B5EF4-FFF2-40B4-BE49-F238E27FC236}">
                <a16:creationId xmlns:a16="http://schemas.microsoft.com/office/drawing/2014/main" id="{9AE1FA68-9A2A-4099-B5C9-271D10B7443F}"/>
              </a:ext>
            </a:extLst>
          </p:cNvPr>
          <p:cNvGrpSpPr/>
          <p:nvPr/>
        </p:nvGrpSpPr>
        <p:grpSpPr>
          <a:xfrm>
            <a:off x="3113804" y="1926320"/>
            <a:ext cx="745086" cy="748142"/>
            <a:chOff x="1932405" y="4059272"/>
            <a:chExt cx="787398" cy="1000636"/>
          </a:xfrm>
        </p:grpSpPr>
        <p:grpSp>
          <p:nvGrpSpPr>
            <p:cNvPr id="56" name="Group 218">
              <a:extLst>
                <a:ext uri="{FF2B5EF4-FFF2-40B4-BE49-F238E27FC236}">
                  <a16:creationId xmlns:a16="http://schemas.microsoft.com/office/drawing/2014/main" id="{06E27DFD-17E5-44D3-A60D-F44A30854BE1}"/>
                </a:ext>
              </a:extLst>
            </p:cNvPr>
            <p:cNvGrpSpPr>
              <a:grpSpLocks noChangeAspect="1"/>
            </p:cNvGrpSpPr>
            <p:nvPr/>
          </p:nvGrpSpPr>
          <p:grpSpPr bwMode="auto">
            <a:xfrm>
              <a:off x="1932405" y="4059272"/>
              <a:ext cx="787398" cy="571197"/>
              <a:chOff x="2640" y="1225"/>
              <a:chExt cx="624" cy="453"/>
            </a:xfrm>
          </p:grpSpPr>
          <p:sp>
            <p:nvSpPr>
              <p:cNvPr id="58" name="AutoShape 219">
                <a:extLst>
                  <a:ext uri="{FF2B5EF4-FFF2-40B4-BE49-F238E27FC236}">
                    <a16:creationId xmlns:a16="http://schemas.microsoft.com/office/drawing/2014/main" id="{2CB62E1F-CE03-42DB-A49A-C37F59D611B2}"/>
                  </a:ext>
                </a:extLst>
              </p:cNvPr>
              <p:cNvSpPr>
                <a:spLocks noChangeAspect="1" noChangeArrowheads="1" noTextEdit="1"/>
              </p:cNvSpPr>
              <p:nvPr/>
            </p:nvSpPr>
            <p:spPr bwMode="auto">
              <a:xfrm>
                <a:off x="2640" y="1225"/>
                <a:ext cx="624" cy="4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Calibri"/>
                  <a:ea typeface="微软雅黑"/>
                </a:endParaRPr>
              </a:p>
            </p:txBody>
          </p:sp>
          <p:sp>
            <p:nvSpPr>
              <p:cNvPr id="59" name="Freeform 220">
                <a:extLst>
                  <a:ext uri="{FF2B5EF4-FFF2-40B4-BE49-F238E27FC236}">
                    <a16:creationId xmlns:a16="http://schemas.microsoft.com/office/drawing/2014/main" id="{8A2FD3DF-0CF4-4632-A86A-72701407ADBA}"/>
                  </a:ext>
                </a:extLst>
              </p:cNvPr>
              <p:cNvSpPr>
                <a:spLocks/>
              </p:cNvSpPr>
              <p:nvPr/>
            </p:nvSpPr>
            <p:spPr bwMode="auto">
              <a:xfrm>
                <a:off x="2953" y="1406"/>
                <a:ext cx="311" cy="273"/>
              </a:xfrm>
              <a:custGeom>
                <a:avLst/>
                <a:gdLst>
                  <a:gd name="T0" fmla="*/ 311 w 311"/>
                  <a:gd name="T1" fmla="*/ 0 h 273"/>
                  <a:gd name="T2" fmla="*/ 311 w 311"/>
                  <a:gd name="T3" fmla="*/ 92 h 273"/>
                  <a:gd name="T4" fmla="*/ 0 w 311"/>
                  <a:gd name="T5" fmla="*/ 273 h 273"/>
                  <a:gd name="T6" fmla="*/ 0 w 311"/>
                  <a:gd name="T7" fmla="*/ 180 h 273"/>
                  <a:gd name="T8" fmla="*/ 311 w 311"/>
                  <a:gd name="T9" fmla="*/ 0 h 273"/>
                  <a:gd name="T10" fmla="*/ 311 w 311"/>
                  <a:gd name="T11" fmla="*/ 0 h 273"/>
                  <a:gd name="T12" fmla="*/ 311 w 311"/>
                  <a:gd name="T13" fmla="*/ 0 h 273"/>
                  <a:gd name="T14" fmla="*/ 311 w 311"/>
                  <a:gd name="T15" fmla="*/ 0 h 273"/>
                  <a:gd name="T16" fmla="*/ 0 60000 65536"/>
                  <a:gd name="T17" fmla="*/ 0 60000 65536"/>
                  <a:gd name="T18" fmla="*/ 0 60000 65536"/>
                  <a:gd name="T19" fmla="*/ 0 60000 65536"/>
                  <a:gd name="T20" fmla="*/ 0 60000 65536"/>
                  <a:gd name="T21" fmla="*/ 0 60000 65536"/>
                  <a:gd name="T22" fmla="*/ 0 60000 65536"/>
                  <a:gd name="T23" fmla="*/ 0 60000 65536"/>
                  <a:gd name="T24" fmla="*/ 0 w 311"/>
                  <a:gd name="T25" fmla="*/ 0 h 273"/>
                  <a:gd name="T26" fmla="*/ 311 w 311"/>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1" h="273">
                    <a:moveTo>
                      <a:pt x="311" y="0"/>
                    </a:moveTo>
                    <a:lnTo>
                      <a:pt x="311" y="92"/>
                    </a:lnTo>
                    <a:lnTo>
                      <a:pt x="0" y="273"/>
                    </a:lnTo>
                    <a:lnTo>
                      <a:pt x="0" y="180"/>
                    </a:lnTo>
                    <a:lnTo>
                      <a:pt x="311" y="0"/>
                    </a:ln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60" name="Freeform 221">
                <a:extLst>
                  <a:ext uri="{FF2B5EF4-FFF2-40B4-BE49-F238E27FC236}">
                    <a16:creationId xmlns:a16="http://schemas.microsoft.com/office/drawing/2014/main" id="{1CBB92D1-E2E7-4399-BCD2-51CCC4EA8E7A}"/>
                  </a:ext>
                </a:extLst>
              </p:cNvPr>
              <p:cNvSpPr>
                <a:spLocks/>
              </p:cNvSpPr>
              <p:nvPr/>
            </p:nvSpPr>
            <p:spPr bwMode="auto">
              <a:xfrm>
                <a:off x="2640" y="1406"/>
                <a:ext cx="313" cy="273"/>
              </a:xfrm>
              <a:custGeom>
                <a:avLst/>
                <a:gdLst>
                  <a:gd name="T0" fmla="*/ 313 w 313"/>
                  <a:gd name="T1" fmla="*/ 180 h 273"/>
                  <a:gd name="T2" fmla="*/ 313 w 313"/>
                  <a:gd name="T3" fmla="*/ 273 h 273"/>
                  <a:gd name="T4" fmla="*/ 0 w 313"/>
                  <a:gd name="T5" fmla="*/ 92 h 273"/>
                  <a:gd name="T6" fmla="*/ 1 w 313"/>
                  <a:gd name="T7" fmla="*/ 0 h 273"/>
                  <a:gd name="T8" fmla="*/ 313 w 313"/>
                  <a:gd name="T9" fmla="*/ 180 h 273"/>
                  <a:gd name="T10" fmla="*/ 313 w 313"/>
                  <a:gd name="T11" fmla="*/ 180 h 273"/>
                  <a:gd name="T12" fmla="*/ 313 w 313"/>
                  <a:gd name="T13" fmla="*/ 180 h 273"/>
                  <a:gd name="T14" fmla="*/ 313 w 313"/>
                  <a:gd name="T15" fmla="*/ 180 h 273"/>
                  <a:gd name="T16" fmla="*/ 0 60000 65536"/>
                  <a:gd name="T17" fmla="*/ 0 60000 65536"/>
                  <a:gd name="T18" fmla="*/ 0 60000 65536"/>
                  <a:gd name="T19" fmla="*/ 0 60000 65536"/>
                  <a:gd name="T20" fmla="*/ 0 60000 65536"/>
                  <a:gd name="T21" fmla="*/ 0 60000 65536"/>
                  <a:gd name="T22" fmla="*/ 0 60000 65536"/>
                  <a:gd name="T23" fmla="*/ 0 60000 65536"/>
                  <a:gd name="T24" fmla="*/ 0 w 313"/>
                  <a:gd name="T25" fmla="*/ 0 h 273"/>
                  <a:gd name="T26" fmla="*/ 313 w 313"/>
                  <a:gd name="T27" fmla="*/ 273 h 2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13" h="273">
                    <a:moveTo>
                      <a:pt x="313" y="180"/>
                    </a:moveTo>
                    <a:lnTo>
                      <a:pt x="313" y="273"/>
                    </a:lnTo>
                    <a:lnTo>
                      <a:pt x="0" y="92"/>
                    </a:lnTo>
                    <a:lnTo>
                      <a:pt x="1" y="0"/>
                    </a:lnTo>
                    <a:lnTo>
                      <a:pt x="313" y="180"/>
                    </a:lnTo>
                    <a:close/>
                  </a:path>
                </a:pathLst>
              </a:custGeom>
              <a:solidFill>
                <a:srgbClr val="30488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61" name="Freeform 222">
                <a:extLst>
                  <a:ext uri="{FF2B5EF4-FFF2-40B4-BE49-F238E27FC236}">
                    <a16:creationId xmlns:a16="http://schemas.microsoft.com/office/drawing/2014/main" id="{6477902C-17E7-48B9-B799-8238168C6B14}"/>
                  </a:ext>
                </a:extLst>
              </p:cNvPr>
              <p:cNvSpPr>
                <a:spLocks/>
              </p:cNvSpPr>
              <p:nvPr/>
            </p:nvSpPr>
            <p:spPr bwMode="auto">
              <a:xfrm>
                <a:off x="2641" y="1225"/>
                <a:ext cx="623" cy="361"/>
              </a:xfrm>
              <a:custGeom>
                <a:avLst/>
                <a:gdLst>
                  <a:gd name="T0" fmla="*/ 623 w 623"/>
                  <a:gd name="T1" fmla="*/ 181 h 361"/>
                  <a:gd name="T2" fmla="*/ 312 w 623"/>
                  <a:gd name="T3" fmla="*/ 361 h 361"/>
                  <a:gd name="T4" fmla="*/ 0 w 623"/>
                  <a:gd name="T5" fmla="*/ 181 h 361"/>
                  <a:gd name="T6" fmla="*/ 310 w 623"/>
                  <a:gd name="T7" fmla="*/ 0 h 361"/>
                  <a:gd name="T8" fmla="*/ 623 w 623"/>
                  <a:gd name="T9" fmla="*/ 181 h 361"/>
                  <a:gd name="T10" fmla="*/ 623 w 623"/>
                  <a:gd name="T11" fmla="*/ 181 h 361"/>
                  <a:gd name="T12" fmla="*/ 623 w 623"/>
                  <a:gd name="T13" fmla="*/ 181 h 361"/>
                  <a:gd name="T14" fmla="*/ 623 w 623"/>
                  <a:gd name="T15" fmla="*/ 181 h 361"/>
                  <a:gd name="T16" fmla="*/ 0 60000 65536"/>
                  <a:gd name="T17" fmla="*/ 0 60000 65536"/>
                  <a:gd name="T18" fmla="*/ 0 60000 65536"/>
                  <a:gd name="T19" fmla="*/ 0 60000 65536"/>
                  <a:gd name="T20" fmla="*/ 0 60000 65536"/>
                  <a:gd name="T21" fmla="*/ 0 60000 65536"/>
                  <a:gd name="T22" fmla="*/ 0 60000 65536"/>
                  <a:gd name="T23" fmla="*/ 0 60000 65536"/>
                  <a:gd name="T24" fmla="*/ 0 w 623"/>
                  <a:gd name="T25" fmla="*/ 0 h 361"/>
                  <a:gd name="T26" fmla="*/ 623 w 623"/>
                  <a:gd name="T27" fmla="*/ 361 h 361"/>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623" h="361">
                    <a:moveTo>
                      <a:pt x="623" y="181"/>
                    </a:moveTo>
                    <a:lnTo>
                      <a:pt x="312" y="361"/>
                    </a:lnTo>
                    <a:lnTo>
                      <a:pt x="0" y="181"/>
                    </a:lnTo>
                    <a:lnTo>
                      <a:pt x="310" y="0"/>
                    </a:lnTo>
                    <a:lnTo>
                      <a:pt x="623" y="181"/>
                    </a:lnTo>
                    <a:close/>
                  </a:path>
                </a:pathLst>
              </a:custGeom>
              <a:solidFill>
                <a:srgbClr val="4965A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62" name="Freeform 223">
                <a:extLst>
                  <a:ext uri="{FF2B5EF4-FFF2-40B4-BE49-F238E27FC236}">
                    <a16:creationId xmlns:a16="http://schemas.microsoft.com/office/drawing/2014/main" id="{C359A027-2139-4424-90A2-3C2942113BD2}"/>
                  </a:ext>
                </a:extLst>
              </p:cNvPr>
              <p:cNvSpPr>
                <a:spLocks/>
              </p:cNvSpPr>
              <p:nvPr/>
            </p:nvSpPr>
            <p:spPr bwMode="auto">
              <a:xfrm>
                <a:off x="2985" y="1383"/>
                <a:ext cx="43" cy="47"/>
              </a:xfrm>
              <a:custGeom>
                <a:avLst/>
                <a:gdLst>
                  <a:gd name="T0" fmla="*/ 4 w 69"/>
                  <a:gd name="T1" fmla="*/ 24 h 76"/>
                  <a:gd name="T2" fmla="*/ 7 w 69"/>
                  <a:gd name="T3" fmla="*/ 17 h 76"/>
                  <a:gd name="T4" fmla="*/ 0 w 69"/>
                  <a:gd name="T5" fmla="*/ 8 h 76"/>
                  <a:gd name="T6" fmla="*/ 14 w 69"/>
                  <a:gd name="T7" fmla="*/ 0 h 76"/>
                  <a:gd name="T8" fmla="*/ 27 w 69"/>
                  <a:gd name="T9" fmla="*/ 17 h 76"/>
                  <a:gd name="T10" fmla="*/ 21 w 69"/>
                  <a:gd name="T11" fmla="*/ 29 h 76"/>
                  <a:gd name="T12" fmla="*/ 4 w 69"/>
                  <a:gd name="T13" fmla="*/ 24 h 76"/>
                  <a:gd name="T14" fmla="*/ 4 w 69"/>
                  <a:gd name="T15" fmla="*/ 24 h 76"/>
                  <a:gd name="T16" fmla="*/ 4 w 69"/>
                  <a:gd name="T17" fmla="*/ 24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10" y="61"/>
                    </a:moveTo>
                    <a:cubicBezTo>
                      <a:pt x="15" y="56"/>
                      <a:pt x="17" y="50"/>
                      <a:pt x="17" y="44"/>
                    </a:cubicBezTo>
                    <a:cubicBezTo>
                      <a:pt x="17" y="35"/>
                      <a:pt x="11" y="27"/>
                      <a:pt x="0" y="21"/>
                    </a:cubicBezTo>
                    <a:cubicBezTo>
                      <a:pt x="37" y="0"/>
                      <a:pt x="37" y="0"/>
                      <a:pt x="37" y="0"/>
                    </a:cubicBezTo>
                    <a:cubicBezTo>
                      <a:pt x="57" y="11"/>
                      <a:pt x="69" y="27"/>
                      <a:pt x="69" y="44"/>
                    </a:cubicBezTo>
                    <a:cubicBezTo>
                      <a:pt x="69" y="56"/>
                      <a:pt x="64" y="67"/>
                      <a:pt x="55" y="76"/>
                    </a:cubicBezTo>
                    <a:cubicBezTo>
                      <a:pt x="10" y="61"/>
                      <a:pt x="10" y="61"/>
                      <a:pt x="10" y="61"/>
                    </a:cubicBezTo>
                    <a:cubicBezTo>
                      <a:pt x="10" y="61"/>
                      <a:pt x="10" y="61"/>
                      <a:pt x="10" y="61"/>
                    </a:cubicBezTo>
                    <a:cubicBezTo>
                      <a:pt x="10" y="61"/>
                      <a:pt x="10" y="61"/>
                      <a:pt x="10" y="61"/>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63" name="Freeform 224">
                <a:extLst>
                  <a:ext uri="{FF2B5EF4-FFF2-40B4-BE49-F238E27FC236}">
                    <a16:creationId xmlns:a16="http://schemas.microsoft.com/office/drawing/2014/main" id="{7769869B-A5B5-4FE7-BD07-E47896C47FAF}"/>
                  </a:ext>
                </a:extLst>
              </p:cNvPr>
              <p:cNvSpPr>
                <a:spLocks/>
              </p:cNvSpPr>
              <p:nvPr/>
            </p:nvSpPr>
            <p:spPr bwMode="auto">
              <a:xfrm>
                <a:off x="2876" y="1383"/>
                <a:ext cx="43" cy="47"/>
              </a:xfrm>
              <a:custGeom>
                <a:avLst/>
                <a:gdLst>
                  <a:gd name="T0" fmla="*/ 27 w 69"/>
                  <a:gd name="T1" fmla="*/ 8 h 76"/>
                  <a:gd name="T2" fmla="*/ 20 w 69"/>
                  <a:gd name="T3" fmla="*/ 17 h 76"/>
                  <a:gd name="T4" fmla="*/ 23 w 69"/>
                  <a:gd name="T5" fmla="*/ 24 h 76"/>
                  <a:gd name="T6" fmla="*/ 6 w 69"/>
                  <a:gd name="T7" fmla="*/ 29 h 76"/>
                  <a:gd name="T8" fmla="*/ 1 w 69"/>
                  <a:gd name="T9" fmla="*/ 17 h 76"/>
                  <a:gd name="T10" fmla="*/ 12 w 69"/>
                  <a:gd name="T11" fmla="*/ 0 h 76"/>
                  <a:gd name="T12" fmla="*/ 27 w 69"/>
                  <a:gd name="T13" fmla="*/ 8 h 76"/>
                  <a:gd name="T14" fmla="*/ 27 w 69"/>
                  <a:gd name="T15" fmla="*/ 8 h 76"/>
                  <a:gd name="T16" fmla="*/ 27 w 69"/>
                  <a:gd name="T17" fmla="*/ 8 h 76"/>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6"/>
                  <a:gd name="T29" fmla="*/ 69 w 69"/>
                  <a:gd name="T30" fmla="*/ 76 h 7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6">
                    <a:moveTo>
                      <a:pt x="69" y="21"/>
                    </a:moveTo>
                    <a:cubicBezTo>
                      <a:pt x="59" y="27"/>
                      <a:pt x="52" y="35"/>
                      <a:pt x="52" y="44"/>
                    </a:cubicBezTo>
                    <a:cubicBezTo>
                      <a:pt x="52" y="50"/>
                      <a:pt x="55" y="56"/>
                      <a:pt x="60" y="61"/>
                    </a:cubicBezTo>
                    <a:cubicBezTo>
                      <a:pt x="15" y="76"/>
                      <a:pt x="15" y="76"/>
                      <a:pt x="15" y="76"/>
                    </a:cubicBezTo>
                    <a:cubicBezTo>
                      <a:pt x="6" y="67"/>
                      <a:pt x="1" y="56"/>
                      <a:pt x="1" y="44"/>
                    </a:cubicBezTo>
                    <a:cubicBezTo>
                      <a:pt x="0" y="27"/>
                      <a:pt x="13" y="11"/>
                      <a:pt x="32" y="0"/>
                    </a:cubicBezTo>
                    <a:cubicBezTo>
                      <a:pt x="69" y="21"/>
                      <a:pt x="69" y="21"/>
                      <a:pt x="69" y="21"/>
                    </a:cubicBezTo>
                    <a:cubicBezTo>
                      <a:pt x="69" y="21"/>
                      <a:pt x="69" y="21"/>
                      <a:pt x="69" y="21"/>
                    </a:cubicBezTo>
                    <a:cubicBezTo>
                      <a:pt x="69" y="21"/>
                      <a:pt x="69" y="21"/>
                      <a:pt x="69" y="21"/>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64" name="Freeform 225">
                <a:extLst>
                  <a:ext uri="{FF2B5EF4-FFF2-40B4-BE49-F238E27FC236}">
                    <a16:creationId xmlns:a16="http://schemas.microsoft.com/office/drawing/2014/main" id="{CAC35DF5-C936-4374-903F-5B2EAEF21223}"/>
                  </a:ext>
                </a:extLst>
              </p:cNvPr>
              <p:cNvSpPr>
                <a:spLocks/>
              </p:cNvSpPr>
              <p:nvPr/>
            </p:nvSpPr>
            <p:spPr bwMode="auto">
              <a:xfrm>
                <a:off x="3027" y="1359"/>
                <a:ext cx="60" cy="89"/>
              </a:xfrm>
              <a:custGeom>
                <a:avLst/>
                <a:gdLst>
                  <a:gd name="T0" fmla="*/ 9 w 97"/>
                  <a:gd name="T1" fmla="*/ 50 h 143"/>
                  <a:gd name="T2" fmla="*/ 17 w 97"/>
                  <a:gd name="T3" fmla="*/ 32 h 143"/>
                  <a:gd name="T4" fmla="*/ 0 w 97"/>
                  <a:gd name="T5" fmla="*/ 8 h 143"/>
                  <a:gd name="T6" fmla="*/ 14 w 97"/>
                  <a:gd name="T7" fmla="*/ 0 h 143"/>
                  <a:gd name="T8" fmla="*/ 37 w 97"/>
                  <a:gd name="T9" fmla="*/ 32 h 143"/>
                  <a:gd name="T10" fmla="*/ 27 w 97"/>
                  <a:gd name="T11" fmla="*/ 55 h 143"/>
                  <a:gd name="T12" fmla="*/ 9 w 97"/>
                  <a:gd name="T13" fmla="*/ 50 h 143"/>
                  <a:gd name="T14" fmla="*/ 9 w 97"/>
                  <a:gd name="T15" fmla="*/ 50 h 143"/>
                  <a:gd name="T16" fmla="*/ 9 w 97"/>
                  <a:gd name="T17" fmla="*/ 50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25" y="128"/>
                    </a:moveTo>
                    <a:cubicBezTo>
                      <a:pt x="38" y="115"/>
                      <a:pt x="45" y="99"/>
                      <a:pt x="45" y="83"/>
                    </a:cubicBezTo>
                    <a:cubicBezTo>
                      <a:pt x="45" y="59"/>
                      <a:pt x="28" y="37"/>
                      <a:pt x="0" y="21"/>
                    </a:cubicBezTo>
                    <a:cubicBezTo>
                      <a:pt x="37" y="0"/>
                      <a:pt x="37" y="0"/>
                      <a:pt x="37" y="0"/>
                    </a:cubicBezTo>
                    <a:cubicBezTo>
                      <a:pt x="74" y="21"/>
                      <a:pt x="97" y="51"/>
                      <a:pt x="97" y="83"/>
                    </a:cubicBezTo>
                    <a:cubicBezTo>
                      <a:pt x="97" y="105"/>
                      <a:pt x="87" y="125"/>
                      <a:pt x="70" y="143"/>
                    </a:cubicBezTo>
                    <a:cubicBezTo>
                      <a:pt x="25" y="128"/>
                      <a:pt x="25" y="128"/>
                      <a:pt x="25" y="128"/>
                    </a:cubicBezTo>
                    <a:cubicBezTo>
                      <a:pt x="25" y="128"/>
                      <a:pt x="25" y="128"/>
                      <a:pt x="25" y="128"/>
                    </a:cubicBezTo>
                    <a:cubicBezTo>
                      <a:pt x="25" y="128"/>
                      <a:pt x="25" y="128"/>
                      <a:pt x="25" y="128"/>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65" name="Freeform 226">
                <a:extLst>
                  <a:ext uri="{FF2B5EF4-FFF2-40B4-BE49-F238E27FC236}">
                    <a16:creationId xmlns:a16="http://schemas.microsoft.com/office/drawing/2014/main" id="{A5E9AA26-F18F-4AFB-BB9E-B33862C85496}"/>
                  </a:ext>
                </a:extLst>
              </p:cNvPr>
              <p:cNvSpPr>
                <a:spLocks/>
              </p:cNvSpPr>
              <p:nvPr/>
            </p:nvSpPr>
            <p:spPr bwMode="auto">
              <a:xfrm>
                <a:off x="2818" y="1359"/>
                <a:ext cx="60" cy="89"/>
              </a:xfrm>
              <a:custGeom>
                <a:avLst/>
                <a:gdLst>
                  <a:gd name="T0" fmla="*/ 37 w 97"/>
                  <a:gd name="T1" fmla="*/ 8 h 143"/>
                  <a:gd name="T2" fmla="*/ 20 w 97"/>
                  <a:gd name="T3" fmla="*/ 32 h 143"/>
                  <a:gd name="T4" fmla="*/ 28 w 97"/>
                  <a:gd name="T5" fmla="*/ 50 h 143"/>
                  <a:gd name="T6" fmla="*/ 11 w 97"/>
                  <a:gd name="T7" fmla="*/ 55 h 143"/>
                  <a:gd name="T8" fmla="*/ 0 w 97"/>
                  <a:gd name="T9" fmla="*/ 32 h 143"/>
                  <a:gd name="T10" fmla="*/ 23 w 97"/>
                  <a:gd name="T11" fmla="*/ 0 h 143"/>
                  <a:gd name="T12" fmla="*/ 37 w 97"/>
                  <a:gd name="T13" fmla="*/ 8 h 143"/>
                  <a:gd name="T14" fmla="*/ 37 w 97"/>
                  <a:gd name="T15" fmla="*/ 8 h 143"/>
                  <a:gd name="T16" fmla="*/ 37 w 97"/>
                  <a:gd name="T17" fmla="*/ 8 h 14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3"/>
                  <a:gd name="T29" fmla="*/ 97 w 97"/>
                  <a:gd name="T30" fmla="*/ 143 h 14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3">
                    <a:moveTo>
                      <a:pt x="97" y="21"/>
                    </a:moveTo>
                    <a:cubicBezTo>
                      <a:pt x="69" y="37"/>
                      <a:pt x="52" y="59"/>
                      <a:pt x="52" y="83"/>
                    </a:cubicBezTo>
                    <a:cubicBezTo>
                      <a:pt x="52" y="99"/>
                      <a:pt x="60" y="115"/>
                      <a:pt x="73" y="128"/>
                    </a:cubicBezTo>
                    <a:cubicBezTo>
                      <a:pt x="28" y="143"/>
                      <a:pt x="28" y="143"/>
                      <a:pt x="28" y="143"/>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66" name="Freeform 227">
                <a:extLst>
                  <a:ext uri="{FF2B5EF4-FFF2-40B4-BE49-F238E27FC236}">
                    <a16:creationId xmlns:a16="http://schemas.microsoft.com/office/drawing/2014/main" id="{E705EC04-7AF4-4B69-ACA0-C1B9CC85ABD6}"/>
                  </a:ext>
                </a:extLst>
              </p:cNvPr>
              <p:cNvSpPr>
                <a:spLocks/>
              </p:cNvSpPr>
              <p:nvPr/>
            </p:nvSpPr>
            <p:spPr bwMode="auto">
              <a:xfrm>
                <a:off x="3068" y="1335"/>
                <a:ext cx="78" cy="130"/>
              </a:xfrm>
              <a:custGeom>
                <a:avLst/>
                <a:gdLst>
                  <a:gd name="T0" fmla="*/ 16 w 125"/>
                  <a:gd name="T1" fmla="*/ 75 h 209"/>
                  <a:gd name="T2" fmla="*/ 29 w 125"/>
                  <a:gd name="T3" fmla="*/ 47 h 209"/>
                  <a:gd name="T4" fmla="*/ 0 w 125"/>
                  <a:gd name="T5" fmla="*/ 8 h 209"/>
                  <a:gd name="T6" fmla="*/ 14 w 125"/>
                  <a:gd name="T7" fmla="*/ 0 h 209"/>
                  <a:gd name="T8" fmla="*/ 49 w 125"/>
                  <a:gd name="T9" fmla="*/ 47 h 209"/>
                  <a:gd name="T10" fmla="*/ 34 w 125"/>
                  <a:gd name="T11" fmla="*/ 81 h 209"/>
                  <a:gd name="T12" fmla="*/ 16 w 125"/>
                  <a:gd name="T13" fmla="*/ 75 h 209"/>
                  <a:gd name="T14" fmla="*/ 16 w 125"/>
                  <a:gd name="T15" fmla="*/ 75 h 209"/>
                  <a:gd name="T16" fmla="*/ 16 w 125"/>
                  <a:gd name="T17" fmla="*/ 75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5"/>
                      <a:pt x="125" y="122"/>
                    </a:cubicBezTo>
                    <a:cubicBezTo>
                      <a:pt x="125" y="154"/>
                      <a:pt x="111" y="184"/>
                      <a:pt x="86" y="209"/>
                    </a:cubicBezTo>
                    <a:cubicBezTo>
                      <a:pt x="41" y="194"/>
                      <a:pt x="41" y="194"/>
                      <a:pt x="41" y="194"/>
                    </a:cubicBezTo>
                    <a:cubicBezTo>
                      <a:pt x="41" y="194"/>
                      <a:pt x="41" y="194"/>
                      <a:pt x="41" y="194"/>
                    </a:cubicBezTo>
                    <a:cubicBezTo>
                      <a:pt x="41" y="194"/>
                      <a:pt x="41" y="194"/>
                      <a:pt x="41" y="194"/>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67" name="Freeform 228">
                <a:extLst>
                  <a:ext uri="{FF2B5EF4-FFF2-40B4-BE49-F238E27FC236}">
                    <a16:creationId xmlns:a16="http://schemas.microsoft.com/office/drawing/2014/main" id="{252699A6-8A6A-4178-855B-A2A6731BE13D}"/>
                  </a:ext>
                </a:extLst>
              </p:cNvPr>
              <p:cNvSpPr>
                <a:spLocks/>
              </p:cNvSpPr>
              <p:nvPr/>
            </p:nvSpPr>
            <p:spPr bwMode="auto">
              <a:xfrm>
                <a:off x="2759" y="1335"/>
                <a:ext cx="77" cy="130"/>
              </a:xfrm>
              <a:custGeom>
                <a:avLst/>
                <a:gdLst>
                  <a:gd name="T0" fmla="*/ 48 w 124"/>
                  <a:gd name="T1" fmla="*/ 8 h 209"/>
                  <a:gd name="T2" fmla="*/ 20 w 124"/>
                  <a:gd name="T3" fmla="*/ 47 h 209"/>
                  <a:gd name="T4" fmla="*/ 33 w 124"/>
                  <a:gd name="T5" fmla="*/ 75 h 209"/>
                  <a:gd name="T6" fmla="*/ 16 w 124"/>
                  <a:gd name="T7" fmla="*/ 81 h 209"/>
                  <a:gd name="T8" fmla="*/ 0 w 124"/>
                  <a:gd name="T9" fmla="*/ 47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4"/>
                      <a:pt x="1" y="154"/>
                      <a:pt x="0" y="122"/>
                    </a:cubicBezTo>
                    <a:cubicBezTo>
                      <a:pt x="0" y="75"/>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68" name="Freeform 229">
                <a:extLst>
                  <a:ext uri="{FF2B5EF4-FFF2-40B4-BE49-F238E27FC236}">
                    <a16:creationId xmlns:a16="http://schemas.microsoft.com/office/drawing/2014/main" id="{ADFD0AB1-E059-4DB3-9A9B-6F8FCE154D4A}"/>
                  </a:ext>
                </a:extLst>
              </p:cNvPr>
              <p:cNvSpPr>
                <a:spLocks/>
              </p:cNvSpPr>
              <p:nvPr/>
            </p:nvSpPr>
            <p:spPr bwMode="auto">
              <a:xfrm>
                <a:off x="2886" y="1399"/>
                <a:ext cx="134" cy="117"/>
              </a:xfrm>
              <a:custGeom>
                <a:avLst/>
                <a:gdLst>
                  <a:gd name="T0" fmla="*/ 53 w 216"/>
                  <a:gd name="T1" fmla="*/ 7 h 189"/>
                  <a:gd name="T2" fmla="*/ 48 w 216"/>
                  <a:gd name="T3" fmla="*/ 13 h 189"/>
                  <a:gd name="T4" fmla="*/ 83 w 216"/>
                  <a:gd name="T5" fmla="*/ 72 h 189"/>
                  <a:gd name="T6" fmla="*/ 0 w 216"/>
                  <a:gd name="T7" fmla="*/ 72 h 189"/>
                  <a:gd name="T8" fmla="*/ 35 w 216"/>
                  <a:gd name="T9" fmla="*/ 14 h 189"/>
                  <a:gd name="T10" fmla="*/ 32 w 216"/>
                  <a:gd name="T11" fmla="*/ 12 h 189"/>
                  <a:gd name="T12" fmla="*/ 29 w 216"/>
                  <a:gd name="T13" fmla="*/ 7 h 189"/>
                  <a:gd name="T14" fmla="*/ 41 w 216"/>
                  <a:gd name="T15" fmla="*/ 0 h 189"/>
                  <a:gd name="T16" fmla="*/ 50 w 216"/>
                  <a:gd name="T17" fmla="*/ 2 h 189"/>
                  <a:gd name="T18" fmla="*/ 53 w 216"/>
                  <a:gd name="T19" fmla="*/ 7 h 189"/>
                  <a:gd name="T20" fmla="*/ 53 w 216"/>
                  <a:gd name="T21" fmla="*/ 7 h 189"/>
                  <a:gd name="T22" fmla="*/ 53 w 216"/>
                  <a:gd name="T23" fmla="*/ 7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
                  <a:gd name="T37" fmla="*/ 0 h 189"/>
                  <a:gd name="T38" fmla="*/ 216 w 216"/>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 h="189">
                    <a:moveTo>
                      <a:pt x="139" y="19"/>
                    </a:moveTo>
                    <a:cubicBezTo>
                      <a:pt x="139" y="25"/>
                      <a:pt x="134" y="31"/>
                      <a:pt x="126" y="34"/>
                    </a:cubicBezTo>
                    <a:cubicBezTo>
                      <a:pt x="216" y="189"/>
                      <a:pt x="216" y="189"/>
                      <a:pt x="216" y="189"/>
                    </a:cubicBezTo>
                    <a:cubicBezTo>
                      <a:pt x="0" y="189"/>
                      <a:pt x="0" y="189"/>
                      <a:pt x="0" y="189"/>
                    </a:cubicBezTo>
                    <a:cubicBezTo>
                      <a:pt x="91" y="36"/>
                      <a:pt x="91" y="36"/>
                      <a:pt x="91" y="36"/>
                    </a:cubicBezTo>
                    <a:cubicBezTo>
                      <a:pt x="88" y="35"/>
                      <a:pt x="86" y="34"/>
                      <a:pt x="84" y="33"/>
                    </a:cubicBezTo>
                    <a:cubicBezTo>
                      <a:pt x="78" y="29"/>
                      <a:pt x="74" y="25"/>
                      <a:pt x="74" y="19"/>
                    </a:cubicBezTo>
                    <a:cubicBezTo>
                      <a:pt x="74" y="9"/>
                      <a:pt x="89" y="1"/>
                      <a:pt x="107" y="0"/>
                    </a:cubicBezTo>
                    <a:cubicBezTo>
                      <a:pt x="116" y="1"/>
                      <a:pt x="124" y="3"/>
                      <a:pt x="130" y="6"/>
                    </a:cubicBezTo>
                    <a:cubicBezTo>
                      <a:pt x="136" y="9"/>
                      <a:pt x="139" y="14"/>
                      <a:pt x="139" y="19"/>
                    </a:cubicBezTo>
                    <a:cubicBezTo>
                      <a:pt x="139" y="19"/>
                      <a:pt x="139" y="19"/>
                      <a:pt x="139" y="19"/>
                    </a:cubicBezTo>
                    <a:cubicBezTo>
                      <a:pt x="139" y="19"/>
                      <a:pt x="139" y="19"/>
                      <a:pt x="139" y="19"/>
                    </a:cubicBezTo>
                    <a:close/>
                  </a:path>
                </a:pathLst>
              </a:custGeom>
              <a:solidFill>
                <a:srgbClr val="182E7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69" name="Freeform 230">
                <a:extLst>
                  <a:ext uri="{FF2B5EF4-FFF2-40B4-BE49-F238E27FC236}">
                    <a16:creationId xmlns:a16="http://schemas.microsoft.com/office/drawing/2014/main" id="{8C2E5AC8-A622-4BAF-89E6-410A9F97CC0E}"/>
                  </a:ext>
                </a:extLst>
              </p:cNvPr>
              <p:cNvSpPr>
                <a:spLocks/>
              </p:cNvSpPr>
              <p:nvPr/>
            </p:nvSpPr>
            <p:spPr bwMode="auto">
              <a:xfrm>
                <a:off x="2985" y="1377"/>
                <a:ext cx="43" cy="47"/>
              </a:xfrm>
              <a:custGeom>
                <a:avLst/>
                <a:gdLst>
                  <a:gd name="T0" fmla="*/ 4 w 69"/>
                  <a:gd name="T1" fmla="*/ 23 h 77"/>
                  <a:gd name="T2" fmla="*/ 7 w 69"/>
                  <a:gd name="T3" fmla="*/ 16 h 77"/>
                  <a:gd name="T4" fmla="*/ 0 w 69"/>
                  <a:gd name="T5" fmla="*/ 8 h 77"/>
                  <a:gd name="T6" fmla="*/ 14 w 69"/>
                  <a:gd name="T7" fmla="*/ 0 h 77"/>
                  <a:gd name="T8" fmla="*/ 27 w 69"/>
                  <a:gd name="T9" fmla="*/ 16 h 77"/>
                  <a:gd name="T10" fmla="*/ 21 w 69"/>
                  <a:gd name="T11" fmla="*/ 29 h 77"/>
                  <a:gd name="T12" fmla="*/ 4 w 69"/>
                  <a:gd name="T13" fmla="*/ 23 h 77"/>
                  <a:gd name="T14" fmla="*/ 4 w 69"/>
                  <a:gd name="T15" fmla="*/ 23 h 77"/>
                  <a:gd name="T16" fmla="*/ 4 w 69"/>
                  <a:gd name="T17" fmla="*/ 23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10" y="62"/>
                    </a:moveTo>
                    <a:cubicBezTo>
                      <a:pt x="15" y="57"/>
                      <a:pt x="17" y="51"/>
                      <a:pt x="17" y="45"/>
                    </a:cubicBezTo>
                    <a:cubicBezTo>
                      <a:pt x="17" y="36"/>
                      <a:pt x="11" y="28"/>
                      <a:pt x="0" y="22"/>
                    </a:cubicBezTo>
                    <a:cubicBezTo>
                      <a:pt x="37" y="0"/>
                      <a:pt x="37" y="0"/>
                      <a:pt x="37" y="0"/>
                    </a:cubicBezTo>
                    <a:cubicBezTo>
                      <a:pt x="57" y="12"/>
                      <a:pt x="69" y="28"/>
                      <a:pt x="69" y="45"/>
                    </a:cubicBezTo>
                    <a:cubicBezTo>
                      <a:pt x="69" y="57"/>
                      <a:pt x="64" y="68"/>
                      <a:pt x="55" y="77"/>
                    </a:cubicBezTo>
                    <a:cubicBezTo>
                      <a:pt x="10" y="62"/>
                      <a:pt x="10" y="62"/>
                      <a:pt x="10" y="62"/>
                    </a:cubicBezTo>
                    <a:cubicBezTo>
                      <a:pt x="10" y="62"/>
                      <a:pt x="10" y="62"/>
                      <a:pt x="10" y="62"/>
                    </a:cubicBezTo>
                    <a:cubicBezTo>
                      <a:pt x="10" y="62"/>
                      <a:pt x="10" y="62"/>
                      <a:pt x="10" y="6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70" name="Freeform 231">
                <a:extLst>
                  <a:ext uri="{FF2B5EF4-FFF2-40B4-BE49-F238E27FC236}">
                    <a16:creationId xmlns:a16="http://schemas.microsoft.com/office/drawing/2014/main" id="{AFC963AB-23D2-4AC3-86BB-C4EB4A90052A}"/>
                  </a:ext>
                </a:extLst>
              </p:cNvPr>
              <p:cNvSpPr>
                <a:spLocks/>
              </p:cNvSpPr>
              <p:nvPr/>
            </p:nvSpPr>
            <p:spPr bwMode="auto">
              <a:xfrm>
                <a:off x="2876" y="1377"/>
                <a:ext cx="43" cy="47"/>
              </a:xfrm>
              <a:custGeom>
                <a:avLst/>
                <a:gdLst>
                  <a:gd name="T0" fmla="*/ 27 w 69"/>
                  <a:gd name="T1" fmla="*/ 8 h 77"/>
                  <a:gd name="T2" fmla="*/ 20 w 69"/>
                  <a:gd name="T3" fmla="*/ 16 h 77"/>
                  <a:gd name="T4" fmla="*/ 23 w 69"/>
                  <a:gd name="T5" fmla="*/ 23 h 77"/>
                  <a:gd name="T6" fmla="*/ 6 w 69"/>
                  <a:gd name="T7" fmla="*/ 29 h 77"/>
                  <a:gd name="T8" fmla="*/ 1 w 69"/>
                  <a:gd name="T9" fmla="*/ 16 h 77"/>
                  <a:gd name="T10" fmla="*/ 12 w 69"/>
                  <a:gd name="T11" fmla="*/ 0 h 77"/>
                  <a:gd name="T12" fmla="*/ 27 w 69"/>
                  <a:gd name="T13" fmla="*/ 8 h 77"/>
                  <a:gd name="T14" fmla="*/ 27 w 69"/>
                  <a:gd name="T15" fmla="*/ 8 h 77"/>
                  <a:gd name="T16" fmla="*/ 27 w 69"/>
                  <a:gd name="T17" fmla="*/ 8 h 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69"/>
                  <a:gd name="T28" fmla="*/ 0 h 77"/>
                  <a:gd name="T29" fmla="*/ 69 w 69"/>
                  <a:gd name="T30" fmla="*/ 77 h 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69" h="77">
                    <a:moveTo>
                      <a:pt x="69" y="22"/>
                    </a:moveTo>
                    <a:cubicBezTo>
                      <a:pt x="59" y="28"/>
                      <a:pt x="52" y="36"/>
                      <a:pt x="52" y="45"/>
                    </a:cubicBezTo>
                    <a:cubicBezTo>
                      <a:pt x="52" y="51"/>
                      <a:pt x="55" y="57"/>
                      <a:pt x="60" y="62"/>
                    </a:cubicBezTo>
                    <a:cubicBezTo>
                      <a:pt x="15" y="77"/>
                      <a:pt x="15" y="77"/>
                      <a:pt x="15" y="77"/>
                    </a:cubicBezTo>
                    <a:cubicBezTo>
                      <a:pt x="6" y="68"/>
                      <a:pt x="1" y="57"/>
                      <a:pt x="1" y="45"/>
                    </a:cubicBezTo>
                    <a:cubicBezTo>
                      <a:pt x="0" y="28"/>
                      <a:pt x="13" y="12"/>
                      <a:pt x="32" y="0"/>
                    </a:cubicBezTo>
                    <a:cubicBezTo>
                      <a:pt x="69" y="22"/>
                      <a:pt x="69" y="22"/>
                      <a:pt x="69" y="22"/>
                    </a:cubicBezTo>
                    <a:cubicBezTo>
                      <a:pt x="69" y="22"/>
                      <a:pt x="69" y="22"/>
                      <a:pt x="69" y="22"/>
                    </a:cubicBezTo>
                    <a:cubicBezTo>
                      <a:pt x="69" y="22"/>
                      <a:pt x="69" y="22"/>
                      <a:pt x="69" y="2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71" name="Freeform 232">
                <a:extLst>
                  <a:ext uri="{FF2B5EF4-FFF2-40B4-BE49-F238E27FC236}">
                    <a16:creationId xmlns:a16="http://schemas.microsoft.com/office/drawing/2014/main" id="{82D0C874-42DC-45F8-97CB-CF1AFD66668F}"/>
                  </a:ext>
                </a:extLst>
              </p:cNvPr>
              <p:cNvSpPr>
                <a:spLocks/>
              </p:cNvSpPr>
              <p:nvPr/>
            </p:nvSpPr>
            <p:spPr bwMode="auto">
              <a:xfrm>
                <a:off x="3027" y="1353"/>
                <a:ext cx="60" cy="88"/>
              </a:xfrm>
              <a:custGeom>
                <a:avLst/>
                <a:gdLst>
                  <a:gd name="T0" fmla="*/ 9 w 97"/>
                  <a:gd name="T1" fmla="*/ 49 h 142"/>
                  <a:gd name="T2" fmla="*/ 17 w 97"/>
                  <a:gd name="T3" fmla="*/ 32 h 142"/>
                  <a:gd name="T4" fmla="*/ 0 w 97"/>
                  <a:gd name="T5" fmla="*/ 8 h 142"/>
                  <a:gd name="T6" fmla="*/ 14 w 97"/>
                  <a:gd name="T7" fmla="*/ 0 h 142"/>
                  <a:gd name="T8" fmla="*/ 37 w 97"/>
                  <a:gd name="T9" fmla="*/ 32 h 142"/>
                  <a:gd name="T10" fmla="*/ 27 w 97"/>
                  <a:gd name="T11" fmla="*/ 55 h 142"/>
                  <a:gd name="T12" fmla="*/ 9 w 97"/>
                  <a:gd name="T13" fmla="*/ 49 h 142"/>
                  <a:gd name="T14" fmla="*/ 9 w 97"/>
                  <a:gd name="T15" fmla="*/ 49 h 142"/>
                  <a:gd name="T16" fmla="*/ 9 w 97"/>
                  <a:gd name="T17" fmla="*/ 49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25" y="127"/>
                    </a:moveTo>
                    <a:cubicBezTo>
                      <a:pt x="38" y="114"/>
                      <a:pt x="45" y="99"/>
                      <a:pt x="45" y="83"/>
                    </a:cubicBezTo>
                    <a:cubicBezTo>
                      <a:pt x="45" y="59"/>
                      <a:pt x="28" y="37"/>
                      <a:pt x="0" y="21"/>
                    </a:cubicBezTo>
                    <a:cubicBezTo>
                      <a:pt x="37" y="0"/>
                      <a:pt x="37" y="0"/>
                      <a:pt x="37" y="0"/>
                    </a:cubicBezTo>
                    <a:cubicBezTo>
                      <a:pt x="74" y="21"/>
                      <a:pt x="97" y="51"/>
                      <a:pt x="97" y="83"/>
                    </a:cubicBezTo>
                    <a:cubicBezTo>
                      <a:pt x="97" y="105"/>
                      <a:pt x="87" y="125"/>
                      <a:pt x="70" y="142"/>
                    </a:cubicBezTo>
                    <a:cubicBezTo>
                      <a:pt x="25" y="127"/>
                      <a:pt x="25" y="127"/>
                      <a:pt x="25" y="127"/>
                    </a:cubicBezTo>
                    <a:cubicBezTo>
                      <a:pt x="25" y="127"/>
                      <a:pt x="25" y="127"/>
                      <a:pt x="25" y="127"/>
                    </a:cubicBezTo>
                    <a:cubicBezTo>
                      <a:pt x="25" y="127"/>
                      <a:pt x="25" y="127"/>
                      <a:pt x="25" y="12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72" name="Freeform 233">
                <a:extLst>
                  <a:ext uri="{FF2B5EF4-FFF2-40B4-BE49-F238E27FC236}">
                    <a16:creationId xmlns:a16="http://schemas.microsoft.com/office/drawing/2014/main" id="{F2095726-B4F4-4C38-B7BF-B501719A73AB}"/>
                  </a:ext>
                </a:extLst>
              </p:cNvPr>
              <p:cNvSpPr>
                <a:spLocks/>
              </p:cNvSpPr>
              <p:nvPr/>
            </p:nvSpPr>
            <p:spPr bwMode="auto">
              <a:xfrm>
                <a:off x="2818" y="1353"/>
                <a:ext cx="60" cy="88"/>
              </a:xfrm>
              <a:custGeom>
                <a:avLst/>
                <a:gdLst>
                  <a:gd name="T0" fmla="*/ 37 w 97"/>
                  <a:gd name="T1" fmla="*/ 8 h 142"/>
                  <a:gd name="T2" fmla="*/ 20 w 97"/>
                  <a:gd name="T3" fmla="*/ 32 h 142"/>
                  <a:gd name="T4" fmla="*/ 28 w 97"/>
                  <a:gd name="T5" fmla="*/ 49 h 142"/>
                  <a:gd name="T6" fmla="*/ 11 w 97"/>
                  <a:gd name="T7" fmla="*/ 55 h 142"/>
                  <a:gd name="T8" fmla="*/ 0 w 97"/>
                  <a:gd name="T9" fmla="*/ 32 h 142"/>
                  <a:gd name="T10" fmla="*/ 23 w 97"/>
                  <a:gd name="T11" fmla="*/ 0 h 142"/>
                  <a:gd name="T12" fmla="*/ 37 w 97"/>
                  <a:gd name="T13" fmla="*/ 8 h 142"/>
                  <a:gd name="T14" fmla="*/ 37 w 97"/>
                  <a:gd name="T15" fmla="*/ 8 h 142"/>
                  <a:gd name="T16" fmla="*/ 37 w 97"/>
                  <a:gd name="T17" fmla="*/ 8 h 14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7"/>
                  <a:gd name="T28" fmla="*/ 0 h 142"/>
                  <a:gd name="T29" fmla="*/ 97 w 97"/>
                  <a:gd name="T30" fmla="*/ 142 h 14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7" h="142">
                    <a:moveTo>
                      <a:pt x="97" y="21"/>
                    </a:moveTo>
                    <a:cubicBezTo>
                      <a:pt x="69" y="37"/>
                      <a:pt x="52" y="59"/>
                      <a:pt x="52" y="83"/>
                    </a:cubicBezTo>
                    <a:cubicBezTo>
                      <a:pt x="52" y="99"/>
                      <a:pt x="60" y="114"/>
                      <a:pt x="73" y="127"/>
                    </a:cubicBezTo>
                    <a:cubicBezTo>
                      <a:pt x="28" y="142"/>
                      <a:pt x="28" y="142"/>
                      <a:pt x="28" y="142"/>
                    </a:cubicBezTo>
                    <a:cubicBezTo>
                      <a:pt x="11" y="125"/>
                      <a:pt x="1" y="105"/>
                      <a:pt x="0" y="83"/>
                    </a:cubicBezTo>
                    <a:cubicBezTo>
                      <a:pt x="0" y="51"/>
                      <a:pt x="23" y="21"/>
                      <a:pt x="60" y="0"/>
                    </a:cubicBezTo>
                    <a:cubicBezTo>
                      <a:pt x="97" y="21"/>
                      <a:pt x="97" y="21"/>
                      <a:pt x="97" y="21"/>
                    </a:cubicBezTo>
                    <a:cubicBezTo>
                      <a:pt x="97" y="21"/>
                      <a:pt x="97" y="21"/>
                      <a:pt x="97" y="21"/>
                    </a:cubicBezTo>
                    <a:cubicBezTo>
                      <a:pt x="97" y="21"/>
                      <a:pt x="97" y="21"/>
                      <a:pt x="97"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73" name="Freeform 234">
                <a:extLst>
                  <a:ext uri="{FF2B5EF4-FFF2-40B4-BE49-F238E27FC236}">
                    <a16:creationId xmlns:a16="http://schemas.microsoft.com/office/drawing/2014/main" id="{FDDA0F09-E718-4DB3-8F91-CC62F7423DA9}"/>
                  </a:ext>
                </a:extLst>
              </p:cNvPr>
              <p:cNvSpPr>
                <a:spLocks/>
              </p:cNvSpPr>
              <p:nvPr/>
            </p:nvSpPr>
            <p:spPr bwMode="auto">
              <a:xfrm>
                <a:off x="3068" y="1329"/>
                <a:ext cx="78" cy="129"/>
              </a:xfrm>
              <a:custGeom>
                <a:avLst/>
                <a:gdLst>
                  <a:gd name="T0" fmla="*/ 16 w 125"/>
                  <a:gd name="T1" fmla="*/ 74 h 209"/>
                  <a:gd name="T2" fmla="*/ 29 w 125"/>
                  <a:gd name="T3" fmla="*/ 46 h 209"/>
                  <a:gd name="T4" fmla="*/ 0 w 125"/>
                  <a:gd name="T5" fmla="*/ 8 h 209"/>
                  <a:gd name="T6" fmla="*/ 14 w 125"/>
                  <a:gd name="T7" fmla="*/ 0 h 209"/>
                  <a:gd name="T8" fmla="*/ 49 w 125"/>
                  <a:gd name="T9" fmla="*/ 46 h 209"/>
                  <a:gd name="T10" fmla="*/ 34 w 125"/>
                  <a:gd name="T11" fmla="*/ 80 h 209"/>
                  <a:gd name="T12" fmla="*/ 16 w 125"/>
                  <a:gd name="T13" fmla="*/ 74 h 209"/>
                  <a:gd name="T14" fmla="*/ 16 w 125"/>
                  <a:gd name="T15" fmla="*/ 74 h 209"/>
                  <a:gd name="T16" fmla="*/ 16 w 125"/>
                  <a:gd name="T17" fmla="*/ 74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5"/>
                  <a:gd name="T28" fmla="*/ 0 h 209"/>
                  <a:gd name="T29" fmla="*/ 125 w 125"/>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5" h="209">
                    <a:moveTo>
                      <a:pt x="41" y="194"/>
                    </a:moveTo>
                    <a:cubicBezTo>
                      <a:pt x="62" y="173"/>
                      <a:pt x="74" y="148"/>
                      <a:pt x="73" y="122"/>
                    </a:cubicBezTo>
                    <a:cubicBezTo>
                      <a:pt x="73" y="83"/>
                      <a:pt x="45" y="47"/>
                      <a:pt x="0" y="21"/>
                    </a:cubicBezTo>
                    <a:cubicBezTo>
                      <a:pt x="37" y="0"/>
                      <a:pt x="37" y="0"/>
                      <a:pt x="37" y="0"/>
                    </a:cubicBezTo>
                    <a:cubicBezTo>
                      <a:pt x="91" y="31"/>
                      <a:pt x="125" y="74"/>
                      <a:pt x="125" y="122"/>
                    </a:cubicBezTo>
                    <a:cubicBezTo>
                      <a:pt x="125" y="154"/>
                      <a:pt x="111" y="183"/>
                      <a:pt x="86" y="209"/>
                    </a:cubicBezTo>
                    <a:cubicBezTo>
                      <a:pt x="41" y="194"/>
                      <a:pt x="41" y="194"/>
                      <a:pt x="41" y="194"/>
                    </a:cubicBezTo>
                    <a:cubicBezTo>
                      <a:pt x="41" y="194"/>
                      <a:pt x="41" y="194"/>
                      <a:pt x="41" y="194"/>
                    </a:cubicBezTo>
                    <a:cubicBezTo>
                      <a:pt x="41" y="194"/>
                      <a:pt x="41" y="194"/>
                      <a:pt x="41" y="19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74" name="Freeform 235">
                <a:extLst>
                  <a:ext uri="{FF2B5EF4-FFF2-40B4-BE49-F238E27FC236}">
                    <a16:creationId xmlns:a16="http://schemas.microsoft.com/office/drawing/2014/main" id="{1260FB5D-FC9C-4DF1-85FB-85497E82F636}"/>
                  </a:ext>
                </a:extLst>
              </p:cNvPr>
              <p:cNvSpPr>
                <a:spLocks/>
              </p:cNvSpPr>
              <p:nvPr/>
            </p:nvSpPr>
            <p:spPr bwMode="auto">
              <a:xfrm>
                <a:off x="2759" y="1329"/>
                <a:ext cx="77" cy="129"/>
              </a:xfrm>
              <a:custGeom>
                <a:avLst/>
                <a:gdLst>
                  <a:gd name="T0" fmla="*/ 48 w 124"/>
                  <a:gd name="T1" fmla="*/ 8 h 209"/>
                  <a:gd name="T2" fmla="*/ 20 w 124"/>
                  <a:gd name="T3" fmla="*/ 46 h 209"/>
                  <a:gd name="T4" fmla="*/ 33 w 124"/>
                  <a:gd name="T5" fmla="*/ 74 h 209"/>
                  <a:gd name="T6" fmla="*/ 16 w 124"/>
                  <a:gd name="T7" fmla="*/ 80 h 209"/>
                  <a:gd name="T8" fmla="*/ 0 w 124"/>
                  <a:gd name="T9" fmla="*/ 46 h 209"/>
                  <a:gd name="T10" fmla="*/ 34 w 124"/>
                  <a:gd name="T11" fmla="*/ 0 h 209"/>
                  <a:gd name="T12" fmla="*/ 48 w 124"/>
                  <a:gd name="T13" fmla="*/ 8 h 209"/>
                  <a:gd name="T14" fmla="*/ 48 w 124"/>
                  <a:gd name="T15" fmla="*/ 8 h 209"/>
                  <a:gd name="T16" fmla="*/ 48 w 124"/>
                  <a:gd name="T17" fmla="*/ 8 h 20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4"/>
                  <a:gd name="T28" fmla="*/ 0 h 209"/>
                  <a:gd name="T29" fmla="*/ 124 w 124"/>
                  <a:gd name="T30" fmla="*/ 209 h 20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4" h="209">
                    <a:moveTo>
                      <a:pt x="124" y="21"/>
                    </a:moveTo>
                    <a:cubicBezTo>
                      <a:pt x="80" y="47"/>
                      <a:pt x="52" y="83"/>
                      <a:pt x="52" y="122"/>
                    </a:cubicBezTo>
                    <a:cubicBezTo>
                      <a:pt x="52" y="148"/>
                      <a:pt x="65" y="173"/>
                      <a:pt x="86" y="194"/>
                    </a:cubicBezTo>
                    <a:cubicBezTo>
                      <a:pt x="41" y="209"/>
                      <a:pt x="41" y="209"/>
                      <a:pt x="41" y="209"/>
                    </a:cubicBezTo>
                    <a:cubicBezTo>
                      <a:pt x="15" y="183"/>
                      <a:pt x="1" y="154"/>
                      <a:pt x="0" y="122"/>
                    </a:cubicBezTo>
                    <a:cubicBezTo>
                      <a:pt x="0" y="74"/>
                      <a:pt x="33" y="31"/>
                      <a:pt x="88" y="0"/>
                    </a:cubicBezTo>
                    <a:cubicBezTo>
                      <a:pt x="124" y="21"/>
                      <a:pt x="124" y="21"/>
                      <a:pt x="124" y="21"/>
                    </a:cubicBezTo>
                    <a:cubicBezTo>
                      <a:pt x="124" y="21"/>
                      <a:pt x="124" y="21"/>
                      <a:pt x="124" y="21"/>
                    </a:cubicBezTo>
                    <a:cubicBezTo>
                      <a:pt x="124" y="21"/>
                      <a:pt x="124" y="21"/>
                      <a:pt x="124" y="2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75" name="Freeform 236">
                <a:extLst>
                  <a:ext uri="{FF2B5EF4-FFF2-40B4-BE49-F238E27FC236}">
                    <a16:creationId xmlns:a16="http://schemas.microsoft.com/office/drawing/2014/main" id="{C050D1AC-D52F-46AC-8F8A-189467696995}"/>
                  </a:ext>
                </a:extLst>
              </p:cNvPr>
              <p:cNvSpPr>
                <a:spLocks/>
              </p:cNvSpPr>
              <p:nvPr/>
            </p:nvSpPr>
            <p:spPr bwMode="auto">
              <a:xfrm>
                <a:off x="2886" y="1393"/>
                <a:ext cx="134" cy="117"/>
              </a:xfrm>
              <a:custGeom>
                <a:avLst/>
                <a:gdLst>
                  <a:gd name="T0" fmla="*/ 53 w 216"/>
                  <a:gd name="T1" fmla="*/ 7 h 189"/>
                  <a:gd name="T2" fmla="*/ 48 w 216"/>
                  <a:gd name="T3" fmla="*/ 13 h 189"/>
                  <a:gd name="T4" fmla="*/ 83 w 216"/>
                  <a:gd name="T5" fmla="*/ 72 h 189"/>
                  <a:gd name="T6" fmla="*/ 0 w 216"/>
                  <a:gd name="T7" fmla="*/ 72 h 189"/>
                  <a:gd name="T8" fmla="*/ 35 w 216"/>
                  <a:gd name="T9" fmla="*/ 14 h 189"/>
                  <a:gd name="T10" fmla="*/ 32 w 216"/>
                  <a:gd name="T11" fmla="*/ 12 h 189"/>
                  <a:gd name="T12" fmla="*/ 29 w 216"/>
                  <a:gd name="T13" fmla="*/ 7 h 189"/>
                  <a:gd name="T14" fmla="*/ 41 w 216"/>
                  <a:gd name="T15" fmla="*/ 0 h 189"/>
                  <a:gd name="T16" fmla="*/ 50 w 216"/>
                  <a:gd name="T17" fmla="*/ 2 h 189"/>
                  <a:gd name="T18" fmla="*/ 53 w 216"/>
                  <a:gd name="T19" fmla="*/ 7 h 189"/>
                  <a:gd name="T20" fmla="*/ 53 w 216"/>
                  <a:gd name="T21" fmla="*/ 7 h 189"/>
                  <a:gd name="T22" fmla="*/ 53 w 216"/>
                  <a:gd name="T23" fmla="*/ 7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
                  <a:gd name="T37" fmla="*/ 0 h 189"/>
                  <a:gd name="T38" fmla="*/ 216 w 216"/>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 h="189">
                    <a:moveTo>
                      <a:pt x="139" y="19"/>
                    </a:moveTo>
                    <a:cubicBezTo>
                      <a:pt x="139" y="25"/>
                      <a:pt x="134" y="31"/>
                      <a:pt x="126" y="34"/>
                    </a:cubicBezTo>
                    <a:cubicBezTo>
                      <a:pt x="216" y="189"/>
                      <a:pt x="216" y="189"/>
                      <a:pt x="216" y="189"/>
                    </a:cubicBezTo>
                    <a:cubicBezTo>
                      <a:pt x="0" y="189"/>
                      <a:pt x="0" y="189"/>
                      <a:pt x="0" y="189"/>
                    </a:cubicBezTo>
                    <a:cubicBezTo>
                      <a:pt x="91" y="36"/>
                      <a:pt x="91" y="36"/>
                      <a:pt x="91" y="36"/>
                    </a:cubicBezTo>
                    <a:cubicBezTo>
                      <a:pt x="88" y="35"/>
                      <a:pt x="86" y="34"/>
                      <a:pt x="84" y="33"/>
                    </a:cubicBezTo>
                    <a:cubicBezTo>
                      <a:pt x="78" y="29"/>
                      <a:pt x="74" y="24"/>
                      <a:pt x="74" y="19"/>
                    </a:cubicBezTo>
                    <a:cubicBezTo>
                      <a:pt x="74" y="9"/>
                      <a:pt x="89" y="0"/>
                      <a:pt x="107" y="0"/>
                    </a:cubicBezTo>
                    <a:cubicBezTo>
                      <a:pt x="116" y="0"/>
                      <a:pt x="124" y="3"/>
                      <a:pt x="130" y="6"/>
                    </a:cubicBezTo>
                    <a:cubicBezTo>
                      <a:pt x="136" y="9"/>
                      <a:pt x="139" y="14"/>
                      <a:pt x="139" y="19"/>
                    </a:cubicBezTo>
                    <a:cubicBezTo>
                      <a:pt x="139" y="19"/>
                      <a:pt x="139" y="19"/>
                      <a:pt x="139" y="19"/>
                    </a:cubicBezTo>
                    <a:cubicBezTo>
                      <a:pt x="139" y="19"/>
                      <a:pt x="139" y="19"/>
                      <a:pt x="139"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grpSp>
        <p:sp>
          <p:nvSpPr>
            <p:cNvPr id="57" name="文本框 56">
              <a:extLst>
                <a:ext uri="{FF2B5EF4-FFF2-40B4-BE49-F238E27FC236}">
                  <a16:creationId xmlns:a16="http://schemas.microsoft.com/office/drawing/2014/main" id="{BA91B0A3-5CE6-445D-A8FA-11BDE64225F4}"/>
                </a:ext>
              </a:extLst>
            </p:cNvPr>
            <p:cNvSpPr txBox="1"/>
            <p:nvPr/>
          </p:nvSpPr>
          <p:spPr>
            <a:xfrm>
              <a:off x="1948352" y="4648258"/>
              <a:ext cx="755503" cy="411650"/>
            </a:xfrm>
            <a:prstGeom prst="rect">
              <a:avLst/>
            </a:prstGeom>
            <a:noFill/>
          </p:spPr>
          <p:txBody>
            <a:bodyPr wrap="square" rtlCol="0">
              <a:spAutoFit/>
            </a:bodyPr>
            <a:lstStyle/>
            <a:p>
              <a:pPr algn="ctr"/>
              <a:r>
                <a:rPr kumimoji="1" lang="en-US" altLang="zh-CN" sz="1400" dirty="0">
                  <a:solidFill>
                    <a:prstClr val="black"/>
                  </a:solidFill>
                  <a:latin typeface="Calibri"/>
                  <a:ea typeface="微软雅黑"/>
                </a:rPr>
                <a:t>AP</a:t>
              </a:r>
              <a:endParaRPr kumimoji="1" lang="zh-CN" altLang="en-US" sz="1400" dirty="0">
                <a:solidFill>
                  <a:prstClr val="black"/>
                </a:solidFill>
                <a:latin typeface="Calibri"/>
                <a:ea typeface="微软雅黑"/>
              </a:endParaRPr>
            </a:p>
          </p:txBody>
        </p:sp>
      </p:grpSp>
      <p:grpSp>
        <p:nvGrpSpPr>
          <p:cNvPr id="76" name="组 287">
            <a:extLst>
              <a:ext uri="{FF2B5EF4-FFF2-40B4-BE49-F238E27FC236}">
                <a16:creationId xmlns:a16="http://schemas.microsoft.com/office/drawing/2014/main" id="{8942FD7C-E19E-41D8-A996-308266CE77D7}"/>
              </a:ext>
            </a:extLst>
          </p:cNvPr>
          <p:cNvGrpSpPr/>
          <p:nvPr/>
        </p:nvGrpSpPr>
        <p:grpSpPr>
          <a:xfrm>
            <a:off x="4143129" y="4866289"/>
            <a:ext cx="1081305" cy="720017"/>
            <a:chOff x="3154728" y="2002730"/>
            <a:chExt cx="1209522" cy="1261587"/>
          </a:xfrm>
        </p:grpSpPr>
        <p:sp>
          <p:nvSpPr>
            <p:cNvPr id="77" name="文本框 76">
              <a:extLst>
                <a:ext uri="{FF2B5EF4-FFF2-40B4-BE49-F238E27FC236}">
                  <a16:creationId xmlns:a16="http://schemas.microsoft.com/office/drawing/2014/main" id="{AA192650-4D6B-40C1-BFF4-EB17F07AEEA5}"/>
                </a:ext>
              </a:extLst>
            </p:cNvPr>
            <p:cNvSpPr txBox="1"/>
            <p:nvPr/>
          </p:nvSpPr>
          <p:spPr>
            <a:xfrm>
              <a:off x="3154728" y="2725042"/>
              <a:ext cx="1209522" cy="539275"/>
            </a:xfrm>
            <a:prstGeom prst="rect">
              <a:avLst/>
            </a:prstGeom>
            <a:noFill/>
          </p:spPr>
          <p:txBody>
            <a:bodyPr wrap="square" rtlCol="0">
              <a:spAutoFit/>
            </a:bodyPr>
            <a:lstStyle/>
            <a:p>
              <a:pPr algn="ctr"/>
              <a:r>
                <a:rPr kumimoji="1" lang="zh-CN" altLang="en-US" sz="1400" dirty="0">
                  <a:solidFill>
                    <a:prstClr val="black"/>
                  </a:solidFill>
                  <a:latin typeface="Calibri"/>
                  <a:ea typeface="微软雅黑"/>
                </a:rPr>
                <a:t>接入交换机</a:t>
              </a:r>
            </a:p>
          </p:txBody>
        </p:sp>
        <p:grpSp>
          <p:nvGrpSpPr>
            <p:cNvPr id="78" name="Group 81">
              <a:extLst>
                <a:ext uri="{FF2B5EF4-FFF2-40B4-BE49-F238E27FC236}">
                  <a16:creationId xmlns:a16="http://schemas.microsoft.com/office/drawing/2014/main" id="{392D5090-6532-4B04-B43E-F1588FA1BFE0}"/>
                </a:ext>
              </a:extLst>
            </p:cNvPr>
            <p:cNvGrpSpPr>
              <a:grpSpLocks noChangeAspect="1"/>
            </p:cNvGrpSpPr>
            <p:nvPr/>
          </p:nvGrpSpPr>
          <p:grpSpPr bwMode="auto">
            <a:xfrm>
              <a:off x="3302289" y="2002730"/>
              <a:ext cx="914400" cy="661987"/>
              <a:chOff x="470" y="447"/>
              <a:chExt cx="576" cy="417"/>
            </a:xfrm>
          </p:grpSpPr>
          <p:sp>
            <p:nvSpPr>
              <p:cNvPr id="79" name="AutoShape 82">
                <a:extLst>
                  <a:ext uri="{FF2B5EF4-FFF2-40B4-BE49-F238E27FC236}">
                    <a16:creationId xmlns:a16="http://schemas.microsoft.com/office/drawing/2014/main" id="{DDCBB261-97E5-47F2-A3C8-9276EF3BEC2B}"/>
                  </a:ext>
                </a:extLst>
              </p:cNvPr>
              <p:cNvSpPr>
                <a:spLocks noChangeAspect="1" noChangeArrowheads="1" noTextEdit="1"/>
              </p:cNvSpPr>
              <p:nvPr/>
            </p:nvSpPr>
            <p:spPr bwMode="auto">
              <a:xfrm>
                <a:off x="470" y="447"/>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Calibri"/>
                  <a:ea typeface="微软雅黑"/>
                </a:endParaRPr>
              </a:p>
            </p:txBody>
          </p:sp>
          <p:sp>
            <p:nvSpPr>
              <p:cNvPr id="80" name="Freeform 83">
                <a:extLst>
                  <a:ext uri="{FF2B5EF4-FFF2-40B4-BE49-F238E27FC236}">
                    <a16:creationId xmlns:a16="http://schemas.microsoft.com/office/drawing/2014/main" id="{5820FA7B-6169-44C6-8F9F-D6CC363946E8}"/>
                  </a:ext>
                </a:extLst>
              </p:cNvPr>
              <p:cNvSpPr>
                <a:spLocks/>
              </p:cNvSpPr>
              <p:nvPr/>
            </p:nvSpPr>
            <p:spPr bwMode="auto">
              <a:xfrm>
                <a:off x="759" y="613"/>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252"/>
                  <a:gd name="T29" fmla="*/ 286 w 286"/>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252">
                    <a:moveTo>
                      <a:pt x="286" y="0"/>
                    </a:moveTo>
                    <a:lnTo>
                      <a:pt x="286" y="85"/>
                    </a:lnTo>
                    <a:lnTo>
                      <a:pt x="0" y="252"/>
                    </a:lnTo>
                    <a:lnTo>
                      <a:pt x="0" y="166"/>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81" name="Freeform 84">
                <a:extLst>
                  <a:ext uri="{FF2B5EF4-FFF2-40B4-BE49-F238E27FC236}">
                    <a16:creationId xmlns:a16="http://schemas.microsoft.com/office/drawing/2014/main" id="{95E659C0-1291-4F91-93FF-B6222049419E}"/>
                  </a:ext>
                </a:extLst>
              </p:cNvPr>
              <p:cNvSpPr>
                <a:spLocks/>
              </p:cNvSpPr>
              <p:nvPr/>
            </p:nvSpPr>
            <p:spPr bwMode="auto">
              <a:xfrm>
                <a:off x="471" y="613"/>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
                  <a:gd name="T28" fmla="*/ 0 h 252"/>
                  <a:gd name="T29" fmla="*/ 288 w 288"/>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 h="252">
                    <a:moveTo>
                      <a:pt x="288" y="166"/>
                    </a:moveTo>
                    <a:lnTo>
                      <a:pt x="288" y="252"/>
                    </a:lnTo>
                    <a:lnTo>
                      <a:pt x="0" y="85"/>
                    </a:lnTo>
                    <a:lnTo>
                      <a:pt x="0" y="0"/>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82" name="Freeform 85">
                <a:extLst>
                  <a:ext uri="{FF2B5EF4-FFF2-40B4-BE49-F238E27FC236}">
                    <a16:creationId xmlns:a16="http://schemas.microsoft.com/office/drawing/2014/main" id="{42B3156C-20AA-41C1-8C33-1C50654313EF}"/>
                  </a:ext>
                </a:extLst>
              </p:cNvPr>
              <p:cNvSpPr>
                <a:spLocks/>
              </p:cNvSpPr>
              <p:nvPr/>
            </p:nvSpPr>
            <p:spPr bwMode="auto">
              <a:xfrm>
                <a:off x="471" y="447"/>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4"/>
                  <a:gd name="T28" fmla="*/ 0 h 332"/>
                  <a:gd name="T29" fmla="*/ 574 w 574"/>
                  <a:gd name="T30" fmla="*/ 332 h 3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4" h="332">
                    <a:moveTo>
                      <a:pt x="574" y="166"/>
                    </a:moveTo>
                    <a:lnTo>
                      <a:pt x="288" y="332"/>
                    </a:lnTo>
                    <a:lnTo>
                      <a:pt x="0" y="166"/>
                    </a:lnTo>
                    <a:lnTo>
                      <a:pt x="286" y="0"/>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83" name="Freeform 86">
                <a:extLst>
                  <a:ext uri="{FF2B5EF4-FFF2-40B4-BE49-F238E27FC236}">
                    <a16:creationId xmlns:a16="http://schemas.microsoft.com/office/drawing/2014/main" id="{92558EB6-682E-4162-8775-26ABBF8C73DB}"/>
                  </a:ext>
                </a:extLst>
              </p:cNvPr>
              <p:cNvSpPr>
                <a:spLocks noEditPoints="1"/>
              </p:cNvSpPr>
              <p:nvPr/>
            </p:nvSpPr>
            <p:spPr bwMode="auto">
              <a:xfrm>
                <a:off x="550" y="495"/>
                <a:ext cx="416" cy="241"/>
              </a:xfrm>
              <a:custGeom>
                <a:avLst/>
                <a:gdLst>
                  <a:gd name="T0" fmla="*/ 136 w 785"/>
                  <a:gd name="T1" fmla="*/ 99 h 457"/>
                  <a:gd name="T2" fmla="*/ 147 w 785"/>
                  <a:gd name="T3" fmla="*/ 105 h 457"/>
                  <a:gd name="T4" fmla="*/ 109 w 785"/>
                  <a:gd name="T5" fmla="*/ 127 h 457"/>
                  <a:gd name="T6" fmla="*/ 72 w 785"/>
                  <a:gd name="T7" fmla="*/ 105 h 457"/>
                  <a:gd name="T8" fmla="*/ 83 w 785"/>
                  <a:gd name="T9" fmla="*/ 99 h 457"/>
                  <a:gd name="T10" fmla="*/ 100 w 785"/>
                  <a:gd name="T11" fmla="*/ 109 h 457"/>
                  <a:gd name="T12" fmla="*/ 100 w 785"/>
                  <a:gd name="T13" fmla="*/ 87 h 457"/>
                  <a:gd name="T14" fmla="*/ 81 w 785"/>
                  <a:gd name="T15" fmla="*/ 81 h 457"/>
                  <a:gd name="T16" fmla="*/ 69 w 785"/>
                  <a:gd name="T17" fmla="*/ 69 h 457"/>
                  <a:gd name="T18" fmla="*/ 32 w 785"/>
                  <a:gd name="T19" fmla="*/ 69 h 457"/>
                  <a:gd name="T20" fmla="*/ 49 w 785"/>
                  <a:gd name="T21" fmla="*/ 79 h 457"/>
                  <a:gd name="T22" fmla="*/ 38 w 785"/>
                  <a:gd name="T23" fmla="*/ 85 h 457"/>
                  <a:gd name="T24" fmla="*/ 0 w 785"/>
                  <a:gd name="T25" fmla="*/ 64 h 457"/>
                  <a:gd name="T26" fmla="*/ 38 w 785"/>
                  <a:gd name="T27" fmla="*/ 43 h 457"/>
                  <a:gd name="T28" fmla="*/ 49 w 785"/>
                  <a:gd name="T29" fmla="*/ 49 h 457"/>
                  <a:gd name="T30" fmla="*/ 32 w 785"/>
                  <a:gd name="T31" fmla="*/ 59 h 457"/>
                  <a:gd name="T32" fmla="*/ 68 w 785"/>
                  <a:gd name="T33" fmla="*/ 59 h 457"/>
                  <a:gd name="T34" fmla="*/ 81 w 785"/>
                  <a:gd name="T35" fmla="*/ 46 h 457"/>
                  <a:gd name="T36" fmla="*/ 104 w 785"/>
                  <a:gd name="T37" fmla="*/ 39 h 457"/>
                  <a:gd name="T38" fmla="*/ 104 w 785"/>
                  <a:gd name="T39" fmla="*/ 18 h 457"/>
                  <a:gd name="T40" fmla="*/ 86 w 785"/>
                  <a:gd name="T41" fmla="*/ 28 h 457"/>
                  <a:gd name="T42" fmla="*/ 75 w 785"/>
                  <a:gd name="T43" fmla="*/ 22 h 457"/>
                  <a:gd name="T44" fmla="*/ 113 w 785"/>
                  <a:gd name="T45" fmla="*/ 0 h 457"/>
                  <a:gd name="T46" fmla="*/ 151 w 785"/>
                  <a:gd name="T47" fmla="*/ 22 h 457"/>
                  <a:gd name="T48" fmla="*/ 139 w 785"/>
                  <a:gd name="T49" fmla="*/ 28 h 457"/>
                  <a:gd name="T50" fmla="*/ 122 w 785"/>
                  <a:gd name="T51" fmla="*/ 18 h 457"/>
                  <a:gd name="T52" fmla="*/ 122 w 785"/>
                  <a:gd name="T53" fmla="*/ 40 h 457"/>
                  <a:gd name="T54" fmla="*/ 141 w 785"/>
                  <a:gd name="T55" fmla="*/ 46 h 457"/>
                  <a:gd name="T56" fmla="*/ 152 w 785"/>
                  <a:gd name="T57" fmla="*/ 57 h 457"/>
                  <a:gd name="T58" fmla="*/ 189 w 785"/>
                  <a:gd name="T59" fmla="*/ 57 h 457"/>
                  <a:gd name="T60" fmla="*/ 172 w 785"/>
                  <a:gd name="T61" fmla="*/ 47 h 457"/>
                  <a:gd name="T62" fmla="*/ 182 w 785"/>
                  <a:gd name="T63" fmla="*/ 40 h 457"/>
                  <a:gd name="T64" fmla="*/ 220 w 785"/>
                  <a:gd name="T65" fmla="*/ 62 h 457"/>
                  <a:gd name="T66" fmla="*/ 183 w 785"/>
                  <a:gd name="T67" fmla="*/ 84 h 457"/>
                  <a:gd name="T68" fmla="*/ 172 w 785"/>
                  <a:gd name="T69" fmla="*/ 78 h 457"/>
                  <a:gd name="T70" fmla="*/ 189 w 785"/>
                  <a:gd name="T71" fmla="*/ 68 h 457"/>
                  <a:gd name="T72" fmla="*/ 153 w 785"/>
                  <a:gd name="T73" fmla="*/ 68 h 457"/>
                  <a:gd name="T74" fmla="*/ 141 w 785"/>
                  <a:gd name="T75" fmla="*/ 81 h 457"/>
                  <a:gd name="T76" fmla="*/ 119 w 785"/>
                  <a:gd name="T77" fmla="*/ 88 h 457"/>
                  <a:gd name="T78" fmla="*/ 119 w 785"/>
                  <a:gd name="T79" fmla="*/ 109 h 457"/>
                  <a:gd name="T80" fmla="*/ 136 w 785"/>
                  <a:gd name="T81" fmla="*/ 99 h 457"/>
                  <a:gd name="T82" fmla="*/ 136 w 785"/>
                  <a:gd name="T83" fmla="*/ 99 h 457"/>
                  <a:gd name="T84" fmla="*/ 136 w 785"/>
                  <a:gd name="T85" fmla="*/ 99 h 457"/>
                  <a:gd name="T86" fmla="*/ 95 w 785"/>
                  <a:gd name="T87" fmla="*/ 72 h 457"/>
                  <a:gd name="T88" fmla="*/ 126 w 785"/>
                  <a:gd name="T89" fmla="*/ 72 h 457"/>
                  <a:gd name="T90" fmla="*/ 126 w 785"/>
                  <a:gd name="T91" fmla="*/ 54 h 457"/>
                  <a:gd name="T92" fmla="*/ 95 w 785"/>
                  <a:gd name="T93" fmla="*/ 54 h 457"/>
                  <a:gd name="T94" fmla="*/ 95 w 785"/>
                  <a:gd name="T95" fmla="*/ 72 h 4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7"/>
                  <a:gd name="T146" fmla="*/ 785 w 785"/>
                  <a:gd name="T147" fmla="*/ 457 h 4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84" name="Freeform 87">
                <a:extLst>
                  <a:ext uri="{FF2B5EF4-FFF2-40B4-BE49-F238E27FC236}">
                    <a16:creationId xmlns:a16="http://schemas.microsoft.com/office/drawing/2014/main" id="{E6AAC19A-E42C-4C3F-8E78-5EF4CBD91AE4}"/>
                  </a:ext>
                </a:extLst>
              </p:cNvPr>
              <p:cNvSpPr>
                <a:spLocks noEditPoints="1"/>
              </p:cNvSpPr>
              <p:nvPr/>
            </p:nvSpPr>
            <p:spPr bwMode="auto">
              <a:xfrm>
                <a:off x="550" y="489"/>
                <a:ext cx="416" cy="241"/>
              </a:xfrm>
              <a:custGeom>
                <a:avLst/>
                <a:gdLst>
                  <a:gd name="T0" fmla="*/ 136 w 785"/>
                  <a:gd name="T1" fmla="*/ 99 h 456"/>
                  <a:gd name="T2" fmla="*/ 147 w 785"/>
                  <a:gd name="T3" fmla="*/ 106 h 456"/>
                  <a:gd name="T4" fmla="*/ 109 w 785"/>
                  <a:gd name="T5" fmla="*/ 127 h 456"/>
                  <a:gd name="T6" fmla="*/ 72 w 785"/>
                  <a:gd name="T7" fmla="*/ 106 h 456"/>
                  <a:gd name="T8" fmla="*/ 83 w 785"/>
                  <a:gd name="T9" fmla="*/ 99 h 456"/>
                  <a:gd name="T10" fmla="*/ 100 w 785"/>
                  <a:gd name="T11" fmla="*/ 109 h 456"/>
                  <a:gd name="T12" fmla="*/ 100 w 785"/>
                  <a:gd name="T13" fmla="*/ 87 h 456"/>
                  <a:gd name="T14" fmla="*/ 81 w 785"/>
                  <a:gd name="T15" fmla="*/ 81 h 456"/>
                  <a:gd name="T16" fmla="*/ 69 w 785"/>
                  <a:gd name="T17" fmla="*/ 70 h 456"/>
                  <a:gd name="T18" fmla="*/ 32 w 785"/>
                  <a:gd name="T19" fmla="*/ 70 h 456"/>
                  <a:gd name="T20" fmla="*/ 49 w 785"/>
                  <a:gd name="T21" fmla="*/ 79 h 456"/>
                  <a:gd name="T22" fmla="*/ 38 w 785"/>
                  <a:gd name="T23" fmla="*/ 86 h 456"/>
                  <a:gd name="T24" fmla="*/ 0 w 785"/>
                  <a:gd name="T25" fmla="*/ 64 h 456"/>
                  <a:gd name="T26" fmla="*/ 38 w 785"/>
                  <a:gd name="T27" fmla="*/ 42 h 456"/>
                  <a:gd name="T28" fmla="*/ 49 w 785"/>
                  <a:gd name="T29" fmla="*/ 49 h 456"/>
                  <a:gd name="T30" fmla="*/ 32 w 785"/>
                  <a:gd name="T31" fmla="*/ 59 h 456"/>
                  <a:gd name="T32" fmla="*/ 68 w 785"/>
                  <a:gd name="T33" fmla="*/ 59 h 456"/>
                  <a:gd name="T34" fmla="*/ 81 w 785"/>
                  <a:gd name="T35" fmla="*/ 46 h 456"/>
                  <a:gd name="T36" fmla="*/ 104 w 785"/>
                  <a:gd name="T37" fmla="*/ 39 h 456"/>
                  <a:gd name="T38" fmla="*/ 104 w 785"/>
                  <a:gd name="T39" fmla="*/ 18 h 456"/>
                  <a:gd name="T40" fmla="*/ 86 w 785"/>
                  <a:gd name="T41" fmla="*/ 28 h 456"/>
                  <a:gd name="T42" fmla="*/ 75 w 785"/>
                  <a:gd name="T43" fmla="*/ 22 h 456"/>
                  <a:gd name="T44" fmla="*/ 113 w 785"/>
                  <a:gd name="T45" fmla="*/ 0 h 456"/>
                  <a:gd name="T46" fmla="*/ 151 w 785"/>
                  <a:gd name="T47" fmla="*/ 22 h 456"/>
                  <a:gd name="T48" fmla="*/ 139 w 785"/>
                  <a:gd name="T49" fmla="*/ 28 h 456"/>
                  <a:gd name="T50" fmla="*/ 122 w 785"/>
                  <a:gd name="T51" fmla="*/ 18 h 456"/>
                  <a:gd name="T52" fmla="*/ 122 w 785"/>
                  <a:gd name="T53" fmla="*/ 40 h 456"/>
                  <a:gd name="T54" fmla="*/ 141 w 785"/>
                  <a:gd name="T55" fmla="*/ 46 h 456"/>
                  <a:gd name="T56" fmla="*/ 152 w 785"/>
                  <a:gd name="T57" fmla="*/ 57 h 456"/>
                  <a:gd name="T58" fmla="*/ 189 w 785"/>
                  <a:gd name="T59" fmla="*/ 57 h 456"/>
                  <a:gd name="T60" fmla="*/ 172 w 785"/>
                  <a:gd name="T61" fmla="*/ 47 h 456"/>
                  <a:gd name="T62" fmla="*/ 182 w 785"/>
                  <a:gd name="T63" fmla="*/ 41 h 456"/>
                  <a:gd name="T64" fmla="*/ 220 w 785"/>
                  <a:gd name="T65" fmla="*/ 62 h 456"/>
                  <a:gd name="T66" fmla="*/ 183 w 785"/>
                  <a:gd name="T67" fmla="*/ 84 h 456"/>
                  <a:gd name="T68" fmla="*/ 172 w 785"/>
                  <a:gd name="T69" fmla="*/ 77 h 456"/>
                  <a:gd name="T70" fmla="*/ 189 w 785"/>
                  <a:gd name="T71" fmla="*/ 68 h 456"/>
                  <a:gd name="T72" fmla="*/ 153 w 785"/>
                  <a:gd name="T73" fmla="*/ 68 h 456"/>
                  <a:gd name="T74" fmla="*/ 141 w 785"/>
                  <a:gd name="T75" fmla="*/ 81 h 456"/>
                  <a:gd name="T76" fmla="*/ 119 w 785"/>
                  <a:gd name="T77" fmla="*/ 88 h 456"/>
                  <a:gd name="T78" fmla="*/ 119 w 785"/>
                  <a:gd name="T79" fmla="*/ 109 h 456"/>
                  <a:gd name="T80" fmla="*/ 136 w 785"/>
                  <a:gd name="T81" fmla="*/ 99 h 456"/>
                  <a:gd name="T82" fmla="*/ 136 w 785"/>
                  <a:gd name="T83" fmla="*/ 99 h 456"/>
                  <a:gd name="T84" fmla="*/ 136 w 785"/>
                  <a:gd name="T85" fmla="*/ 99 h 456"/>
                  <a:gd name="T86" fmla="*/ 95 w 785"/>
                  <a:gd name="T87" fmla="*/ 72 h 456"/>
                  <a:gd name="T88" fmla="*/ 126 w 785"/>
                  <a:gd name="T89" fmla="*/ 72 h 456"/>
                  <a:gd name="T90" fmla="*/ 126 w 785"/>
                  <a:gd name="T91" fmla="*/ 54 h 456"/>
                  <a:gd name="T92" fmla="*/ 95 w 785"/>
                  <a:gd name="T93" fmla="*/ 54 h 456"/>
                  <a:gd name="T94" fmla="*/ 95 w 785"/>
                  <a:gd name="T95" fmla="*/ 72 h 4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6"/>
                  <a:gd name="T146" fmla="*/ 785 w 785"/>
                  <a:gd name="T147" fmla="*/ 456 h 4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85" name="Freeform 88">
                <a:extLst>
                  <a:ext uri="{FF2B5EF4-FFF2-40B4-BE49-F238E27FC236}">
                    <a16:creationId xmlns:a16="http://schemas.microsoft.com/office/drawing/2014/main" id="{6A94B072-5B73-4203-9C41-28333B1A8BA8}"/>
                  </a:ext>
                </a:extLst>
              </p:cNvPr>
              <p:cNvSpPr>
                <a:spLocks/>
              </p:cNvSpPr>
              <p:nvPr/>
            </p:nvSpPr>
            <p:spPr bwMode="auto">
              <a:xfrm>
                <a:off x="519" y="673"/>
                <a:ext cx="30" cy="48"/>
              </a:xfrm>
              <a:custGeom>
                <a:avLst/>
                <a:gdLst>
                  <a:gd name="T0" fmla="*/ 8 w 56"/>
                  <a:gd name="T1" fmla="*/ 2 h 92"/>
                  <a:gd name="T2" fmla="*/ 13 w 56"/>
                  <a:gd name="T3" fmla="*/ 6 h 92"/>
                  <a:gd name="T4" fmla="*/ 16 w 56"/>
                  <a:gd name="T5" fmla="*/ 12 h 92"/>
                  <a:gd name="T6" fmla="*/ 11 w 56"/>
                  <a:gd name="T7" fmla="*/ 10 h 92"/>
                  <a:gd name="T8" fmla="*/ 8 w 56"/>
                  <a:gd name="T9" fmla="*/ 5 h 92"/>
                  <a:gd name="T10" fmla="*/ 6 w 56"/>
                  <a:gd name="T11" fmla="*/ 4 h 92"/>
                  <a:gd name="T12" fmla="*/ 5 w 56"/>
                  <a:gd name="T13" fmla="*/ 5 h 92"/>
                  <a:gd name="T14" fmla="*/ 6 w 56"/>
                  <a:gd name="T15" fmla="*/ 8 h 92"/>
                  <a:gd name="T16" fmla="*/ 10 w 56"/>
                  <a:gd name="T17" fmla="*/ 11 h 92"/>
                  <a:gd name="T18" fmla="*/ 14 w 56"/>
                  <a:gd name="T19" fmla="*/ 15 h 92"/>
                  <a:gd name="T20" fmla="*/ 16 w 56"/>
                  <a:gd name="T21" fmla="*/ 21 h 92"/>
                  <a:gd name="T22" fmla="*/ 14 w 56"/>
                  <a:gd name="T23" fmla="*/ 25 h 92"/>
                  <a:gd name="T24" fmla="*/ 8 w 56"/>
                  <a:gd name="T25" fmla="*/ 23 h 92"/>
                  <a:gd name="T26" fmla="*/ 3 w 56"/>
                  <a:gd name="T27" fmla="*/ 18 h 92"/>
                  <a:gd name="T28" fmla="*/ 0 w 56"/>
                  <a:gd name="T29" fmla="*/ 11 h 92"/>
                  <a:gd name="T30" fmla="*/ 4 w 56"/>
                  <a:gd name="T31" fmla="*/ 14 h 92"/>
                  <a:gd name="T32" fmla="*/ 5 w 56"/>
                  <a:gd name="T33" fmla="*/ 17 h 92"/>
                  <a:gd name="T34" fmla="*/ 9 w 56"/>
                  <a:gd name="T35" fmla="*/ 20 h 92"/>
                  <a:gd name="T36" fmla="*/ 11 w 56"/>
                  <a:gd name="T37" fmla="*/ 20 h 92"/>
                  <a:gd name="T38" fmla="*/ 12 w 56"/>
                  <a:gd name="T39" fmla="*/ 19 h 92"/>
                  <a:gd name="T40" fmla="*/ 9 w 56"/>
                  <a:gd name="T41" fmla="*/ 15 h 92"/>
                  <a:gd name="T42" fmla="*/ 4 w 56"/>
                  <a:gd name="T43" fmla="*/ 10 h 92"/>
                  <a:gd name="T44" fmla="*/ 1 w 56"/>
                  <a:gd name="T45" fmla="*/ 4 h 92"/>
                  <a:gd name="T46" fmla="*/ 3 w 56"/>
                  <a:gd name="T47" fmla="*/ 1 h 92"/>
                  <a:gd name="T48" fmla="*/ 8 w 56"/>
                  <a:gd name="T49" fmla="*/ 2 h 92"/>
                  <a:gd name="T50" fmla="*/ 8 w 56"/>
                  <a:gd name="T51" fmla="*/ 2 h 92"/>
                  <a:gd name="T52" fmla="*/ 8 w 56"/>
                  <a:gd name="T53" fmla="*/ 2 h 92"/>
                  <a:gd name="T54" fmla="*/ 8 w 56"/>
                  <a:gd name="T55" fmla="*/ 2 h 92"/>
                  <a:gd name="T56" fmla="*/ 8 w 56"/>
                  <a:gd name="T57" fmla="*/ 2 h 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6"/>
                  <a:gd name="T88" fmla="*/ 0 h 92"/>
                  <a:gd name="T89" fmla="*/ 56 w 56"/>
                  <a:gd name="T90" fmla="*/ 92 h 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86" name="Freeform 89">
                <a:extLst>
                  <a:ext uri="{FF2B5EF4-FFF2-40B4-BE49-F238E27FC236}">
                    <a16:creationId xmlns:a16="http://schemas.microsoft.com/office/drawing/2014/main" id="{D3DB671B-5B62-4F00-9FA2-B78AB0C82464}"/>
                  </a:ext>
                </a:extLst>
              </p:cNvPr>
              <p:cNvSpPr>
                <a:spLocks/>
              </p:cNvSpPr>
              <p:nvPr/>
            </p:nvSpPr>
            <p:spPr bwMode="auto">
              <a:xfrm>
                <a:off x="550" y="685"/>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62"/>
                  <a:gd name="T59" fmla="*/ 46 w 46"/>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87" name="Freeform 90">
                <a:extLst>
                  <a:ext uri="{FF2B5EF4-FFF2-40B4-BE49-F238E27FC236}">
                    <a16:creationId xmlns:a16="http://schemas.microsoft.com/office/drawing/2014/main" id="{8DD87044-F053-4A6B-AD60-2056D113F108}"/>
                  </a:ext>
                </a:extLst>
              </p:cNvPr>
              <p:cNvSpPr>
                <a:spLocks/>
              </p:cNvSpPr>
              <p:nvPr/>
            </p:nvSpPr>
            <p:spPr bwMode="auto">
              <a:xfrm>
                <a:off x="600" y="714"/>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5"/>
                  <a:gd name="T32" fmla="*/ 7 w 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5">
                    <a:moveTo>
                      <a:pt x="7" y="5"/>
                    </a:moveTo>
                    <a:lnTo>
                      <a:pt x="7" y="45"/>
                    </a:lnTo>
                    <a:lnTo>
                      <a:pt x="0" y="41"/>
                    </a:lnTo>
                    <a:lnTo>
                      <a:pt x="0" y="0"/>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88" name="Freeform 91">
                <a:extLst>
                  <a:ext uri="{FF2B5EF4-FFF2-40B4-BE49-F238E27FC236}">
                    <a16:creationId xmlns:a16="http://schemas.microsoft.com/office/drawing/2014/main" id="{D9E8024C-A193-4952-B589-7B2399A8FE6A}"/>
                  </a:ext>
                </a:extLst>
              </p:cNvPr>
              <p:cNvSpPr>
                <a:spLocks/>
              </p:cNvSpPr>
              <p:nvPr/>
            </p:nvSpPr>
            <p:spPr bwMode="auto">
              <a:xfrm>
                <a:off x="611" y="721"/>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51"/>
                  <a:gd name="T44" fmla="*/ 29 w 29"/>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51">
                    <a:moveTo>
                      <a:pt x="29" y="17"/>
                    </a:moveTo>
                    <a:lnTo>
                      <a:pt x="29" y="24"/>
                    </a:lnTo>
                    <a:lnTo>
                      <a:pt x="19" y="18"/>
                    </a:lnTo>
                    <a:lnTo>
                      <a:pt x="19" y="51"/>
                    </a:lnTo>
                    <a:lnTo>
                      <a:pt x="11" y="46"/>
                    </a:lnTo>
                    <a:lnTo>
                      <a:pt x="11" y="14"/>
                    </a:lnTo>
                    <a:lnTo>
                      <a:pt x="0" y="7"/>
                    </a:lnTo>
                    <a:lnTo>
                      <a:pt x="0" y="0"/>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89" name="Freeform 92">
                <a:extLst>
                  <a:ext uri="{FF2B5EF4-FFF2-40B4-BE49-F238E27FC236}">
                    <a16:creationId xmlns:a16="http://schemas.microsoft.com/office/drawing/2014/main" id="{63BCEE66-D22E-47CA-BB7F-E8900C1115D4}"/>
                  </a:ext>
                </a:extLst>
              </p:cNvPr>
              <p:cNvSpPr>
                <a:spLocks/>
              </p:cNvSpPr>
              <p:nvPr/>
            </p:nvSpPr>
            <p:spPr bwMode="auto">
              <a:xfrm>
                <a:off x="642" y="745"/>
                <a:ext cx="33" cy="48"/>
              </a:xfrm>
              <a:custGeom>
                <a:avLst/>
                <a:gdLst>
                  <a:gd name="T0" fmla="*/ 10 w 62"/>
                  <a:gd name="T1" fmla="*/ 2 h 92"/>
                  <a:gd name="T2" fmla="*/ 15 w 62"/>
                  <a:gd name="T3" fmla="*/ 7 h 92"/>
                  <a:gd name="T4" fmla="*/ 18 w 62"/>
                  <a:gd name="T5" fmla="*/ 14 h 92"/>
                  <a:gd name="T6" fmla="*/ 14 w 62"/>
                  <a:gd name="T7" fmla="*/ 11 h 92"/>
                  <a:gd name="T8" fmla="*/ 12 w 62"/>
                  <a:gd name="T9" fmla="*/ 8 h 92"/>
                  <a:gd name="T10" fmla="*/ 10 w 62"/>
                  <a:gd name="T11" fmla="*/ 6 h 92"/>
                  <a:gd name="T12" fmla="*/ 5 w 62"/>
                  <a:gd name="T13" fmla="*/ 6 h 92"/>
                  <a:gd name="T14" fmla="*/ 4 w 62"/>
                  <a:gd name="T15" fmla="*/ 10 h 92"/>
                  <a:gd name="T16" fmla="*/ 5 w 62"/>
                  <a:gd name="T17" fmla="*/ 15 h 92"/>
                  <a:gd name="T18" fmla="*/ 10 w 62"/>
                  <a:gd name="T19" fmla="*/ 20 h 92"/>
                  <a:gd name="T20" fmla="*/ 12 w 62"/>
                  <a:gd name="T21" fmla="*/ 20 h 92"/>
                  <a:gd name="T22" fmla="*/ 14 w 62"/>
                  <a:gd name="T23" fmla="*/ 17 h 92"/>
                  <a:gd name="T24" fmla="*/ 18 w 62"/>
                  <a:gd name="T25" fmla="*/ 20 h 92"/>
                  <a:gd name="T26" fmla="*/ 15 w 62"/>
                  <a:gd name="T27" fmla="*/ 25 h 92"/>
                  <a:gd name="T28" fmla="*/ 10 w 62"/>
                  <a:gd name="T29" fmla="*/ 23 h 92"/>
                  <a:gd name="T30" fmla="*/ 3 w 62"/>
                  <a:gd name="T31" fmla="*/ 17 h 92"/>
                  <a:gd name="T32" fmla="*/ 0 w 62"/>
                  <a:gd name="T33" fmla="*/ 8 h 92"/>
                  <a:gd name="T34" fmla="*/ 3 w 62"/>
                  <a:gd name="T35" fmla="*/ 1 h 92"/>
                  <a:gd name="T36" fmla="*/ 10 w 62"/>
                  <a:gd name="T37" fmla="*/ 2 h 92"/>
                  <a:gd name="T38" fmla="*/ 10 w 62"/>
                  <a:gd name="T39" fmla="*/ 2 h 92"/>
                  <a:gd name="T40" fmla="*/ 10 w 62"/>
                  <a:gd name="T41" fmla="*/ 2 h 92"/>
                  <a:gd name="T42" fmla="*/ 10 w 62"/>
                  <a:gd name="T43" fmla="*/ 2 h 92"/>
                  <a:gd name="T44" fmla="*/ 10 w 62"/>
                  <a:gd name="T45" fmla="*/ 2 h 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2"/>
                  <a:gd name="T70" fmla="*/ 0 h 92"/>
                  <a:gd name="T71" fmla="*/ 62 w 62"/>
                  <a:gd name="T72" fmla="*/ 92 h 9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90" name="Freeform 93">
                <a:extLst>
                  <a:ext uri="{FF2B5EF4-FFF2-40B4-BE49-F238E27FC236}">
                    <a16:creationId xmlns:a16="http://schemas.microsoft.com/office/drawing/2014/main" id="{1B734E19-9268-402D-B22D-AFA234772024}"/>
                  </a:ext>
                </a:extLst>
              </p:cNvPr>
              <p:cNvSpPr>
                <a:spLocks/>
              </p:cNvSpPr>
              <p:nvPr/>
            </p:nvSpPr>
            <p:spPr bwMode="auto">
              <a:xfrm>
                <a:off x="680" y="761"/>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57"/>
                  <a:gd name="T56" fmla="*/ 30 w 30"/>
                  <a:gd name="T57" fmla="*/ 57 h 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grpSp>
      </p:grpSp>
      <p:pic>
        <p:nvPicPr>
          <p:cNvPr id="91" name="图片 90">
            <a:extLst>
              <a:ext uri="{FF2B5EF4-FFF2-40B4-BE49-F238E27FC236}">
                <a16:creationId xmlns:a16="http://schemas.microsoft.com/office/drawing/2014/main" id="{1A523D16-9C10-43A8-9592-DC2BF8A293EE}"/>
              </a:ext>
            </a:extLst>
          </p:cNvPr>
          <p:cNvPicPr>
            <a:picLocks noChangeAspect="1"/>
          </p:cNvPicPr>
          <p:nvPr/>
        </p:nvPicPr>
        <p:blipFill>
          <a:blip r:embed="rId3"/>
          <a:stretch>
            <a:fillRect/>
          </a:stretch>
        </p:blipFill>
        <p:spPr>
          <a:xfrm rot="1621864">
            <a:off x="2715159" y="1762906"/>
            <a:ext cx="552476" cy="184032"/>
          </a:xfrm>
          <a:prstGeom prst="rect">
            <a:avLst/>
          </a:prstGeom>
        </p:spPr>
      </p:pic>
      <p:pic>
        <p:nvPicPr>
          <p:cNvPr id="92" name="图片 91">
            <a:extLst>
              <a:ext uri="{FF2B5EF4-FFF2-40B4-BE49-F238E27FC236}">
                <a16:creationId xmlns:a16="http://schemas.microsoft.com/office/drawing/2014/main" id="{D8566D25-75A2-426D-8E5B-5C7AC9B54763}"/>
              </a:ext>
            </a:extLst>
          </p:cNvPr>
          <p:cNvPicPr>
            <a:picLocks noChangeAspect="1"/>
          </p:cNvPicPr>
          <p:nvPr/>
        </p:nvPicPr>
        <p:blipFill>
          <a:blip r:embed="rId3"/>
          <a:stretch>
            <a:fillRect/>
          </a:stretch>
        </p:blipFill>
        <p:spPr>
          <a:xfrm rot="8623248">
            <a:off x="2724190" y="2436557"/>
            <a:ext cx="552476" cy="184032"/>
          </a:xfrm>
          <a:prstGeom prst="rect">
            <a:avLst/>
          </a:prstGeom>
        </p:spPr>
      </p:pic>
      <p:sp>
        <p:nvSpPr>
          <p:cNvPr id="93" name="文本框 92">
            <a:extLst>
              <a:ext uri="{FF2B5EF4-FFF2-40B4-BE49-F238E27FC236}">
                <a16:creationId xmlns:a16="http://schemas.microsoft.com/office/drawing/2014/main" id="{F9380A28-E211-49F0-A6CF-B7C7E2CA9E6B}"/>
              </a:ext>
            </a:extLst>
          </p:cNvPr>
          <p:cNvSpPr txBox="1"/>
          <p:nvPr/>
        </p:nvSpPr>
        <p:spPr>
          <a:xfrm>
            <a:off x="2301289" y="3097870"/>
            <a:ext cx="2618062" cy="307777"/>
          </a:xfrm>
          <a:prstGeom prst="rect">
            <a:avLst/>
          </a:prstGeom>
          <a:noFill/>
        </p:spPr>
        <p:txBody>
          <a:bodyPr wrap="square" rtlCol="0">
            <a:spAutoFit/>
          </a:bodyPr>
          <a:lstStyle/>
          <a:p>
            <a:pPr algn="ctr"/>
            <a:r>
              <a:rPr kumimoji="1" lang="en-US" altLang="zh-CN" sz="1400" dirty="0">
                <a:solidFill>
                  <a:prstClr val="black"/>
                </a:solidFill>
                <a:latin typeface="Calibri"/>
                <a:ea typeface="微软雅黑"/>
              </a:rPr>
              <a:t>NIDTGA</a:t>
            </a:r>
            <a:r>
              <a:rPr kumimoji="1" lang="zh-CN" altLang="en-US" sz="1400" dirty="0">
                <a:solidFill>
                  <a:prstClr val="black"/>
                </a:solidFill>
                <a:latin typeface="Calibri"/>
                <a:ea typeface="微软雅黑"/>
              </a:rPr>
              <a:t>无线环境与无线</a:t>
            </a:r>
            <a:r>
              <a:rPr kumimoji="1" lang="en-US" altLang="zh-CN" sz="1400" dirty="0">
                <a:solidFill>
                  <a:prstClr val="black"/>
                </a:solidFill>
                <a:latin typeface="Calibri"/>
                <a:ea typeface="微软雅黑"/>
              </a:rPr>
              <a:t>SAVI</a:t>
            </a:r>
            <a:endParaRPr kumimoji="1" lang="zh-CN" altLang="en-US" dirty="0">
              <a:solidFill>
                <a:prstClr val="black"/>
              </a:solidFill>
              <a:latin typeface="Calibri"/>
              <a:ea typeface="微软雅黑"/>
            </a:endParaRPr>
          </a:p>
        </p:txBody>
      </p:sp>
      <p:pic>
        <p:nvPicPr>
          <p:cNvPr id="94" name="图片 93">
            <a:extLst>
              <a:ext uri="{FF2B5EF4-FFF2-40B4-BE49-F238E27FC236}">
                <a16:creationId xmlns:a16="http://schemas.microsoft.com/office/drawing/2014/main" id="{2B0FCEA5-2D2E-418F-BEA0-DD7DA1544BE8}"/>
              </a:ext>
            </a:extLst>
          </p:cNvPr>
          <p:cNvPicPr>
            <a:picLocks noChangeAspect="1"/>
          </p:cNvPicPr>
          <p:nvPr/>
        </p:nvPicPr>
        <p:blipFill>
          <a:blip r:embed="rId4"/>
          <a:stretch>
            <a:fillRect/>
          </a:stretch>
        </p:blipFill>
        <p:spPr>
          <a:xfrm>
            <a:off x="2241809" y="2456635"/>
            <a:ext cx="423243" cy="245677"/>
          </a:xfrm>
          <a:prstGeom prst="rect">
            <a:avLst/>
          </a:prstGeom>
        </p:spPr>
      </p:pic>
      <p:pic>
        <p:nvPicPr>
          <p:cNvPr id="95" name="图片 94">
            <a:extLst>
              <a:ext uri="{FF2B5EF4-FFF2-40B4-BE49-F238E27FC236}">
                <a16:creationId xmlns:a16="http://schemas.microsoft.com/office/drawing/2014/main" id="{6D2AC514-E03A-4542-BB2E-457A3E378493}"/>
              </a:ext>
            </a:extLst>
          </p:cNvPr>
          <p:cNvPicPr>
            <a:picLocks noChangeAspect="1"/>
          </p:cNvPicPr>
          <p:nvPr/>
        </p:nvPicPr>
        <p:blipFill>
          <a:blip r:embed="rId5"/>
          <a:stretch>
            <a:fillRect/>
          </a:stretch>
        </p:blipFill>
        <p:spPr>
          <a:xfrm>
            <a:off x="2234076" y="1494596"/>
            <a:ext cx="423243" cy="360327"/>
          </a:xfrm>
          <a:prstGeom prst="rect">
            <a:avLst/>
          </a:prstGeom>
        </p:spPr>
      </p:pic>
      <p:sp>
        <p:nvSpPr>
          <p:cNvPr id="96" name="文本框 95">
            <a:extLst>
              <a:ext uri="{FF2B5EF4-FFF2-40B4-BE49-F238E27FC236}">
                <a16:creationId xmlns:a16="http://schemas.microsoft.com/office/drawing/2014/main" id="{0A7005D6-3BC3-4580-A793-0A5A078C2EA6}"/>
              </a:ext>
            </a:extLst>
          </p:cNvPr>
          <p:cNvSpPr txBox="1"/>
          <p:nvPr/>
        </p:nvSpPr>
        <p:spPr>
          <a:xfrm>
            <a:off x="1733584" y="1893527"/>
            <a:ext cx="1418338" cy="307777"/>
          </a:xfrm>
          <a:prstGeom prst="rect">
            <a:avLst/>
          </a:prstGeom>
          <a:noFill/>
        </p:spPr>
        <p:txBody>
          <a:bodyPr wrap="square" rtlCol="0">
            <a:spAutoFit/>
          </a:bodyPr>
          <a:lstStyle/>
          <a:p>
            <a:pPr algn="ctr"/>
            <a:r>
              <a:rPr kumimoji="1" lang="en-US" altLang="zh-CN" sz="1400" dirty="0">
                <a:solidFill>
                  <a:prstClr val="black"/>
                </a:solidFill>
                <a:latin typeface="Calibri"/>
                <a:ea typeface="微软雅黑"/>
              </a:rPr>
              <a:t>SSID:NIDTGA</a:t>
            </a:r>
            <a:endParaRPr kumimoji="1" lang="zh-CN" altLang="en-US" dirty="0">
              <a:solidFill>
                <a:prstClr val="black"/>
              </a:solidFill>
              <a:latin typeface="Calibri"/>
              <a:ea typeface="微软雅黑"/>
            </a:endParaRPr>
          </a:p>
        </p:txBody>
      </p:sp>
      <p:sp>
        <p:nvSpPr>
          <p:cNvPr id="97" name="文本框 96">
            <a:extLst>
              <a:ext uri="{FF2B5EF4-FFF2-40B4-BE49-F238E27FC236}">
                <a16:creationId xmlns:a16="http://schemas.microsoft.com/office/drawing/2014/main" id="{A26A5B0E-1AB3-4F41-B48D-59441A6E82DE}"/>
              </a:ext>
            </a:extLst>
          </p:cNvPr>
          <p:cNvSpPr txBox="1"/>
          <p:nvPr/>
        </p:nvSpPr>
        <p:spPr>
          <a:xfrm>
            <a:off x="1864195" y="2768277"/>
            <a:ext cx="1099614" cy="307777"/>
          </a:xfrm>
          <a:prstGeom prst="rect">
            <a:avLst/>
          </a:prstGeom>
          <a:noFill/>
        </p:spPr>
        <p:txBody>
          <a:bodyPr wrap="square" rtlCol="0">
            <a:spAutoFit/>
          </a:bodyPr>
          <a:lstStyle/>
          <a:p>
            <a:pPr algn="ctr"/>
            <a:r>
              <a:rPr kumimoji="1" lang="en-US" altLang="zh-CN" sz="1400" dirty="0">
                <a:solidFill>
                  <a:prstClr val="black"/>
                </a:solidFill>
                <a:latin typeface="Calibri"/>
                <a:ea typeface="微软雅黑"/>
              </a:rPr>
              <a:t>SSID:SAVI</a:t>
            </a:r>
          </a:p>
        </p:txBody>
      </p:sp>
      <p:sp>
        <p:nvSpPr>
          <p:cNvPr id="98" name="矩形 97">
            <a:extLst>
              <a:ext uri="{FF2B5EF4-FFF2-40B4-BE49-F238E27FC236}">
                <a16:creationId xmlns:a16="http://schemas.microsoft.com/office/drawing/2014/main" id="{1EDD18DF-6C20-4797-A7D7-A205F82DF0C7}"/>
              </a:ext>
            </a:extLst>
          </p:cNvPr>
          <p:cNvSpPr/>
          <p:nvPr/>
        </p:nvSpPr>
        <p:spPr>
          <a:xfrm>
            <a:off x="1801253" y="1353833"/>
            <a:ext cx="3391200" cy="2153964"/>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pic>
        <p:nvPicPr>
          <p:cNvPr id="99" name="图片 98">
            <a:extLst>
              <a:ext uri="{FF2B5EF4-FFF2-40B4-BE49-F238E27FC236}">
                <a16:creationId xmlns:a16="http://schemas.microsoft.com/office/drawing/2014/main" id="{C8D158DE-2714-4088-A5B7-F85099DA37E6}"/>
              </a:ext>
            </a:extLst>
          </p:cNvPr>
          <p:cNvPicPr>
            <a:picLocks noChangeAspect="1"/>
          </p:cNvPicPr>
          <p:nvPr/>
        </p:nvPicPr>
        <p:blipFill>
          <a:blip r:embed="rId6"/>
          <a:stretch>
            <a:fillRect/>
          </a:stretch>
        </p:blipFill>
        <p:spPr>
          <a:xfrm>
            <a:off x="4028665" y="5803061"/>
            <a:ext cx="379213" cy="337823"/>
          </a:xfrm>
          <a:prstGeom prst="rect">
            <a:avLst/>
          </a:prstGeom>
        </p:spPr>
      </p:pic>
      <p:pic>
        <p:nvPicPr>
          <p:cNvPr id="100" name="图片 99">
            <a:extLst>
              <a:ext uri="{FF2B5EF4-FFF2-40B4-BE49-F238E27FC236}">
                <a16:creationId xmlns:a16="http://schemas.microsoft.com/office/drawing/2014/main" id="{D3D1EBD8-5372-47A5-AE9F-DC7BE54B2FBF}"/>
              </a:ext>
            </a:extLst>
          </p:cNvPr>
          <p:cNvPicPr>
            <a:picLocks noChangeAspect="1"/>
          </p:cNvPicPr>
          <p:nvPr/>
        </p:nvPicPr>
        <p:blipFill>
          <a:blip r:embed="rId6"/>
          <a:stretch>
            <a:fillRect/>
          </a:stretch>
        </p:blipFill>
        <p:spPr>
          <a:xfrm>
            <a:off x="4495370" y="5804592"/>
            <a:ext cx="379213" cy="337823"/>
          </a:xfrm>
          <a:prstGeom prst="rect">
            <a:avLst/>
          </a:prstGeom>
        </p:spPr>
      </p:pic>
      <p:sp>
        <p:nvSpPr>
          <p:cNvPr id="101" name="文本框 100">
            <a:extLst>
              <a:ext uri="{FF2B5EF4-FFF2-40B4-BE49-F238E27FC236}">
                <a16:creationId xmlns:a16="http://schemas.microsoft.com/office/drawing/2014/main" id="{A567F2B3-10E3-4278-933B-6C6536AA4D49}"/>
              </a:ext>
            </a:extLst>
          </p:cNvPr>
          <p:cNvSpPr txBox="1"/>
          <p:nvPr/>
        </p:nvSpPr>
        <p:spPr>
          <a:xfrm>
            <a:off x="4247567" y="5720565"/>
            <a:ext cx="436214" cy="369332"/>
          </a:xfrm>
          <a:prstGeom prst="rect">
            <a:avLst/>
          </a:prstGeom>
          <a:noFill/>
        </p:spPr>
        <p:txBody>
          <a:bodyPr wrap="square" rtlCol="0">
            <a:spAutoFit/>
          </a:bodyPr>
          <a:lstStyle/>
          <a:p>
            <a:r>
              <a:rPr kumimoji="1" lang="mr-IN" altLang="zh-CN" dirty="0">
                <a:solidFill>
                  <a:prstClr val="black"/>
                </a:solidFill>
                <a:latin typeface="Calibri"/>
                <a:ea typeface="微软雅黑"/>
              </a:rPr>
              <a:t>…</a:t>
            </a:r>
            <a:endParaRPr kumimoji="1" lang="zh-CN" altLang="en-US" sz="2000" dirty="0">
              <a:solidFill>
                <a:prstClr val="black"/>
              </a:solidFill>
              <a:latin typeface="Calibri"/>
              <a:ea typeface="微软雅黑"/>
            </a:endParaRPr>
          </a:p>
        </p:txBody>
      </p:sp>
      <p:sp>
        <p:nvSpPr>
          <p:cNvPr id="102" name="矩形 101">
            <a:extLst>
              <a:ext uri="{FF2B5EF4-FFF2-40B4-BE49-F238E27FC236}">
                <a16:creationId xmlns:a16="http://schemas.microsoft.com/office/drawing/2014/main" id="{41F0AF0A-C29F-4CEC-A9F0-6819F58BCAFA}"/>
              </a:ext>
            </a:extLst>
          </p:cNvPr>
          <p:cNvSpPr/>
          <p:nvPr/>
        </p:nvSpPr>
        <p:spPr>
          <a:xfrm>
            <a:off x="3952311" y="4704313"/>
            <a:ext cx="4474631" cy="2032504"/>
          </a:xfrm>
          <a:prstGeom prst="rect">
            <a:avLst/>
          </a:prstGeom>
          <a:noFill/>
          <a:ln w="190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103" name="文本框 102">
            <a:extLst>
              <a:ext uri="{FF2B5EF4-FFF2-40B4-BE49-F238E27FC236}">
                <a16:creationId xmlns:a16="http://schemas.microsoft.com/office/drawing/2014/main" id="{588A44F8-8D6C-41CC-AF0A-F98EB9BEC963}"/>
              </a:ext>
            </a:extLst>
          </p:cNvPr>
          <p:cNvSpPr txBox="1"/>
          <p:nvPr/>
        </p:nvSpPr>
        <p:spPr>
          <a:xfrm>
            <a:off x="5005600" y="6337792"/>
            <a:ext cx="2618062" cy="307777"/>
          </a:xfrm>
          <a:prstGeom prst="rect">
            <a:avLst/>
          </a:prstGeom>
          <a:noFill/>
        </p:spPr>
        <p:txBody>
          <a:bodyPr wrap="square" rtlCol="0">
            <a:spAutoFit/>
          </a:bodyPr>
          <a:lstStyle/>
          <a:p>
            <a:pPr algn="ctr"/>
            <a:r>
              <a:rPr kumimoji="1" lang="en-US" altLang="zh-CN" sz="1400" dirty="0">
                <a:solidFill>
                  <a:prstClr val="black"/>
                </a:solidFill>
                <a:latin typeface="Calibri"/>
                <a:ea typeface="微软雅黑"/>
              </a:rPr>
              <a:t>NIDTGA</a:t>
            </a:r>
            <a:r>
              <a:rPr kumimoji="1" lang="zh-CN" altLang="en-US" sz="1400" dirty="0">
                <a:solidFill>
                  <a:prstClr val="black"/>
                </a:solidFill>
                <a:latin typeface="Calibri"/>
                <a:ea typeface="微软雅黑"/>
              </a:rPr>
              <a:t>有线环境与有线</a:t>
            </a:r>
            <a:r>
              <a:rPr kumimoji="1" lang="en-US" altLang="zh-CN" sz="1400" dirty="0">
                <a:solidFill>
                  <a:prstClr val="black"/>
                </a:solidFill>
                <a:latin typeface="Calibri"/>
                <a:ea typeface="微软雅黑"/>
              </a:rPr>
              <a:t>SAVI</a:t>
            </a:r>
            <a:endParaRPr kumimoji="1" lang="zh-CN" altLang="en-US" dirty="0">
              <a:solidFill>
                <a:prstClr val="black"/>
              </a:solidFill>
              <a:latin typeface="Calibri"/>
              <a:ea typeface="微软雅黑"/>
            </a:endParaRPr>
          </a:p>
        </p:txBody>
      </p:sp>
      <p:grpSp>
        <p:nvGrpSpPr>
          <p:cNvPr id="104" name="组 172">
            <a:extLst>
              <a:ext uri="{FF2B5EF4-FFF2-40B4-BE49-F238E27FC236}">
                <a16:creationId xmlns:a16="http://schemas.microsoft.com/office/drawing/2014/main" id="{D2BFE917-88D8-49BF-96CC-77E40DAA06CA}"/>
              </a:ext>
            </a:extLst>
          </p:cNvPr>
          <p:cNvGrpSpPr/>
          <p:nvPr/>
        </p:nvGrpSpPr>
        <p:grpSpPr>
          <a:xfrm>
            <a:off x="2031620" y="3957146"/>
            <a:ext cx="1989386" cy="626185"/>
            <a:chOff x="10825417" y="2887752"/>
            <a:chExt cx="1386434" cy="524052"/>
          </a:xfrm>
        </p:grpSpPr>
        <p:sp>
          <p:nvSpPr>
            <p:cNvPr id="105" name="云形 104">
              <a:extLst>
                <a:ext uri="{FF2B5EF4-FFF2-40B4-BE49-F238E27FC236}">
                  <a16:creationId xmlns:a16="http://schemas.microsoft.com/office/drawing/2014/main" id="{A740404D-4F6B-4F47-B19E-D59703D8B439}"/>
                </a:ext>
              </a:extLst>
            </p:cNvPr>
            <p:cNvSpPr/>
            <p:nvPr/>
          </p:nvSpPr>
          <p:spPr>
            <a:xfrm>
              <a:off x="10825417" y="2887752"/>
              <a:ext cx="1386434" cy="524052"/>
            </a:xfrm>
            <a:prstGeom prst="cloud">
              <a:avLst/>
            </a:prstGeom>
            <a:solidFill>
              <a:sysClr val="window" lastClr="FFFFFF"/>
            </a:solidFill>
            <a:ln w="19050" cap="flat" cmpd="sng" algn="ctr">
              <a:solidFill>
                <a:srgbClr val="E7E6E6"/>
              </a:solidFill>
              <a:prstDash val="solid"/>
              <a:miter lim="800000"/>
            </a:ln>
            <a:effectLst>
              <a:outerShdw blurRad="50800" dist="38100" dir="18900000" algn="bl" rotWithShape="0">
                <a:sysClr val="windowText" lastClr="000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prstClr val="white"/>
                </a:solidFill>
                <a:effectLst/>
                <a:uLnTx/>
                <a:uFillTx/>
                <a:latin typeface="Calibri"/>
                <a:ea typeface="微软雅黑"/>
                <a:cs typeface="+mn-cs"/>
              </a:endParaRPr>
            </a:p>
          </p:txBody>
        </p:sp>
        <p:sp>
          <p:nvSpPr>
            <p:cNvPr id="106" name="文本框 105">
              <a:extLst>
                <a:ext uri="{FF2B5EF4-FFF2-40B4-BE49-F238E27FC236}">
                  <a16:creationId xmlns:a16="http://schemas.microsoft.com/office/drawing/2014/main" id="{322F98D0-2BEE-409E-B0B9-991E70AE74E9}"/>
                </a:ext>
              </a:extLst>
            </p:cNvPr>
            <p:cNvSpPr txBox="1"/>
            <p:nvPr/>
          </p:nvSpPr>
          <p:spPr>
            <a:xfrm>
              <a:off x="10945084" y="2996172"/>
              <a:ext cx="1210145" cy="28333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600" b="0" i="0" u="none" strike="noStrike" kern="0" cap="none" spc="0" normalizeH="0" baseline="0" noProof="0" dirty="0">
                  <a:ln>
                    <a:noFill/>
                  </a:ln>
                  <a:solidFill>
                    <a:prstClr val="black"/>
                  </a:solidFill>
                  <a:effectLst/>
                  <a:uLnTx/>
                  <a:uFillTx/>
                  <a:latin typeface="Calibri"/>
                  <a:ea typeface="微软雅黑"/>
                </a:rPr>
                <a:t>域内</a:t>
              </a:r>
              <a:r>
                <a:rPr kumimoji="1" lang="en-US" altLang="zh-CN" sz="1600" b="0" i="0" u="none" strike="noStrike" kern="0" cap="none" spc="0" normalizeH="0" baseline="0" noProof="0" dirty="0">
                  <a:ln>
                    <a:noFill/>
                  </a:ln>
                  <a:solidFill>
                    <a:prstClr val="black"/>
                  </a:solidFill>
                  <a:effectLst/>
                  <a:uLnTx/>
                  <a:uFillTx/>
                  <a:latin typeface="Calibri"/>
                  <a:ea typeface="微软雅黑"/>
                </a:rPr>
                <a:t>/</a:t>
              </a:r>
              <a:r>
                <a:rPr kumimoji="1" lang="zh-CN" altLang="en-US" sz="1600" b="0" i="0" u="none" strike="noStrike" kern="0" cap="none" spc="0" normalizeH="0" baseline="0" noProof="0" dirty="0">
                  <a:ln>
                    <a:noFill/>
                  </a:ln>
                  <a:solidFill>
                    <a:prstClr val="black"/>
                  </a:solidFill>
                  <a:effectLst/>
                  <a:uLnTx/>
                  <a:uFillTx/>
                  <a:latin typeface="Calibri"/>
                  <a:ea typeface="微软雅黑"/>
                </a:rPr>
                <a:t>域间</a:t>
              </a:r>
              <a:r>
                <a:rPr kumimoji="1" lang="en-US" altLang="zh-CN" sz="1600" b="0" i="0" u="none" strike="noStrike" kern="0" cap="none" spc="0" normalizeH="0" baseline="0" noProof="0" dirty="0">
                  <a:ln>
                    <a:noFill/>
                  </a:ln>
                  <a:solidFill>
                    <a:prstClr val="black"/>
                  </a:solidFill>
                  <a:effectLst/>
                  <a:uLnTx/>
                  <a:uFillTx/>
                  <a:latin typeface="Calibri"/>
                  <a:ea typeface="微软雅黑"/>
                </a:rPr>
                <a:t>SAVA</a:t>
              </a:r>
              <a:endParaRPr kumimoji="1" lang="zh-CN" altLang="en-US" sz="1050" b="0" i="0" u="none" strike="noStrike" kern="0" cap="none" spc="0" normalizeH="0" baseline="0" noProof="0" dirty="0">
                <a:ln>
                  <a:noFill/>
                </a:ln>
                <a:solidFill>
                  <a:prstClr val="black"/>
                </a:solidFill>
                <a:effectLst/>
                <a:uLnTx/>
                <a:uFillTx/>
                <a:latin typeface="Calibri"/>
                <a:ea typeface="微软雅黑"/>
              </a:endParaRPr>
            </a:p>
          </p:txBody>
        </p:sp>
      </p:grpSp>
      <p:grpSp>
        <p:nvGrpSpPr>
          <p:cNvPr id="107" name="组 172">
            <a:extLst>
              <a:ext uri="{FF2B5EF4-FFF2-40B4-BE49-F238E27FC236}">
                <a16:creationId xmlns:a16="http://schemas.microsoft.com/office/drawing/2014/main" id="{6514295E-BFA8-4337-A55A-12768C90EEE9}"/>
              </a:ext>
            </a:extLst>
          </p:cNvPr>
          <p:cNvGrpSpPr/>
          <p:nvPr/>
        </p:nvGrpSpPr>
        <p:grpSpPr>
          <a:xfrm>
            <a:off x="1775612" y="5407706"/>
            <a:ext cx="2389300" cy="1113955"/>
            <a:chOff x="10769030" y="2887086"/>
            <a:chExt cx="1119925" cy="630484"/>
          </a:xfrm>
        </p:grpSpPr>
        <p:sp>
          <p:nvSpPr>
            <p:cNvPr id="108" name="云形 107">
              <a:extLst>
                <a:ext uri="{FF2B5EF4-FFF2-40B4-BE49-F238E27FC236}">
                  <a16:creationId xmlns:a16="http://schemas.microsoft.com/office/drawing/2014/main" id="{E5669F9B-E545-48DA-99F0-163BF5D7BA45}"/>
                </a:ext>
              </a:extLst>
            </p:cNvPr>
            <p:cNvSpPr/>
            <p:nvPr/>
          </p:nvSpPr>
          <p:spPr>
            <a:xfrm>
              <a:off x="10769030" y="2887086"/>
              <a:ext cx="990131" cy="630484"/>
            </a:xfrm>
            <a:prstGeom prst="cloud">
              <a:avLst/>
            </a:prstGeom>
            <a:solidFill>
              <a:sysClr val="window" lastClr="FFFFFF"/>
            </a:solidFill>
            <a:ln w="19050" cap="flat" cmpd="sng" algn="ctr">
              <a:solidFill>
                <a:srgbClr val="E7E6E6"/>
              </a:solidFill>
              <a:prstDash val="solid"/>
              <a:miter lim="800000"/>
            </a:ln>
            <a:effectLst>
              <a:outerShdw blurRad="50800" dist="38100" dir="18900000" algn="bl" rotWithShape="0">
                <a:sysClr val="windowText" lastClr="000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prstClr val="white"/>
                </a:solidFill>
                <a:effectLst/>
                <a:uLnTx/>
                <a:uFillTx/>
                <a:latin typeface="Calibri"/>
                <a:ea typeface="微软雅黑"/>
                <a:cs typeface="+mn-cs"/>
              </a:endParaRPr>
            </a:p>
          </p:txBody>
        </p:sp>
        <p:sp>
          <p:nvSpPr>
            <p:cNvPr id="109" name="文本框 108">
              <a:extLst>
                <a:ext uri="{FF2B5EF4-FFF2-40B4-BE49-F238E27FC236}">
                  <a16:creationId xmlns:a16="http://schemas.microsoft.com/office/drawing/2014/main" id="{D3DD4B76-5A8C-4E1F-AEFD-42BB16BC436A}"/>
                </a:ext>
              </a:extLst>
            </p:cNvPr>
            <p:cNvSpPr txBox="1"/>
            <p:nvPr/>
          </p:nvSpPr>
          <p:spPr>
            <a:xfrm>
              <a:off x="10979343" y="3085261"/>
              <a:ext cx="909612" cy="19161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600" b="0" i="0" u="none" strike="noStrike" kern="0" cap="none" spc="0" normalizeH="0" baseline="0" noProof="0" dirty="0">
                  <a:ln>
                    <a:noFill/>
                  </a:ln>
                  <a:solidFill>
                    <a:prstClr val="black"/>
                  </a:solidFill>
                  <a:effectLst/>
                  <a:uLnTx/>
                  <a:uFillTx/>
                  <a:latin typeface="Calibri"/>
                  <a:ea typeface="微软雅黑"/>
                </a:rPr>
                <a:t>IPv6</a:t>
              </a:r>
              <a:r>
                <a:rPr kumimoji="1" lang="zh-CN" altLang="en-US" sz="1600" b="0" i="0" u="none" strike="noStrike" kern="0" cap="none" spc="0" normalizeH="0" baseline="0" noProof="0" dirty="0">
                  <a:ln>
                    <a:noFill/>
                  </a:ln>
                  <a:solidFill>
                    <a:prstClr val="black"/>
                  </a:solidFill>
                  <a:effectLst/>
                  <a:uLnTx/>
                  <a:uFillTx/>
                  <a:latin typeface="Calibri"/>
                  <a:ea typeface="微软雅黑"/>
                </a:rPr>
                <a:t>互联网</a:t>
              </a:r>
              <a:endParaRPr kumimoji="1" lang="zh-CN" altLang="en-US" sz="1050" b="0" i="0" u="none" strike="noStrike" kern="0" cap="none" spc="0" normalizeH="0" baseline="0" noProof="0" dirty="0">
                <a:ln>
                  <a:noFill/>
                </a:ln>
                <a:solidFill>
                  <a:prstClr val="black"/>
                </a:solidFill>
                <a:effectLst/>
                <a:uLnTx/>
                <a:uFillTx/>
                <a:latin typeface="Calibri"/>
                <a:ea typeface="微软雅黑"/>
              </a:endParaRPr>
            </a:p>
          </p:txBody>
        </p:sp>
      </p:grpSp>
      <p:cxnSp>
        <p:nvCxnSpPr>
          <p:cNvPr id="110" name="直线连接符 143">
            <a:extLst>
              <a:ext uri="{FF2B5EF4-FFF2-40B4-BE49-F238E27FC236}">
                <a16:creationId xmlns:a16="http://schemas.microsoft.com/office/drawing/2014/main" id="{351CB32D-1BA7-4EA8-B577-B979173F3994}"/>
              </a:ext>
            </a:extLst>
          </p:cNvPr>
          <p:cNvCxnSpPr>
            <a:endCxn id="82" idx="3"/>
          </p:cNvCxnSpPr>
          <p:nvPr/>
        </p:nvCxnSpPr>
        <p:spPr>
          <a:xfrm>
            <a:off x="4682362" y="4427466"/>
            <a:ext cx="0" cy="438822"/>
          </a:xfrm>
          <a:prstGeom prst="line">
            <a:avLst/>
          </a:prstGeom>
          <a:noFill/>
          <a:ln w="38100" cap="flat" cmpd="sng" algn="ctr">
            <a:solidFill>
              <a:srgbClr val="0049DB"/>
            </a:solidFill>
            <a:prstDash val="solid"/>
            <a:miter lim="800000"/>
            <a:headEnd type="none"/>
          </a:ln>
          <a:effectLst/>
        </p:spPr>
      </p:cxnSp>
      <p:cxnSp>
        <p:nvCxnSpPr>
          <p:cNvPr id="111" name="直线连接符 134">
            <a:extLst>
              <a:ext uri="{FF2B5EF4-FFF2-40B4-BE49-F238E27FC236}">
                <a16:creationId xmlns:a16="http://schemas.microsoft.com/office/drawing/2014/main" id="{F15121A7-2681-4671-9DD9-8337C1C2F4B2}"/>
              </a:ext>
            </a:extLst>
          </p:cNvPr>
          <p:cNvCxnSpPr>
            <a:stCxn id="105" idx="0"/>
          </p:cNvCxnSpPr>
          <p:nvPr/>
        </p:nvCxnSpPr>
        <p:spPr>
          <a:xfrm>
            <a:off x="4019349" y="4270238"/>
            <a:ext cx="1634537" cy="0"/>
          </a:xfrm>
          <a:prstGeom prst="line">
            <a:avLst/>
          </a:prstGeom>
          <a:noFill/>
          <a:ln w="38100" cap="flat" cmpd="sng" algn="ctr">
            <a:solidFill>
              <a:srgbClr val="0049DB"/>
            </a:solidFill>
            <a:prstDash val="solid"/>
            <a:miter lim="800000"/>
          </a:ln>
          <a:effectLst/>
        </p:spPr>
      </p:cxnSp>
      <p:cxnSp>
        <p:nvCxnSpPr>
          <p:cNvPr id="112" name="直线连接符 134">
            <a:extLst>
              <a:ext uri="{FF2B5EF4-FFF2-40B4-BE49-F238E27FC236}">
                <a16:creationId xmlns:a16="http://schemas.microsoft.com/office/drawing/2014/main" id="{24AD476D-015B-4BEA-AB0D-77035648E667}"/>
              </a:ext>
            </a:extLst>
          </p:cNvPr>
          <p:cNvCxnSpPr/>
          <p:nvPr/>
        </p:nvCxnSpPr>
        <p:spPr>
          <a:xfrm>
            <a:off x="7475026" y="3026612"/>
            <a:ext cx="2033005" cy="0"/>
          </a:xfrm>
          <a:prstGeom prst="line">
            <a:avLst/>
          </a:prstGeom>
          <a:noFill/>
          <a:ln w="38100" cap="flat" cmpd="sng" algn="ctr">
            <a:solidFill>
              <a:srgbClr val="0049DB"/>
            </a:solidFill>
            <a:prstDash val="solid"/>
            <a:miter lim="800000"/>
          </a:ln>
          <a:effectLst/>
        </p:spPr>
      </p:cxnSp>
      <p:cxnSp>
        <p:nvCxnSpPr>
          <p:cNvPr id="113" name="直线连接符 134">
            <a:extLst>
              <a:ext uri="{FF2B5EF4-FFF2-40B4-BE49-F238E27FC236}">
                <a16:creationId xmlns:a16="http://schemas.microsoft.com/office/drawing/2014/main" id="{3EE224C6-472E-474D-8A54-F30924FB6D29}"/>
              </a:ext>
            </a:extLst>
          </p:cNvPr>
          <p:cNvCxnSpPr>
            <a:endCxn id="14" idx="1"/>
          </p:cNvCxnSpPr>
          <p:nvPr/>
        </p:nvCxnSpPr>
        <p:spPr>
          <a:xfrm>
            <a:off x="7252573" y="4071335"/>
            <a:ext cx="2284883" cy="0"/>
          </a:xfrm>
          <a:prstGeom prst="line">
            <a:avLst/>
          </a:prstGeom>
          <a:noFill/>
          <a:ln w="38100" cap="flat" cmpd="sng" algn="ctr">
            <a:solidFill>
              <a:srgbClr val="0049DB"/>
            </a:solidFill>
            <a:prstDash val="solid"/>
            <a:miter lim="800000"/>
          </a:ln>
          <a:effectLst/>
        </p:spPr>
      </p:cxnSp>
      <p:cxnSp>
        <p:nvCxnSpPr>
          <p:cNvPr id="114" name="直线连接符 143">
            <a:extLst>
              <a:ext uri="{FF2B5EF4-FFF2-40B4-BE49-F238E27FC236}">
                <a16:creationId xmlns:a16="http://schemas.microsoft.com/office/drawing/2014/main" id="{C72D7F8A-93E0-47AD-8450-395C7A40D6B6}"/>
              </a:ext>
            </a:extLst>
          </p:cNvPr>
          <p:cNvCxnSpPr/>
          <p:nvPr/>
        </p:nvCxnSpPr>
        <p:spPr>
          <a:xfrm>
            <a:off x="5653885" y="2277630"/>
            <a:ext cx="0" cy="1992608"/>
          </a:xfrm>
          <a:prstGeom prst="line">
            <a:avLst/>
          </a:prstGeom>
          <a:noFill/>
          <a:ln w="38100" cap="flat" cmpd="sng" algn="ctr">
            <a:solidFill>
              <a:srgbClr val="0049DB"/>
            </a:solidFill>
            <a:prstDash val="solid"/>
            <a:miter lim="800000"/>
            <a:headEnd type="none"/>
          </a:ln>
          <a:effectLst/>
        </p:spPr>
      </p:cxnSp>
      <p:sp>
        <p:nvSpPr>
          <p:cNvPr id="115" name="文本框 114">
            <a:extLst>
              <a:ext uri="{FF2B5EF4-FFF2-40B4-BE49-F238E27FC236}">
                <a16:creationId xmlns:a16="http://schemas.microsoft.com/office/drawing/2014/main" id="{3EAB4C4E-246D-4242-952C-20BCEF8AD361}"/>
              </a:ext>
            </a:extLst>
          </p:cNvPr>
          <p:cNvSpPr txBox="1"/>
          <p:nvPr/>
        </p:nvSpPr>
        <p:spPr>
          <a:xfrm>
            <a:off x="8913034" y="4761692"/>
            <a:ext cx="1700349" cy="306605"/>
          </a:xfrm>
          <a:prstGeom prst="rect">
            <a:avLst/>
          </a:prstGeom>
          <a:noFill/>
        </p:spPr>
        <p:txBody>
          <a:bodyPr wrap="square" rtlCol="0">
            <a:spAutoFit/>
          </a:bodyPr>
          <a:lstStyle/>
          <a:p>
            <a:pPr algn="ctr"/>
            <a:r>
              <a:rPr kumimoji="1" lang="en-US" altLang="zh-CN" sz="1400" dirty="0">
                <a:solidFill>
                  <a:prstClr val="black"/>
                </a:solidFill>
                <a:latin typeface="Calibri"/>
                <a:ea typeface="微软雅黑"/>
              </a:rPr>
              <a:t>NIDTGA</a:t>
            </a:r>
            <a:r>
              <a:rPr kumimoji="1" lang="zh-CN" altLang="en-US" sz="1400" dirty="0">
                <a:solidFill>
                  <a:prstClr val="black"/>
                </a:solidFill>
                <a:latin typeface="Calibri"/>
                <a:ea typeface="微软雅黑"/>
              </a:rPr>
              <a:t>管理网络</a:t>
            </a:r>
            <a:endParaRPr kumimoji="1" lang="zh-CN" altLang="en-US" dirty="0">
              <a:solidFill>
                <a:prstClr val="black"/>
              </a:solidFill>
              <a:latin typeface="Calibri"/>
              <a:ea typeface="微软雅黑"/>
            </a:endParaRPr>
          </a:p>
        </p:txBody>
      </p:sp>
      <p:pic>
        <p:nvPicPr>
          <p:cNvPr id="116" name="图片 115">
            <a:extLst>
              <a:ext uri="{FF2B5EF4-FFF2-40B4-BE49-F238E27FC236}">
                <a16:creationId xmlns:a16="http://schemas.microsoft.com/office/drawing/2014/main" id="{CC652B8E-3802-41D3-B35A-DF10A173C0D1}"/>
              </a:ext>
            </a:extLst>
          </p:cNvPr>
          <p:cNvPicPr>
            <a:picLocks noChangeAspect="1"/>
          </p:cNvPicPr>
          <p:nvPr/>
        </p:nvPicPr>
        <p:blipFill>
          <a:blip r:embed="rId6"/>
          <a:stretch>
            <a:fillRect/>
          </a:stretch>
        </p:blipFill>
        <p:spPr>
          <a:xfrm>
            <a:off x="4973450" y="5803061"/>
            <a:ext cx="379213" cy="337823"/>
          </a:xfrm>
          <a:prstGeom prst="rect">
            <a:avLst/>
          </a:prstGeom>
        </p:spPr>
      </p:pic>
      <p:sp>
        <p:nvSpPr>
          <p:cNvPr id="117" name="文本框 116">
            <a:extLst>
              <a:ext uri="{FF2B5EF4-FFF2-40B4-BE49-F238E27FC236}">
                <a16:creationId xmlns:a16="http://schemas.microsoft.com/office/drawing/2014/main" id="{519A5F3B-FF82-405B-9B00-45856B23190B}"/>
              </a:ext>
            </a:extLst>
          </p:cNvPr>
          <p:cNvSpPr txBox="1"/>
          <p:nvPr/>
        </p:nvSpPr>
        <p:spPr>
          <a:xfrm>
            <a:off x="4723267" y="5710022"/>
            <a:ext cx="436214" cy="369332"/>
          </a:xfrm>
          <a:prstGeom prst="rect">
            <a:avLst/>
          </a:prstGeom>
          <a:noFill/>
        </p:spPr>
        <p:txBody>
          <a:bodyPr wrap="square" rtlCol="0">
            <a:spAutoFit/>
          </a:bodyPr>
          <a:lstStyle/>
          <a:p>
            <a:r>
              <a:rPr kumimoji="1" lang="mr-IN" altLang="zh-CN" dirty="0">
                <a:solidFill>
                  <a:prstClr val="black"/>
                </a:solidFill>
                <a:latin typeface="Calibri"/>
                <a:ea typeface="微软雅黑"/>
              </a:rPr>
              <a:t>…</a:t>
            </a:r>
            <a:endParaRPr kumimoji="1" lang="zh-CN" altLang="en-US" sz="2000" dirty="0">
              <a:solidFill>
                <a:prstClr val="black"/>
              </a:solidFill>
              <a:latin typeface="Calibri"/>
              <a:ea typeface="微软雅黑"/>
            </a:endParaRPr>
          </a:p>
        </p:txBody>
      </p:sp>
      <p:sp>
        <p:nvSpPr>
          <p:cNvPr id="118" name="文本框 117">
            <a:extLst>
              <a:ext uri="{FF2B5EF4-FFF2-40B4-BE49-F238E27FC236}">
                <a16:creationId xmlns:a16="http://schemas.microsoft.com/office/drawing/2014/main" id="{892AF45F-FA8B-49AE-AAE4-541BB4583BC5}"/>
              </a:ext>
            </a:extLst>
          </p:cNvPr>
          <p:cNvSpPr txBox="1"/>
          <p:nvPr/>
        </p:nvSpPr>
        <p:spPr>
          <a:xfrm>
            <a:off x="4516314" y="5543540"/>
            <a:ext cx="461665" cy="259520"/>
          </a:xfrm>
          <a:prstGeom prst="rect">
            <a:avLst/>
          </a:prstGeom>
          <a:noFill/>
        </p:spPr>
        <p:txBody>
          <a:bodyPr vert="eaVert" wrap="square" rtlCol="0">
            <a:spAutoFit/>
          </a:bodyPr>
          <a:lstStyle/>
          <a:p>
            <a:r>
              <a:rPr lang="en-US" altLang="zh-CN" dirty="0">
                <a:solidFill>
                  <a:prstClr val="black"/>
                </a:solidFill>
                <a:latin typeface="Calibri"/>
                <a:ea typeface="微软雅黑"/>
              </a:rPr>
              <a:t>...</a:t>
            </a:r>
            <a:endParaRPr lang="zh-CN" altLang="en-US" dirty="0">
              <a:solidFill>
                <a:prstClr val="black"/>
              </a:solidFill>
              <a:latin typeface="Calibri"/>
              <a:ea typeface="微软雅黑"/>
            </a:endParaRPr>
          </a:p>
        </p:txBody>
      </p:sp>
      <p:grpSp>
        <p:nvGrpSpPr>
          <p:cNvPr id="119" name="组 287">
            <a:extLst>
              <a:ext uri="{FF2B5EF4-FFF2-40B4-BE49-F238E27FC236}">
                <a16:creationId xmlns:a16="http://schemas.microsoft.com/office/drawing/2014/main" id="{FD73B33D-72D6-4147-BE19-79808711AA26}"/>
              </a:ext>
            </a:extLst>
          </p:cNvPr>
          <p:cNvGrpSpPr/>
          <p:nvPr/>
        </p:nvGrpSpPr>
        <p:grpSpPr>
          <a:xfrm>
            <a:off x="5612509" y="4863980"/>
            <a:ext cx="1081305" cy="720017"/>
            <a:chOff x="3154728" y="2002730"/>
            <a:chExt cx="1209522" cy="1261587"/>
          </a:xfrm>
        </p:grpSpPr>
        <p:sp>
          <p:nvSpPr>
            <p:cNvPr id="120" name="文本框 119">
              <a:extLst>
                <a:ext uri="{FF2B5EF4-FFF2-40B4-BE49-F238E27FC236}">
                  <a16:creationId xmlns:a16="http://schemas.microsoft.com/office/drawing/2014/main" id="{6DE09AD7-2D37-4A33-B3C3-33AB08F4E5B3}"/>
                </a:ext>
              </a:extLst>
            </p:cNvPr>
            <p:cNvSpPr txBox="1"/>
            <p:nvPr/>
          </p:nvSpPr>
          <p:spPr>
            <a:xfrm>
              <a:off x="3154728" y="2725042"/>
              <a:ext cx="1209522" cy="539275"/>
            </a:xfrm>
            <a:prstGeom prst="rect">
              <a:avLst/>
            </a:prstGeom>
            <a:noFill/>
          </p:spPr>
          <p:txBody>
            <a:bodyPr wrap="square" rtlCol="0">
              <a:spAutoFit/>
            </a:bodyPr>
            <a:lstStyle/>
            <a:p>
              <a:pPr algn="ctr"/>
              <a:r>
                <a:rPr kumimoji="1" lang="zh-CN" altLang="en-US" sz="1400" dirty="0">
                  <a:solidFill>
                    <a:prstClr val="black"/>
                  </a:solidFill>
                  <a:latin typeface="Calibri"/>
                  <a:ea typeface="微软雅黑"/>
                </a:rPr>
                <a:t>接入交换机</a:t>
              </a:r>
            </a:p>
          </p:txBody>
        </p:sp>
        <p:grpSp>
          <p:nvGrpSpPr>
            <p:cNvPr id="121" name="Group 81">
              <a:extLst>
                <a:ext uri="{FF2B5EF4-FFF2-40B4-BE49-F238E27FC236}">
                  <a16:creationId xmlns:a16="http://schemas.microsoft.com/office/drawing/2014/main" id="{E284C958-3D5C-47D5-A0D7-F8A1937E4DEF}"/>
                </a:ext>
              </a:extLst>
            </p:cNvPr>
            <p:cNvGrpSpPr>
              <a:grpSpLocks noChangeAspect="1"/>
            </p:cNvGrpSpPr>
            <p:nvPr/>
          </p:nvGrpSpPr>
          <p:grpSpPr bwMode="auto">
            <a:xfrm>
              <a:off x="3302289" y="2002730"/>
              <a:ext cx="914400" cy="661987"/>
              <a:chOff x="470" y="447"/>
              <a:chExt cx="576" cy="417"/>
            </a:xfrm>
          </p:grpSpPr>
          <p:sp>
            <p:nvSpPr>
              <p:cNvPr id="122" name="AutoShape 82">
                <a:extLst>
                  <a:ext uri="{FF2B5EF4-FFF2-40B4-BE49-F238E27FC236}">
                    <a16:creationId xmlns:a16="http://schemas.microsoft.com/office/drawing/2014/main" id="{383B65D5-F264-430F-855D-7F35839CBAA9}"/>
                  </a:ext>
                </a:extLst>
              </p:cNvPr>
              <p:cNvSpPr>
                <a:spLocks noChangeAspect="1" noChangeArrowheads="1" noTextEdit="1"/>
              </p:cNvSpPr>
              <p:nvPr/>
            </p:nvSpPr>
            <p:spPr bwMode="auto">
              <a:xfrm>
                <a:off x="470" y="447"/>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Calibri"/>
                  <a:ea typeface="微软雅黑"/>
                </a:endParaRPr>
              </a:p>
            </p:txBody>
          </p:sp>
          <p:sp>
            <p:nvSpPr>
              <p:cNvPr id="123" name="Freeform 83">
                <a:extLst>
                  <a:ext uri="{FF2B5EF4-FFF2-40B4-BE49-F238E27FC236}">
                    <a16:creationId xmlns:a16="http://schemas.microsoft.com/office/drawing/2014/main" id="{F105F7C0-AA05-40C8-9673-912BFF286B3A}"/>
                  </a:ext>
                </a:extLst>
              </p:cNvPr>
              <p:cNvSpPr>
                <a:spLocks/>
              </p:cNvSpPr>
              <p:nvPr/>
            </p:nvSpPr>
            <p:spPr bwMode="auto">
              <a:xfrm>
                <a:off x="759" y="613"/>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252"/>
                  <a:gd name="T29" fmla="*/ 286 w 286"/>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252">
                    <a:moveTo>
                      <a:pt x="286" y="0"/>
                    </a:moveTo>
                    <a:lnTo>
                      <a:pt x="286" y="85"/>
                    </a:lnTo>
                    <a:lnTo>
                      <a:pt x="0" y="252"/>
                    </a:lnTo>
                    <a:lnTo>
                      <a:pt x="0" y="166"/>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24" name="Freeform 84">
                <a:extLst>
                  <a:ext uri="{FF2B5EF4-FFF2-40B4-BE49-F238E27FC236}">
                    <a16:creationId xmlns:a16="http://schemas.microsoft.com/office/drawing/2014/main" id="{29CA869D-6CE0-4345-98EF-0309AB54F23D}"/>
                  </a:ext>
                </a:extLst>
              </p:cNvPr>
              <p:cNvSpPr>
                <a:spLocks/>
              </p:cNvSpPr>
              <p:nvPr/>
            </p:nvSpPr>
            <p:spPr bwMode="auto">
              <a:xfrm>
                <a:off x="471" y="613"/>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
                  <a:gd name="T28" fmla="*/ 0 h 252"/>
                  <a:gd name="T29" fmla="*/ 288 w 288"/>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 h="252">
                    <a:moveTo>
                      <a:pt x="288" y="166"/>
                    </a:moveTo>
                    <a:lnTo>
                      <a:pt x="288" y="252"/>
                    </a:lnTo>
                    <a:lnTo>
                      <a:pt x="0" y="85"/>
                    </a:lnTo>
                    <a:lnTo>
                      <a:pt x="0" y="0"/>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25" name="Freeform 85">
                <a:extLst>
                  <a:ext uri="{FF2B5EF4-FFF2-40B4-BE49-F238E27FC236}">
                    <a16:creationId xmlns:a16="http://schemas.microsoft.com/office/drawing/2014/main" id="{AF3109D5-E11F-4D9A-9E1D-B6AC85DBECEA}"/>
                  </a:ext>
                </a:extLst>
              </p:cNvPr>
              <p:cNvSpPr>
                <a:spLocks/>
              </p:cNvSpPr>
              <p:nvPr/>
            </p:nvSpPr>
            <p:spPr bwMode="auto">
              <a:xfrm>
                <a:off x="471" y="447"/>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4"/>
                  <a:gd name="T28" fmla="*/ 0 h 332"/>
                  <a:gd name="T29" fmla="*/ 574 w 574"/>
                  <a:gd name="T30" fmla="*/ 332 h 3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4" h="332">
                    <a:moveTo>
                      <a:pt x="574" y="166"/>
                    </a:moveTo>
                    <a:lnTo>
                      <a:pt x="288" y="332"/>
                    </a:lnTo>
                    <a:lnTo>
                      <a:pt x="0" y="166"/>
                    </a:lnTo>
                    <a:lnTo>
                      <a:pt x="286" y="0"/>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26" name="Freeform 86">
                <a:extLst>
                  <a:ext uri="{FF2B5EF4-FFF2-40B4-BE49-F238E27FC236}">
                    <a16:creationId xmlns:a16="http://schemas.microsoft.com/office/drawing/2014/main" id="{7F5C72D5-8097-4C24-84EF-0457D2B27CA3}"/>
                  </a:ext>
                </a:extLst>
              </p:cNvPr>
              <p:cNvSpPr>
                <a:spLocks noEditPoints="1"/>
              </p:cNvSpPr>
              <p:nvPr/>
            </p:nvSpPr>
            <p:spPr bwMode="auto">
              <a:xfrm>
                <a:off x="550" y="495"/>
                <a:ext cx="416" cy="241"/>
              </a:xfrm>
              <a:custGeom>
                <a:avLst/>
                <a:gdLst>
                  <a:gd name="T0" fmla="*/ 136 w 785"/>
                  <a:gd name="T1" fmla="*/ 99 h 457"/>
                  <a:gd name="T2" fmla="*/ 147 w 785"/>
                  <a:gd name="T3" fmla="*/ 105 h 457"/>
                  <a:gd name="T4" fmla="*/ 109 w 785"/>
                  <a:gd name="T5" fmla="*/ 127 h 457"/>
                  <a:gd name="T6" fmla="*/ 72 w 785"/>
                  <a:gd name="T7" fmla="*/ 105 h 457"/>
                  <a:gd name="T8" fmla="*/ 83 w 785"/>
                  <a:gd name="T9" fmla="*/ 99 h 457"/>
                  <a:gd name="T10" fmla="*/ 100 w 785"/>
                  <a:gd name="T11" fmla="*/ 109 h 457"/>
                  <a:gd name="T12" fmla="*/ 100 w 785"/>
                  <a:gd name="T13" fmla="*/ 87 h 457"/>
                  <a:gd name="T14" fmla="*/ 81 w 785"/>
                  <a:gd name="T15" fmla="*/ 81 h 457"/>
                  <a:gd name="T16" fmla="*/ 69 w 785"/>
                  <a:gd name="T17" fmla="*/ 69 h 457"/>
                  <a:gd name="T18" fmla="*/ 32 w 785"/>
                  <a:gd name="T19" fmla="*/ 69 h 457"/>
                  <a:gd name="T20" fmla="*/ 49 w 785"/>
                  <a:gd name="T21" fmla="*/ 79 h 457"/>
                  <a:gd name="T22" fmla="*/ 38 w 785"/>
                  <a:gd name="T23" fmla="*/ 85 h 457"/>
                  <a:gd name="T24" fmla="*/ 0 w 785"/>
                  <a:gd name="T25" fmla="*/ 64 h 457"/>
                  <a:gd name="T26" fmla="*/ 38 w 785"/>
                  <a:gd name="T27" fmla="*/ 43 h 457"/>
                  <a:gd name="T28" fmla="*/ 49 w 785"/>
                  <a:gd name="T29" fmla="*/ 49 h 457"/>
                  <a:gd name="T30" fmla="*/ 32 w 785"/>
                  <a:gd name="T31" fmla="*/ 59 h 457"/>
                  <a:gd name="T32" fmla="*/ 68 w 785"/>
                  <a:gd name="T33" fmla="*/ 59 h 457"/>
                  <a:gd name="T34" fmla="*/ 81 w 785"/>
                  <a:gd name="T35" fmla="*/ 46 h 457"/>
                  <a:gd name="T36" fmla="*/ 104 w 785"/>
                  <a:gd name="T37" fmla="*/ 39 h 457"/>
                  <a:gd name="T38" fmla="*/ 104 w 785"/>
                  <a:gd name="T39" fmla="*/ 18 h 457"/>
                  <a:gd name="T40" fmla="*/ 86 w 785"/>
                  <a:gd name="T41" fmla="*/ 28 h 457"/>
                  <a:gd name="T42" fmla="*/ 75 w 785"/>
                  <a:gd name="T43" fmla="*/ 22 h 457"/>
                  <a:gd name="T44" fmla="*/ 113 w 785"/>
                  <a:gd name="T45" fmla="*/ 0 h 457"/>
                  <a:gd name="T46" fmla="*/ 151 w 785"/>
                  <a:gd name="T47" fmla="*/ 22 h 457"/>
                  <a:gd name="T48" fmla="*/ 139 w 785"/>
                  <a:gd name="T49" fmla="*/ 28 h 457"/>
                  <a:gd name="T50" fmla="*/ 122 w 785"/>
                  <a:gd name="T51" fmla="*/ 18 h 457"/>
                  <a:gd name="T52" fmla="*/ 122 w 785"/>
                  <a:gd name="T53" fmla="*/ 40 h 457"/>
                  <a:gd name="T54" fmla="*/ 141 w 785"/>
                  <a:gd name="T55" fmla="*/ 46 h 457"/>
                  <a:gd name="T56" fmla="*/ 152 w 785"/>
                  <a:gd name="T57" fmla="*/ 57 h 457"/>
                  <a:gd name="T58" fmla="*/ 189 w 785"/>
                  <a:gd name="T59" fmla="*/ 57 h 457"/>
                  <a:gd name="T60" fmla="*/ 172 w 785"/>
                  <a:gd name="T61" fmla="*/ 47 h 457"/>
                  <a:gd name="T62" fmla="*/ 182 w 785"/>
                  <a:gd name="T63" fmla="*/ 40 h 457"/>
                  <a:gd name="T64" fmla="*/ 220 w 785"/>
                  <a:gd name="T65" fmla="*/ 62 h 457"/>
                  <a:gd name="T66" fmla="*/ 183 w 785"/>
                  <a:gd name="T67" fmla="*/ 84 h 457"/>
                  <a:gd name="T68" fmla="*/ 172 w 785"/>
                  <a:gd name="T69" fmla="*/ 78 h 457"/>
                  <a:gd name="T70" fmla="*/ 189 w 785"/>
                  <a:gd name="T71" fmla="*/ 68 h 457"/>
                  <a:gd name="T72" fmla="*/ 153 w 785"/>
                  <a:gd name="T73" fmla="*/ 68 h 457"/>
                  <a:gd name="T74" fmla="*/ 141 w 785"/>
                  <a:gd name="T75" fmla="*/ 81 h 457"/>
                  <a:gd name="T76" fmla="*/ 119 w 785"/>
                  <a:gd name="T77" fmla="*/ 88 h 457"/>
                  <a:gd name="T78" fmla="*/ 119 w 785"/>
                  <a:gd name="T79" fmla="*/ 109 h 457"/>
                  <a:gd name="T80" fmla="*/ 136 w 785"/>
                  <a:gd name="T81" fmla="*/ 99 h 457"/>
                  <a:gd name="T82" fmla="*/ 136 w 785"/>
                  <a:gd name="T83" fmla="*/ 99 h 457"/>
                  <a:gd name="T84" fmla="*/ 136 w 785"/>
                  <a:gd name="T85" fmla="*/ 99 h 457"/>
                  <a:gd name="T86" fmla="*/ 95 w 785"/>
                  <a:gd name="T87" fmla="*/ 72 h 457"/>
                  <a:gd name="T88" fmla="*/ 126 w 785"/>
                  <a:gd name="T89" fmla="*/ 72 h 457"/>
                  <a:gd name="T90" fmla="*/ 126 w 785"/>
                  <a:gd name="T91" fmla="*/ 54 h 457"/>
                  <a:gd name="T92" fmla="*/ 95 w 785"/>
                  <a:gd name="T93" fmla="*/ 54 h 457"/>
                  <a:gd name="T94" fmla="*/ 95 w 785"/>
                  <a:gd name="T95" fmla="*/ 72 h 4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7"/>
                  <a:gd name="T146" fmla="*/ 785 w 785"/>
                  <a:gd name="T147" fmla="*/ 457 h 4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27" name="Freeform 87">
                <a:extLst>
                  <a:ext uri="{FF2B5EF4-FFF2-40B4-BE49-F238E27FC236}">
                    <a16:creationId xmlns:a16="http://schemas.microsoft.com/office/drawing/2014/main" id="{A50F0626-9006-488B-BC51-1A9D4EBB2B28}"/>
                  </a:ext>
                </a:extLst>
              </p:cNvPr>
              <p:cNvSpPr>
                <a:spLocks noEditPoints="1"/>
              </p:cNvSpPr>
              <p:nvPr/>
            </p:nvSpPr>
            <p:spPr bwMode="auto">
              <a:xfrm>
                <a:off x="550" y="489"/>
                <a:ext cx="416" cy="241"/>
              </a:xfrm>
              <a:custGeom>
                <a:avLst/>
                <a:gdLst>
                  <a:gd name="T0" fmla="*/ 136 w 785"/>
                  <a:gd name="T1" fmla="*/ 99 h 456"/>
                  <a:gd name="T2" fmla="*/ 147 w 785"/>
                  <a:gd name="T3" fmla="*/ 106 h 456"/>
                  <a:gd name="T4" fmla="*/ 109 w 785"/>
                  <a:gd name="T5" fmla="*/ 127 h 456"/>
                  <a:gd name="T6" fmla="*/ 72 w 785"/>
                  <a:gd name="T7" fmla="*/ 106 h 456"/>
                  <a:gd name="T8" fmla="*/ 83 w 785"/>
                  <a:gd name="T9" fmla="*/ 99 h 456"/>
                  <a:gd name="T10" fmla="*/ 100 w 785"/>
                  <a:gd name="T11" fmla="*/ 109 h 456"/>
                  <a:gd name="T12" fmla="*/ 100 w 785"/>
                  <a:gd name="T13" fmla="*/ 87 h 456"/>
                  <a:gd name="T14" fmla="*/ 81 w 785"/>
                  <a:gd name="T15" fmla="*/ 81 h 456"/>
                  <a:gd name="T16" fmla="*/ 69 w 785"/>
                  <a:gd name="T17" fmla="*/ 70 h 456"/>
                  <a:gd name="T18" fmla="*/ 32 w 785"/>
                  <a:gd name="T19" fmla="*/ 70 h 456"/>
                  <a:gd name="T20" fmla="*/ 49 w 785"/>
                  <a:gd name="T21" fmla="*/ 79 h 456"/>
                  <a:gd name="T22" fmla="*/ 38 w 785"/>
                  <a:gd name="T23" fmla="*/ 86 h 456"/>
                  <a:gd name="T24" fmla="*/ 0 w 785"/>
                  <a:gd name="T25" fmla="*/ 64 h 456"/>
                  <a:gd name="T26" fmla="*/ 38 w 785"/>
                  <a:gd name="T27" fmla="*/ 42 h 456"/>
                  <a:gd name="T28" fmla="*/ 49 w 785"/>
                  <a:gd name="T29" fmla="*/ 49 h 456"/>
                  <a:gd name="T30" fmla="*/ 32 w 785"/>
                  <a:gd name="T31" fmla="*/ 59 h 456"/>
                  <a:gd name="T32" fmla="*/ 68 w 785"/>
                  <a:gd name="T33" fmla="*/ 59 h 456"/>
                  <a:gd name="T34" fmla="*/ 81 w 785"/>
                  <a:gd name="T35" fmla="*/ 46 h 456"/>
                  <a:gd name="T36" fmla="*/ 104 w 785"/>
                  <a:gd name="T37" fmla="*/ 39 h 456"/>
                  <a:gd name="T38" fmla="*/ 104 w 785"/>
                  <a:gd name="T39" fmla="*/ 18 h 456"/>
                  <a:gd name="T40" fmla="*/ 86 w 785"/>
                  <a:gd name="T41" fmla="*/ 28 h 456"/>
                  <a:gd name="T42" fmla="*/ 75 w 785"/>
                  <a:gd name="T43" fmla="*/ 22 h 456"/>
                  <a:gd name="T44" fmla="*/ 113 w 785"/>
                  <a:gd name="T45" fmla="*/ 0 h 456"/>
                  <a:gd name="T46" fmla="*/ 151 w 785"/>
                  <a:gd name="T47" fmla="*/ 22 h 456"/>
                  <a:gd name="T48" fmla="*/ 139 w 785"/>
                  <a:gd name="T49" fmla="*/ 28 h 456"/>
                  <a:gd name="T50" fmla="*/ 122 w 785"/>
                  <a:gd name="T51" fmla="*/ 18 h 456"/>
                  <a:gd name="T52" fmla="*/ 122 w 785"/>
                  <a:gd name="T53" fmla="*/ 40 h 456"/>
                  <a:gd name="T54" fmla="*/ 141 w 785"/>
                  <a:gd name="T55" fmla="*/ 46 h 456"/>
                  <a:gd name="T56" fmla="*/ 152 w 785"/>
                  <a:gd name="T57" fmla="*/ 57 h 456"/>
                  <a:gd name="T58" fmla="*/ 189 w 785"/>
                  <a:gd name="T59" fmla="*/ 57 h 456"/>
                  <a:gd name="T60" fmla="*/ 172 w 785"/>
                  <a:gd name="T61" fmla="*/ 47 h 456"/>
                  <a:gd name="T62" fmla="*/ 182 w 785"/>
                  <a:gd name="T63" fmla="*/ 41 h 456"/>
                  <a:gd name="T64" fmla="*/ 220 w 785"/>
                  <a:gd name="T65" fmla="*/ 62 h 456"/>
                  <a:gd name="T66" fmla="*/ 183 w 785"/>
                  <a:gd name="T67" fmla="*/ 84 h 456"/>
                  <a:gd name="T68" fmla="*/ 172 w 785"/>
                  <a:gd name="T69" fmla="*/ 77 h 456"/>
                  <a:gd name="T70" fmla="*/ 189 w 785"/>
                  <a:gd name="T71" fmla="*/ 68 h 456"/>
                  <a:gd name="T72" fmla="*/ 153 w 785"/>
                  <a:gd name="T73" fmla="*/ 68 h 456"/>
                  <a:gd name="T74" fmla="*/ 141 w 785"/>
                  <a:gd name="T75" fmla="*/ 81 h 456"/>
                  <a:gd name="T76" fmla="*/ 119 w 785"/>
                  <a:gd name="T77" fmla="*/ 88 h 456"/>
                  <a:gd name="T78" fmla="*/ 119 w 785"/>
                  <a:gd name="T79" fmla="*/ 109 h 456"/>
                  <a:gd name="T80" fmla="*/ 136 w 785"/>
                  <a:gd name="T81" fmla="*/ 99 h 456"/>
                  <a:gd name="T82" fmla="*/ 136 w 785"/>
                  <a:gd name="T83" fmla="*/ 99 h 456"/>
                  <a:gd name="T84" fmla="*/ 136 w 785"/>
                  <a:gd name="T85" fmla="*/ 99 h 456"/>
                  <a:gd name="T86" fmla="*/ 95 w 785"/>
                  <a:gd name="T87" fmla="*/ 72 h 456"/>
                  <a:gd name="T88" fmla="*/ 126 w 785"/>
                  <a:gd name="T89" fmla="*/ 72 h 456"/>
                  <a:gd name="T90" fmla="*/ 126 w 785"/>
                  <a:gd name="T91" fmla="*/ 54 h 456"/>
                  <a:gd name="T92" fmla="*/ 95 w 785"/>
                  <a:gd name="T93" fmla="*/ 54 h 456"/>
                  <a:gd name="T94" fmla="*/ 95 w 785"/>
                  <a:gd name="T95" fmla="*/ 72 h 4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6"/>
                  <a:gd name="T146" fmla="*/ 785 w 785"/>
                  <a:gd name="T147" fmla="*/ 456 h 4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28" name="Freeform 88">
                <a:extLst>
                  <a:ext uri="{FF2B5EF4-FFF2-40B4-BE49-F238E27FC236}">
                    <a16:creationId xmlns:a16="http://schemas.microsoft.com/office/drawing/2014/main" id="{99718F80-001A-4AE2-9ACB-ED76FE88B648}"/>
                  </a:ext>
                </a:extLst>
              </p:cNvPr>
              <p:cNvSpPr>
                <a:spLocks/>
              </p:cNvSpPr>
              <p:nvPr/>
            </p:nvSpPr>
            <p:spPr bwMode="auto">
              <a:xfrm>
                <a:off x="519" y="673"/>
                <a:ext cx="30" cy="48"/>
              </a:xfrm>
              <a:custGeom>
                <a:avLst/>
                <a:gdLst>
                  <a:gd name="T0" fmla="*/ 8 w 56"/>
                  <a:gd name="T1" fmla="*/ 2 h 92"/>
                  <a:gd name="T2" fmla="*/ 13 w 56"/>
                  <a:gd name="T3" fmla="*/ 6 h 92"/>
                  <a:gd name="T4" fmla="*/ 16 w 56"/>
                  <a:gd name="T5" fmla="*/ 12 h 92"/>
                  <a:gd name="T6" fmla="*/ 11 w 56"/>
                  <a:gd name="T7" fmla="*/ 10 h 92"/>
                  <a:gd name="T8" fmla="*/ 8 w 56"/>
                  <a:gd name="T9" fmla="*/ 5 h 92"/>
                  <a:gd name="T10" fmla="*/ 6 w 56"/>
                  <a:gd name="T11" fmla="*/ 4 h 92"/>
                  <a:gd name="T12" fmla="*/ 5 w 56"/>
                  <a:gd name="T13" fmla="*/ 5 h 92"/>
                  <a:gd name="T14" fmla="*/ 6 w 56"/>
                  <a:gd name="T15" fmla="*/ 8 h 92"/>
                  <a:gd name="T16" fmla="*/ 10 w 56"/>
                  <a:gd name="T17" fmla="*/ 11 h 92"/>
                  <a:gd name="T18" fmla="*/ 14 w 56"/>
                  <a:gd name="T19" fmla="*/ 15 h 92"/>
                  <a:gd name="T20" fmla="*/ 16 w 56"/>
                  <a:gd name="T21" fmla="*/ 21 h 92"/>
                  <a:gd name="T22" fmla="*/ 14 w 56"/>
                  <a:gd name="T23" fmla="*/ 25 h 92"/>
                  <a:gd name="T24" fmla="*/ 8 w 56"/>
                  <a:gd name="T25" fmla="*/ 23 h 92"/>
                  <a:gd name="T26" fmla="*/ 3 w 56"/>
                  <a:gd name="T27" fmla="*/ 18 h 92"/>
                  <a:gd name="T28" fmla="*/ 0 w 56"/>
                  <a:gd name="T29" fmla="*/ 11 h 92"/>
                  <a:gd name="T30" fmla="*/ 4 w 56"/>
                  <a:gd name="T31" fmla="*/ 14 h 92"/>
                  <a:gd name="T32" fmla="*/ 5 w 56"/>
                  <a:gd name="T33" fmla="*/ 17 h 92"/>
                  <a:gd name="T34" fmla="*/ 9 w 56"/>
                  <a:gd name="T35" fmla="*/ 20 h 92"/>
                  <a:gd name="T36" fmla="*/ 11 w 56"/>
                  <a:gd name="T37" fmla="*/ 20 h 92"/>
                  <a:gd name="T38" fmla="*/ 12 w 56"/>
                  <a:gd name="T39" fmla="*/ 19 h 92"/>
                  <a:gd name="T40" fmla="*/ 9 w 56"/>
                  <a:gd name="T41" fmla="*/ 15 h 92"/>
                  <a:gd name="T42" fmla="*/ 4 w 56"/>
                  <a:gd name="T43" fmla="*/ 10 h 92"/>
                  <a:gd name="T44" fmla="*/ 1 w 56"/>
                  <a:gd name="T45" fmla="*/ 4 h 92"/>
                  <a:gd name="T46" fmla="*/ 3 w 56"/>
                  <a:gd name="T47" fmla="*/ 1 h 92"/>
                  <a:gd name="T48" fmla="*/ 8 w 56"/>
                  <a:gd name="T49" fmla="*/ 2 h 92"/>
                  <a:gd name="T50" fmla="*/ 8 w 56"/>
                  <a:gd name="T51" fmla="*/ 2 h 92"/>
                  <a:gd name="T52" fmla="*/ 8 w 56"/>
                  <a:gd name="T53" fmla="*/ 2 h 92"/>
                  <a:gd name="T54" fmla="*/ 8 w 56"/>
                  <a:gd name="T55" fmla="*/ 2 h 92"/>
                  <a:gd name="T56" fmla="*/ 8 w 56"/>
                  <a:gd name="T57" fmla="*/ 2 h 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6"/>
                  <a:gd name="T88" fmla="*/ 0 h 92"/>
                  <a:gd name="T89" fmla="*/ 56 w 56"/>
                  <a:gd name="T90" fmla="*/ 92 h 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29" name="Freeform 89">
                <a:extLst>
                  <a:ext uri="{FF2B5EF4-FFF2-40B4-BE49-F238E27FC236}">
                    <a16:creationId xmlns:a16="http://schemas.microsoft.com/office/drawing/2014/main" id="{9229EC4F-56BA-4D4B-8E80-9C1F97E1DAFE}"/>
                  </a:ext>
                </a:extLst>
              </p:cNvPr>
              <p:cNvSpPr>
                <a:spLocks/>
              </p:cNvSpPr>
              <p:nvPr/>
            </p:nvSpPr>
            <p:spPr bwMode="auto">
              <a:xfrm>
                <a:off x="550" y="685"/>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62"/>
                  <a:gd name="T59" fmla="*/ 46 w 46"/>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30" name="Freeform 90">
                <a:extLst>
                  <a:ext uri="{FF2B5EF4-FFF2-40B4-BE49-F238E27FC236}">
                    <a16:creationId xmlns:a16="http://schemas.microsoft.com/office/drawing/2014/main" id="{9084ED95-DDDB-4B42-8C96-1F6966B9DD11}"/>
                  </a:ext>
                </a:extLst>
              </p:cNvPr>
              <p:cNvSpPr>
                <a:spLocks/>
              </p:cNvSpPr>
              <p:nvPr/>
            </p:nvSpPr>
            <p:spPr bwMode="auto">
              <a:xfrm>
                <a:off x="600" y="714"/>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5"/>
                  <a:gd name="T32" fmla="*/ 7 w 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5">
                    <a:moveTo>
                      <a:pt x="7" y="5"/>
                    </a:moveTo>
                    <a:lnTo>
                      <a:pt x="7" y="45"/>
                    </a:lnTo>
                    <a:lnTo>
                      <a:pt x="0" y="41"/>
                    </a:lnTo>
                    <a:lnTo>
                      <a:pt x="0" y="0"/>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31" name="Freeform 91">
                <a:extLst>
                  <a:ext uri="{FF2B5EF4-FFF2-40B4-BE49-F238E27FC236}">
                    <a16:creationId xmlns:a16="http://schemas.microsoft.com/office/drawing/2014/main" id="{39F3E5AF-54E5-40BD-B087-AE1CDB8F12D3}"/>
                  </a:ext>
                </a:extLst>
              </p:cNvPr>
              <p:cNvSpPr>
                <a:spLocks/>
              </p:cNvSpPr>
              <p:nvPr/>
            </p:nvSpPr>
            <p:spPr bwMode="auto">
              <a:xfrm>
                <a:off x="611" y="721"/>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51"/>
                  <a:gd name="T44" fmla="*/ 29 w 29"/>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51">
                    <a:moveTo>
                      <a:pt x="29" y="17"/>
                    </a:moveTo>
                    <a:lnTo>
                      <a:pt x="29" y="24"/>
                    </a:lnTo>
                    <a:lnTo>
                      <a:pt x="19" y="18"/>
                    </a:lnTo>
                    <a:lnTo>
                      <a:pt x="19" y="51"/>
                    </a:lnTo>
                    <a:lnTo>
                      <a:pt x="11" y="46"/>
                    </a:lnTo>
                    <a:lnTo>
                      <a:pt x="11" y="14"/>
                    </a:lnTo>
                    <a:lnTo>
                      <a:pt x="0" y="7"/>
                    </a:lnTo>
                    <a:lnTo>
                      <a:pt x="0" y="0"/>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32" name="Freeform 92">
                <a:extLst>
                  <a:ext uri="{FF2B5EF4-FFF2-40B4-BE49-F238E27FC236}">
                    <a16:creationId xmlns:a16="http://schemas.microsoft.com/office/drawing/2014/main" id="{637BAABA-3301-40C8-B76A-60EDC8F3A0BC}"/>
                  </a:ext>
                </a:extLst>
              </p:cNvPr>
              <p:cNvSpPr>
                <a:spLocks/>
              </p:cNvSpPr>
              <p:nvPr/>
            </p:nvSpPr>
            <p:spPr bwMode="auto">
              <a:xfrm>
                <a:off x="642" y="745"/>
                <a:ext cx="33" cy="48"/>
              </a:xfrm>
              <a:custGeom>
                <a:avLst/>
                <a:gdLst>
                  <a:gd name="T0" fmla="*/ 10 w 62"/>
                  <a:gd name="T1" fmla="*/ 2 h 92"/>
                  <a:gd name="T2" fmla="*/ 15 w 62"/>
                  <a:gd name="T3" fmla="*/ 7 h 92"/>
                  <a:gd name="T4" fmla="*/ 18 w 62"/>
                  <a:gd name="T5" fmla="*/ 14 h 92"/>
                  <a:gd name="T6" fmla="*/ 14 w 62"/>
                  <a:gd name="T7" fmla="*/ 11 h 92"/>
                  <a:gd name="T8" fmla="*/ 12 w 62"/>
                  <a:gd name="T9" fmla="*/ 8 h 92"/>
                  <a:gd name="T10" fmla="*/ 10 w 62"/>
                  <a:gd name="T11" fmla="*/ 6 h 92"/>
                  <a:gd name="T12" fmla="*/ 5 w 62"/>
                  <a:gd name="T13" fmla="*/ 6 h 92"/>
                  <a:gd name="T14" fmla="*/ 4 w 62"/>
                  <a:gd name="T15" fmla="*/ 10 h 92"/>
                  <a:gd name="T16" fmla="*/ 5 w 62"/>
                  <a:gd name="T17" fmla="*/ 15 h 92"/>
                  <a:gd name="T18" fmla="*/ 10 w 62"/>
                  <a:gd name="T19" fmla="*/ 20 h 92"/>
                  <a:gd name="T20" fmla="*/ 12 w 62"/>
                  <a:gd name="T21" fmla="*/ 20 h 92"/>
                  <a:gd name="T22" fmla="*/ 14 w 62"/>
                  <a:gd name="T23" fmla="*/ 17 h 92"/>
                  <a:gd name="T24" fmla="*/ 18 w 62"/>
                  <a:gd name="T25" fmla="*/ 20 h 92"/>
                  <a:gd name="T26" fmla="*/ 15 w 62"/>
                  <a:gd name="T27" fmla="*/ 25 h 92"/>
                  <a:gd name="T28" fmla="*/ 10 w 62"/>
                  <a:gd name="T29" fmla="*/ 23 h 92"/>
                  <a:gd name="T30" fmla="*/ 3 w 62"/>
                  <a:gd name="T31" fmla="*/ 17 h 92"/>
                  <a:gd name="T32" fmla="*/ 0 w 62"/>
                  <a:gd name="T33" fmla="*/ 8 h 92"/>
                  <a:gd name="T34" fmla="*/ 3 w 62"/>
                  <a:gd name="T35" fmla="*/ 1 h 92"/>
                  <a:gd name="T36" fmla="*/ 10 w 62"/>
                  <a:gd name="T37" fmla="*/ 2 h 92"/>
                  <a:gd name="T38" fmla="*/ 10 w 62"/>
                  <a:gd name="T39" fmla="*/ 2 h 92"/>
                  <a:gd name="T40" fmla="*/ 10 w 62"/>
                  <a:gd name="T41" fmla="*/ 2 h 92"/>
                  <a:gd name="T42" fmla="*/ 10 w 62"/>
                  <a:gd name="T43" fmla="*/ 2 h 92"/>
                  <a:gd name="T44" fmla="*/ 10 w 62"/>
                  <a:gd name="T45" fmla="*/ 2 h 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2"/>
                  <a:gd name="T70" fmla="*/ 0 h 92"/>
                  <a:gd name="T71" fmla="*/ 62 w 62"/>
                  <a:gd name="T72" fmla="*/ 92 h 9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33" name="Freeform 93">
                <a:extLst>
                  <a:ext uri="{FF2B5EF4-FFF2-40B4-BE49-F238E27FC236}">
                    <a16:creationId xmlns:a16="http://schemas.microsoft.com/office/drawing/2014/main" id="{BA92D074-1CD3-4CB6-9151-6F84CFD4DD3D}"/>
                  </a:ext>
                </a:extLst>
              </p:cNvPr>
              <p:cNvSpPr>
                <a:spLocks/>
              </p:cNvSpPr>
              <p:nvPr/>
            </p:nvSpPr>
            <p:spPr bwMode="auto">
              <a:xfrm>
                <a:off x="680" y="761"/>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57"/>
                  <a:gd name="T56" fmla="*/ 30 w 30"/>
                  <a:gd name="T57" fmla="*/ 57 h 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grpSp>
      </p:grpSp>
      <p:pic>
        <p:nvPicPr>
          <p:cNvPr id="134" name="图片 133">
            <a:extLst>
              <a:ext uri="{FF2B5EF4-FFF2-40B4-BE49-F238E27FC236}">
                <a16:creationId xmlns:a16="http://schemas.microsoft.com/office/drawing/2014/main" id="{6D0DCC4B-B19C-4904-9517-DA52BD2B8424}"/>
              </a:ext>
            </a:extLst>
          </p:cNvPr>
          <p:cNvPicPr>
            <a:picLocks noChangeAspect="1"/>
          </p:cNvPicPr>
          <p:nvPr/>
        </p:nvPicPr>
        <p:blipFill>
          <a:blip r:embed="rId6"/>
          <a:stretch>
            <a:fillRect/>
          </a:stretch>
        </p:blipFill>
        <p:spPr>
          <a:xfrm>
            <a:off x="5498045" y="5800752"/>
            <a:ext cx="379213" cy="337823"/>
          </a:xfrm>
          <a:prstGeom prst="rect">
            <a:avLst/>
          </a:prstGeom>
        </p:spPr>
      </p:pic>
      <p:pic>
        <p:nvPicPr>
          <p:cNvPr id="135" name="图片 134">
            <a:extLst>
              <a:ext uri="{FF2B5EF4-FFF2-40B4-BE49-F238E27FC236}">
                <a16:creationId xmlns:a16="http://schemas.microsoft.com/office/drawing/2014/main" id="{CBEEBAE2-A209-4946-9976-4E6EA65832FF}"/>
              </a:ext>
            </a:extLst>
          </p:cNvPr>
          <p:cNvPicPr>
            <a:picLocks noChangeAspect="1"/>
          </p:cNvPicPr>
          <p:nvPr/>
        </p:nvPicPr>
        <p:blipFill>
          <a:blip r:embed="rId6"/>
          <a:stretch>
            <a:fillRect/>
          </a:stretch>
        </p:blipFill>
        <p:spPr>
          <a:xfrm>
            <a:off x="5964750" y="5802283"/>
            <a:ext cx="379213" cy="337823"/>
          </a:xfrm>
          <a:prstGeom prst="rect">
            <a:avLst/>
          </a:prstGeom>
        </p:spPr>
      </p:pic>
      <p:sp>
        <p:nvSpPr>
          <p:cNvPr id="136" name="文本框 135">
            <a:extLst>
              <a:ext uri="{FF2B5EF4-FFF2-40B4-BE49-F238E27FC236}">
                <a16:creationId xmlns:a16="http://schemas.microsoft.com/office/drawing/2014/main" id="{07849A45-2AA5-4514-80BD-DAC2FC4F28B2}"/>
              </a:ext>
            </a:extLst>
          </p:cNvPr>
          <p:cNvSpPr txBox="1"/>
          <p:nvPr/>
        </p:nvSpPr>
        <p:spPr>
          <a:xfrm>
            <a:off x="5716947" y="5718256"/>
            <a:ext cx="436214" cy="369332"/>
          </a:xfrm>
          <a:prstGeom prst="rect">
            <a:avLst/>
          </a:prstGeom>
          <a:noFill/>
        </p:spPr>
        <p:txBody>
          <a:bodyPr wrap="square" rtlCol="0">
            <a:spAutoFit/>
          </a:bodyPr>
          <a:lstStyle/>
          <a:p>
            <a:r>
              <a:rPr kumimoji="1" lang="mr-IN" altLang="zh-CN" dirty="0">
                <a:solidFill>
                  <a:prstClr val="black"/>
                </a:solidFill>
                <a:latin typeface="Calibri"/>
                <a:ea typeface="微软雅黑"/>
              </a:rPr>
              <a:t>…</a:t>
            </a:r>
            <a:endParaRPr kumimoji="1" lang="zh-CN" altLang="en-US" sz="2000" dirty="0">
              <a:solidFill>
                <a:prstClr val="black"/>
              </a:solidFill>
              <a:latin typeface="Calibri"/>
              <a:ea typeface="微软雅黑"/>
            </a:endParaRPr>
          </a:p>
        </p:txBody>
      </p:sp>
      <p:pic>
        <p:nvPicPr>
          <p:cNvPr id="137" name="图片 136">
            <a:extLst>
              <a:ext uri="{FF2B5EF4-FFF2-40B4-BE49-F238E27FC236}">
                <a16:creationId xmlns:a16="http://schemas.microsoft.com/office/drawing/2014/main" id="{FCC3041E-BBD2-4142-A5F6-8A48FC09A1FE}"/>
              </a:ext>
            </a:extLst>
          </p:cNvPr>
          <p:cNvPicPr>
            <a:picLocks noChangeAspect="1"/>
          </p:cNvPicPr>
          <p:nvPr/>
        </p:nvPicPr>
        <p:blipFill>
          <a:blip r:embed="rId6"/>
          <a:stretch>
            <a:fillRect/>
          </a:stretch>
        </p:blipFill>
        <p:spPr>
          <a:xfrm>
            <a:off x="6442830" y="5800752"/>
            <a:ext cx="379213" cy="337823"/>
          </a:xfrm>
          <a:prstGeom prst="rect">
            <a:avLst/>
          </a:prstGeom>
        </p:spPr>
      </p:pic>
      <p:sp>
        <p:nvSpPr>
          <p:cNvPr id="138" name="文本框 137">
            <a:extLst>
              <a:ext uri="{FF2B5EF4-FFF2-40B4-BE49-F238E27FC236}">
                <a16:creationId xmlns:a16="http://schemas.microsoft.com/office/drawing/2014/main" id="{66A29FEB-C349-406D-96D8-C30C753B8265}"/>
              </a:ext>
            </a:extLst>
          </p:cNvPr>
          <p:cNvSpPr txBox="1"/>
          <p:nvPr/>
        </p:nvSpPr>
        <p:spPr>
          <a:xfrm>
            <a:off x="6192647" y="5707713"/>
            <a:ext cx="436214" cy="369332"/>
          </a:xfrm>
          <a:prstGeom prst="rect">
            <a:avLst/>
          </a:prstGeom>
          <a:noFill/>
        </p:spPr>
        <p:txBody>
          <a:bodyPr wrap="square" rtlCol="0">
            <a:spAutoFit/>
          </a:bodyPr>
          <a:lstStyle/>
          <a:p>
            <a:r>
              <a:rPr kumimoji="1" lang="mr-IN" altLang="zh-CN" dirty="0">
                <a:solidFill>
                  <a:prstClr val="black"/>
                </a:solidFill>
                <a:latin typeface="Calibri"/>
                <a:ea typeface="微软雅黑"/>
              </a:rPr>
              <a:t>…</a:t>
            </a:r>
            <a:endParaRPr kumimoji="1" lang="zh-CN" altLang="en-US" sz="2000" dirty="0">
              <a:solidFill>
                <a:prstClr val="black"/>
              </a:solidFill>
              <a:latin typeface="Calibri"/>
              <a:ea typeface="微软雅黑"/>
            </a:endParaRPr>
          </a:p>
        </p:txBody>
      </p:sp>
      <p:sp>
        <p:nvSpPr>
          <p:cNvPr id="139" name="文本框 138">
            <a:extLst>
              <a:ext uri="{FF2B5EF4-FFF2-40B4-BE49-F238E27FC236}">
                <a16:creationId xmlns:a16="http://schemas.microsoft.com/office/drawing/2014/main" id="{33F69CAC-EF52-4CA6-9F70-3B7134DEDE90}"/>
              </a:ext>
            </a:extLst>
          </p:cNvPr>
          <p:cNvSpPr txBox="1"/>
          <p:nvPr/>
        </p:nvSpPr>
        <p:spPr>
          <a:xfrm>
            <a:off x="5985694" y="5541231"/>
            <a:ext cx="461665" cy="259520"/>
          </a:xfrm>
          <a:prstGeom prst="rect">
            <a:avLst/>
          </a:prstGeom>
          <a:noFill/>
        </p:spPr>
        <p:txBody>
          <a:bodyPr vert="eaVert" wrap="square" rtlCol="0">
            <a:spAutoFit/>
          </a:bodyPr>
          <a:lstStyle/>
          <a:p>
            <a:r>
              <a:rPr lang="en-US" altLang="zh-CN" dirty="0">
                <a:solidFill>
                  <a:prstClr val="black"/>
                </a:solidFill>
                <a:latin typeface="Calibri"/>
                <a:ea typeface="微软雅黑"/>
              </a:rPr>
              <a:t>...</a:t>
            </a:r>
            <a:endParaRPr lang="zh-CN" altLang="en-US" dirty="0">
              <a:solidFill>
                <a:prstClr val="black"/>
              </a:solidFill>
              <a:latin typeface="Calibri"/>
              <a:ea typeface="微软雅黑"/>
            </a:endParaRPr>
          </a:p>
        </p:txBody>
      </p:sp>
      <p:grpSp>
        <p:nvGrpSpPr>
          <p:cNvPr id="140" name="组 287">
            <a:extLst>
              <a:ext uri="{FF2B5EF4-FFF2-40B4-BE49-F238E27FC236}">
                <a16:creationId xmlns:a16="http://schemas.microsoft.com/office/drawing/2014/main" id="{C7DAB6CE-002F-4E3F-ABFD-E794DBBE7FF4}"/>
              </a:ext>
            </a:extLst>
          </p:cNvPr>
          <p:cNvGrpSpPr/>
          <p:nvPr/>
        </p:nvGrpSpPr>
        <p:grpSpPr>
          <a:xfrm>
            <a:off x="7217408" y="4863980"/>
            <a:ext cx="1081305" cy="720017"/>
            <a:chOff x="3154728" y="2002730"/>
            <a:chExt cx="1209522" cy="1261587"/>
          </a:xfrm>
        </p:grpSpPr>
        <p:sp>
          <p:nvSpPr>
            <p:cNvPr id="141" name="文本框 140">
              <a:extLst>
                <a:ext uri="{FF2B5EF4-FFF2-40B4-BE49-F238E27FC236}">
                  <a16:creationId xmlns:a16="http://schemas.microsoft.com/office/drawing/2014/main" id="{BE46907D-BDFB-4231-9AD5-A4BC09EEF167}"/>
                </a:ext>
              </a:extLst>
            </p:cNvPr>
            <p:cNvSpPr txBox="1"/>
            <p:nvPr/>
          </p:nvSpPr>
          <p:spPr>
            <a:xfrm>
              <a:off x="3154728" y="2725042"/>
              <a:ext cx="1209522" cy="539275"/>
            </a:xfrm>
            <a:prstGeom prst="rect">
              <a:avLst/>
            </a:prstGeom>
            <a:noFill/>
          </p:spPr>
          <p:txBody>
            <a:bodyPr wrap="square" rtlCol="0">
              <a:spAutoFit/>
            </a:bodyPr>
            <a:lstStyle/>
            <a:p>
              <a:pPr algn="ctr"/>
              <a:r>
                <a:rPr kumimoji="1" lang="zh-CN" altLang="en-US" sz="1400" dirty="0">
                  <a:solidFill>
                    <a:prstClr val="black"/>
                  </a:solidFill>
                  <a:latin typeface="Calibri"/>
                  <a:ea typeface="微软雅黑"/>
                </a:rPr>
                <a:t>接入交换机</a:t>
              </a:r>
            </a:p>
          </p:txBody>
        </p:sp>
        <p:grpSp>
          <p:nvGrpSpPr>
            <p:cNvPr id="142" name="Group 81">
              <a:extLst>
                <a:ext uri="{FF2B5EF4-FFF2-40B4-BE49-F238E27FC236}">
                  <a16:creationId xmlns:a16="http://schemas.microsoft.com/office/drawing/2014/main" id="{04851352-3953-4D1F-8B36-63BCE14566D9}"/>
                </a:ext>
              </a:extLst>
            </p:cNvPr>
            <p:cNvGrpSpPr>
              <a:grpSpLocks noChangeAspect="1"/>
            </p:cNvGrpSpPr>
            <p:nvPr/>
          </p:nvGrpSpPr>
          <p:grpSpPr bwMode="auto">
            <a:xfrm>
              <a:off x="3302289" y="2002730"/>
              <a:ext cx="914400" cy="661987"/>
              <a:chOff x="470" y="447"/>
              <a:chExt cx="576" cy="417"/>
            </a:xfrm>
          </p:grpSpPr>
          <p:sp>
            <p:nvSpPr>
              <p:cNvPr id="143" name="AutoShape 82">
                <a:extLst>
                  <a:ext uri="{FF2B5EF4-FFF2-40B4-BE49-F238E27FC236}">
                    <a16:creationId xmlns:a16="http://schemas.microsoft.com/office/drawing/2014/main" id="{7A70B835-ED8F-433B-86C0-7278C577E68B}"/>
                  </a:ext>
                </a:extLst>
              </p:cNvPr>
              <p:cNvSpPr>
                <a:spLocks noChangeAspect="1" noChangeArrowheads="1" noTextEdit="1"/>
              </p:cNvSpPr>
              <p:nvPr/>
            </p:nvSpPr>
            <p:spPr bwMode="auto">
              <a:xfrm>
                <a:off x="470" y="447"/>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Calibri"/>
                  <a:ea typeface="微软雅黑"/>
                </a:endParaRPr>
              </a:p>
            </p:txBody>
          </p:sp>
          <p:sp>
            <p:nvSpPr>
              <p:cNvPr id="144" name="Freeform 83">
                <a:extLst>
                  <a:ext uri="{FF2B5EF4-FFF2-40B4-BE49-F238E27FC236}">
                    <a16:creationId xmlns:a16="http://schemas.microsoft.com/office/drawing/2014/main" id="{C26E17CD-656E-4A03-934A-1FCC2FBF1A83}"/>
                  </a:ext>
                </a:extLst>
              </p:cNvPr>
              <p:cNvSpPr>
                <a:spLocks/>
              </p:cNvSpPr>
              <p:nvPr/>
            </p:nvSpPr>
            <p:spPr bwMode="auto">
              <a:xfrm>
                <a:off x="759" y="613"/>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252"/>
                  <a:gd name="T29" fmla="*/ 286 w 286"/>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252">
                    <a:moveTo>
                      <a:pt x="286" y="0"/>
                    </a:moveTo>
                    <a:lnTo>
                      <a:pt x="286" y="85"/>
                    </a:lnTo>
                    <a:lnTo>
                      <a:pt x="0" y="252"/>
                    </a:lnTo>
                    <a:lnTo>
                      <a:pt x="0" y="166"/>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45" name="Freeform 84">
                <a:extLst>
                  <a:ext uri="{FF2B5EF4-FFF2-40B4-BE49-F238E27FC236}">
                    <a16:creationId xmlns:a16="http://schemas.microsoft.com/office/drawing/2014/main" id="{811EF48B-9DE7-474F-AE53-408C64752559}"/>
                  </a:ext>
                </a:extLst>
              </p:cNvPr>
              <p:cNvSpPr>
                <a:spLocks/>
              </p:cNvSpPr>
              <p:nvPr/>
            </p:nvSpPr>
            <p:spPr bwMode="auto">
              <a:xfrm>
                <a:off x="471" y="613"/>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
                  <a:gd name="T28" fmla="*/ 0 h 252"/>
                  <a:gd name="T29" fmla="*/ 288 w 288"/>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 h="252">
                    <a:moveTo>
                      <a:pt x="288" y="166"/>
                    </a:moveTo>
                    <a:lnTo>
                      <a:pt x="288" y="252"/>
                    </a:lnTo>
                    <a:lnTo>
                      <a:pt x="0" y="85"/>
                    </a:lnTo>
                    <a:lnTo>
                      <a:pt x="0" y="0"/>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46" name="Freeform 85">
                <a:extLst>
                  <a:ext uri="{FF2B5EF4-FFF2-40B4-BE49-F238E27FC236}">
                    <a16:creationId xmlns:a16="http://schemas.microsoft.com/office/drawing/2014/main" id="{2F419C8A-1D10-419E-8D4F-4FD6FBC0CF51}"/>
                  </a:ext>
                </a:extLst>
              </p:cNvPr>
              <p:cNvSpPr>
                <a:spLocks/>
              </p:cNvSpPr>
              <p:nvPr/>
            </p:nvSpPr>
            <p:spPr bwMode="auto">
              <a:xfrm>
                <a:off x="471" y="447"/>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4"/>
                  <a:gd name="T28" fmla="*/ 0 h 332"/>
                  <a:gd name="T29" fmla="*/ 574 w 574"/>
                  <a:gd name="T30" fmla="*/ 332 h 3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4" h="332">
                    <a:moveTo>
                      <a:pt x="574" y="166"/>
                    </a:moveTo>
                    <a:lnTo>
                      <a:pt x="288" y="332"/>
                    </a:lnTo>
                    <a:lnTo>
                      <a:pt x="0" y="166"/>
                    </a:lnTo>
                    <a:lnTo>
                      <a:pt x="286" y="0"/>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47" name="Freeform 86">
                <a:extLst>
                  <a:ext uri="{FF2B5EF4-FFF2-40B4-BE49-F238E27FC236}">
                    <a16:creationId xmlns:a16="http://schemas.microsoft.com/office/drawing/2014/main" id="{83ED3B56-C147-4BE4-8FA6-9820CE0AE6B1}"/>
                  </a:ext>
                </a:extLst>
              </p:cNvPr>
              <p:cNvSpPr>
                <a:spLocks noEditPoints="1"/>
              </p:cNvSpPr>
              <p:nvPr/>
            </p:nvSpPr>
            <p:spPr bwMode="auto">
              <a:xfrm>
                <a:off x="550" y="495"/>
                <a:ext cx="416" cy="241"/>
              </a:xfrm>
              <a:custGeom>
                <a:avLst/>
                <a:gdLst>
                  <a:gd name="T0" fmla="*/ 136 w 785"/>
                  <a:gd name="T1" fmla="*/ 99 h 457"/>
                  <a:gd name="T2" fmla="*/ 147 w 785"/>
                  <a:gd name="T3" fmla="*/ 105 h 457"/>
                  <a:gd name="T4" fmla="*/ 109 w 785"/>
                  <a:gd name="T5" fmla="*/ 127 h 457"/>
                  <a:gd name="T6" fmla="*/ 72 w 785"/>
                  <a:gd name="T7" fmla="*/ 105 h 457"/>
                  <a:gd name="T8" fmla="*/ 83 w 785"/>
                  <a:gd name="T9" fmla="*/ 99 h 457"/>
                  <a:gd name="T10" fmla="*/ 100 w 785"/>
                  <a:gd name="T11" fmla="*/ 109 h 457"/>
                  <a:gd name="T12" fmla="*/ 100 w 785"/>
                  <a:gd name="T13" fmla="*/ 87 h 457"/>
                  <a:gd name="T14" fmla="*/ 81 w 785"/>
                  <a:gd name="T15" fmla="*/ 81 h 457"/>
                  <a:gd name="T16" fmla="*/ 69 w 785"/>
                  <a:gd name="T17" fmla="*/ 69 h 457"/>
                  <a:gd name="T18" fmla="*/ 32 w 785"/>
                  <a:gd name="T19" fmla="*/ 69 h 457"/>
                  <a:gd name="T20" fmla="*/ 49 w 785"/>
                  <a:gd name="T21" fmla="*/ 79 h 457"/>
                  <a:gd name="T22" fmla="*/ 38 w 785"/>
                  <a:gd name="T23" fmla="*/ 85 h 457"/>
                  <a:gd name="T24" fmla="*/ 0 w 785"/>
                  <a:gd name="T25" fmla="*/ 64 h 457"/>
                  <a:gd name="T26" fmla="*/ 38 w 785"/>
                  <a:gd name="T27" fmla="*/ 43 h 457"/>
                  <a:gd name="T28" fmla="*/ 49 w 785"/>
                  <a:gd name="T29" fmla="*/ 49 h 457"/>
                  <a:gd name="T30" fmla="*/ 32 w 785"/>
                  <a:gd name="T31" fmla="*/ 59 h 457"/>
                  <a:gd name="T32" fmla="*/ 68 w 785"/>
                  <a:gd name="T33" fmla="*/ 59 h 457"/>
                  <a:gd name="T34" fmla="*/ 81 w 785"/>
                  <a:gd name="T35" fmla="*/ 46 h 457"/>
                  <a:gd name="T36" fmla="*/ 104 w 785"/>
                  <a:gd name="T37" fmla="*/ 39 h 457"/>
                  <a:gd name="T38" fmla="*/ 104 w 785"/>
                  <a:gd name="T39" fmla="*/ 18 h 457"/>
                  <a:gd name="T40" fmla="*/ 86 w 785"/>
                  <a:gd name="T41" fmla="*/ 28 h 457"/>
                  <a:gd name="T42" fmla="*/ 75 w 785"/>
                  <a:gd name="T43" fmla="*/ 22 h 457"/>
                  <a:gd name="T44" fmla="*/ 113 w 785"/>
                  <a:gd name="T45" fmla="*/ 0 h 457"/>
                  <a:gd name="T46" fmla="*/ 151 w 785"/>
                  <a:gd name="T47" fmla="*/ 22 h 457"/>
                  <a:gd name="T48" fmla="*/ 139 w 785"/>
                  <a:gd name="T49" fmla="*/ 28 h 457"/>
                  <a:gd name="T50" fmla="*/ 122 w 785"/>
                  <a:gd name="T51" fmla="*/ 18 h 457"/>
                  <a:gd name="T52" fmla="*/ 122 w 785"/>
                  <a:gd name="T53" fmla="*/ 40 h 457"/>
                  <a:gd name="T54" fmla="*/ 141 w 785"/>
                  <a:gd name="T55" fmla="*/ 46 h 457"/>
                  <a:gd name="T56" fmla="*/ 152 w 785"/>
                  <a:gd name="T57" fmla="*/ 57 h 457"/>
                  <a:gd name="T58" fmla="*/ 189 w 785"/>
                  <a:gd name="T59" fmla="*/ 57 h 457"/>
                  <a:gd name="T60" fmla="*/ 172 w 785"/>
                  <a:gd name="T61" fmla="*/ 47 h 457"/>
                  <a:gd name="T62" fmla="*/ 182 w 785"/>
                  <a:gd name="T63" fmla="*/ 40 h 457"/>
                  <a:gd name="T64" fmla="*/ 220 w 785"/>
                  <a:gd name="T65" fmla="*/ 62 h 457"/>
                  <a:gd name="T66" fmla="*/ 183 w 785"/>
                  <a:gd name="T67" fmla="*/ 84 h 457"/>
                  <a:gd name="T68" fmla="*/ 172 w 785"/>
                  <a:gd name="T69" fmla="*/ 78 h 457"/>
                  <a:gd name="T70" fmla="*/ 189 w 785"/>
                  <a:gd name="T71" fmla="*/ 68 h 457"/>
                  <a:gd name="T72" fmla="*/ 153 w 785"/>
                  <a:gd name="T73" fmla="*/ 68 h 457"/>
                  <a:gd name="T74" fmla="*/ 141 w 785"/>
                  <a:gd name="T75" fmla="*/ 81 h 457"/>
                  <a:gd name="T76" fmla="*/ 119 w 785"/>
                  <a:gd name="T77" fmla="*/ 88 h 457"/>
                  <a:gd name="T78" fmla="*/ 119 w 785"/>
                  <a:gd name="T79" fmla="*/ 109 h 457"/>
                  <a:gd name="T80" fmla="*/ 136 w 785"/>
                  <a:gd name="T81" fmla="*/ 99 h 457"/>
                  <a:gd name="T82" fmla="*/ 136 w 785"/>
                  <a:gd name="T83" fmla="*/ 99 h 457"/>
                  <a:gd name="T84" fmla="*/ 136 w 785"/>
                  <a:gd name="T85" fmla="*/ 99 h 457"/>
                  <a:gd name="T86" fmla="*/ 95 w 785"/>
                  <a:gd name="T87" fmla="*/ 72 h 457"/>
                  <a:gd name="T88" fmla="*/ 126 w 785"/>
                  <a:gd name="T89" fmla="*/ 72 h 457"/>
                  <a:gd name="T90" fmla="*/ 126 w 785"/>
                  <a:gd name="T91" fmla="*/ 54 h 457"/>
                  <a:gd name="T92" fmla="*/ 95 w 785"/>
                  <a:gd name="T93" fmla="*/ 54 h 457"/>
                  <a:gd name="T94" fmla="*/ 95 w 785"/>
                  <a:gd name="T95" fmla="*/ 72 h 4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7"/>
                  <a:gd name="T146" fmla="*/ 785 w 785"/>
                  <a:gd name="T147" fmla="*/ 457 h 4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48" name="Freeform 87">
                <a:extLst>
                  <a:ext uri="{FF2B5EF4-FFF2-40B4-BE49-F238E27FC236}">
                    <a16:creationId xmlns:a16="http://schemas.microsoft.com/office/drawing/2014/main" id="{C6C44216-17EE-49C8-8A6F-5A6258A04618}"/>
                  </a:ext>
                </a:extLst>
              </p:cNvPr>
              <p:cNvSpPr>
                <a:spLocks noEditPoints="1"/>
              </p:cNvSpPr>
              <p:nvPr/>
            </p:nvSpPr>
            <p:spPr bwMode="auto">
              <a:xfrm>
                <a:off x="550" y="489"/>
                <a:ext cx="416" cy="241"/>
              </a:xfrm>
              <a:custGeom>
                <a:avLst/>
                <a:gdLst>
                  <a:gd name="T0" fmla="*/ 136 w 785"/>
                  <a:gd name="T1" fmla="*/ 99 h 456"/>
                  <a:gd name="T2" fmla="*/ 147 w 785"/>
                  <a:gd name="T3" fmla="*/ 106 h 456"/>
                  <a:gd name="T4" fmla="*/ 109 w 785"/>
                  <a:gd name="T5" fmla="*/ 127 h 456"/>
                  <a:gd name="T6" fmla="*/ 72 w 785"/>
                  <a:gd name="T7" fmla="*/ 106 h 456"/>
                  <a:gd name="T8" fmla="*/ 83 w 785"/>
                  <a:gd name="T9" fmla="*/ 99 h 456"/>
                  <a:gd name="T10" fmla="*/ 100 w 785"/>
                  <a:gd name="T11" fmla="*/ 109 h 456"/>
                  <a:gd name="T12" fmla="*/ 100 w 785"/>
                  <a:gd name="T13" fmla="*/ 87 h 456"/>
                  <a:gd name="T14" fmla="*/ 81 w 785"/>
                  <a:gd name="T15" fmla="*/ 81 h 456"/>
                  <a:gd name="T16" fmla="*/ 69 w 785"/>
                  <a:gd name="T17" fmla="*/ 70 h 456"/>
                  <a:gd name="T18" fmla="*/ 32 w 785"/>
                  <a:gd name="T19" fmla="*/ 70 h 456"/>
                  <a:gd name="T20" fmla="*/ 49 w 785"/>
                  <a:gd name="T21" fmla="*/ 79 h 456"/>
                  <a:gd name="T22" fmla="*/ 38 w 785"/>
                  <a:gd name="T23" fmla="*/ 86 h 456"/>
                  <a:gd name="T24" fmla="*/ 0 w 785"/>
                  <a:gd name="T25" fmla="*/ 64 h 456"/>
                  <a:gd name="T26" fmla="*/ 38 w 785"/>
                  <a:gd name="T27" fmla="*/ 42 h 456"/>
                  <a:gd name="T28" fmla="*/ 49 w 785"/>
                  <a:gd name="T29" fmla="*/ 49 h 456"/>
                  <a:gd name="T30" fmla="*/ 32 w 785"/>
                  <a:gd name="T31" fmla="*/ 59 h 456"/>
                  <a:gd name="T32" fmla="*/ 68 w 785"/>
                  <a:gd name="T33" fmla="*/ 59 h 456"/>
                  <a:gd name="T34" fmla="*/ 81 w 785"/>
                  <a:gd name="T35" fmla="*/ 46 h 456"/>
                  <a:gd name="T36" fmla="*/ 104 w 785"/>
                  <a:gd name="T37" fmla="*/ 39 h 456"/>
                  <a:gd name="T38" fmla="*/ 104 w 785"/>
                  <a:gd name="T39" fmla="*/ 18 h 456"/>
                  <a:gd name="T40" fmla="*/ 86 w 785"/>
                  <a:gd name="T41" fmla="*/ 28 h 456"/>
                  <a:gd name="T42" fmla="*/ 75 w 785"/>
                  <a:gd name="T43" fmla="*/ 22 h 456"/>
                  <a:gd name="T44" fmla="*/ 113 w 785"/>
                  <a:gd name="T45" fmla="*/ 0 h 456"/>
                  <a:gd name="T46" fmla="*/ 151 w 785"/>
                  <a:gd name="T47" fmla="*/ 22 h 456"/>
                  <a:gd name="T48" fmla="*/ 139 w 785"/>
                  <a:gd name="T49" fmla="*/ 28 h 456"/>
                  <a:gd name="T50" fmla="*/ 122 w 785"/>
                  <a:gd name="T51" fmla="*/ 18 h 456"/>
                  <a:gd name="T52" fmla="*/ 122 w 785"/>
                  <a:gd name="T53" fmla="*/ 40 h 456"/>
                  <a:gd name="T54" fmla="*/ 141 w 785"/>
                  <a:gd name="T55" fmla="*/ 46 h 456"/>
                  <a:gd name="T56" fmla="*/ 152 w 785"/>
                  <a:gd name="T57" fmla="*/ 57 h 456"/>
                  <a:gd name="T58" fmla="*/ 189 w 785"/>
                  <a:gd name="T59" fmla="*/ 57 h 456"/>
                  <a:gd name="T60" fmla="*/ 172 w 785"/>
                  <a:gd name="T61" fmla="*/ 47 h 456"/>
                  <a:gd name="T62" fmla="*/ 182 w 785"/>
                  <a:gd name="T63" fmla="*/ 41 h 456"/>
                  <a:gd name="T64" fmla="*/ 220 w 785"/>
                  <a:gd name="T65" fmla="*/ 62 h 456"/>
                  <a:gd name="T66" fmla="*/ 183 w 785"/>
                  <a:gd name="T67" fmla="*/ 84 h 456"/>
                  <a:gd name="T68" fmla="*/ 172 w 785"/>
                  <a:gd name="T69" fmla="*/ 77 h 456"/>
                  <a:gd name="T70" fmla="*/ 189 w 785"/>
                  <a:gd name="T71" fmla="*/ 68 h 456"/>
                  <a:gd name="T72" fmla="*/ 153 w 785"/>
                  <a:gd name="T73" fmla="*/ 68 h 456"/>
                  <a:gd name="T74" fmla="*/ 141 w 785"/>
                  <a:gd name="T75" fmla="*/ 81 h 456"/>
                  <a:gd name="T76" fmla="*/ 119 w 785"/>
                  <a:gd name="T77" fmla="*/ 88 h 456"/>
                  <a:gd name="T78" fmla="*/ 119 w 785"/>
                  <a:gd name="T79" fmla="*/ 109 h 456"/>
                  <a:gd name="T80" fmla="*/ 136 w 785"/>
                  <a:gd name="T81" fmla="*/ 99 h 456"/>
                  <a:gd name="T82" fmla="*/ 136 w 785"/>
                  <a:gd name="T83" fmla="*/ 99 h 456"/>
                  <a:gd name="T84" fmla="*/ 136 w 785"/>
                  <a:gd name="T85" fmla="*/ 99 h 456"/>
                  <a:gd name="T86" fmla="*/ 95 w 785"/>
                  <a:gd name="T87" fmla="*/ 72 h 456"/>
                  <a:gd name="T88" fmla="*/ 126 w 785"/>
                  <a:gd name="T89" fmla="*/ 72 h 456"/>
                  <a:gd name="T90" fmla="*/ 126 w 785"/>
                  <a:gd name="T91" fmla="*/ 54 h 456"/>
                  <a:gd name="T92" fmla="*/ 95 w 785"/>
                  <a:gd name="T93" fmla="*/ 54 h 456"/>
                  <a:gd name="T94" fmla="*/ 95 w 785"/>
                  <a:gd name="T95" fmla="*/ 72 h 4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6"/>
                  <a:gd name="T146" fmla="*/ 785 w 785"/>
                  <a:gd name="T147" fmla="*/ 456 h 4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49" name="Freeform 88">
                <a:extLst>
                  <a:ext uri="{FF2B5EF4-FFF2-40B4-BE49-F238E27FC236}">
                    <a16:creationId xmlns:a16="http://schemas.microsoft.com/office/drawing/2014/main" id="{03DD1483-A7DD-4563-BDF3-E366E825DFE4}"/>
                  </a:ext>
                </a:extLst>
              </p:cNvPr>
              <p:cNvSpPr>
                <a:spLocks/>
              </p:cNvSpPr>
              <p:nvPr/>
            </p:nvSpPr>
            <p:spPr bwMode="auto">
              <a:xfrm>
                <a:off x="519" y="673"/>
                <a:ext cx="30" cy="48"/>
              </a:xfrm>
              <a:custGeom>
                <a:avLst/>
                <a:gdLst>
                  <a:gd name="T0" fmla="*/ 8 w 56"/>
                  <a:gd name="T1" fmla="*/ 2 h 92"/>
                  <a:gd name="T2" fmla="*/ 13 w 56"/>
                  <a:gd name="T3" fmla="*/ 6 h 92"/>
                  <a:gd name="T4" fmla="*/ 16 w 56"/>
                  <a:gd name="T5" fmla="*/ 12 h 92"/>
                  <a:gd name="T6" fmla="*/ 11 w 56"/>
                  <a:gd name="T7" fmla="*/ 10 h 92"/>
                  <a:gd name="T8" fmla="*/ 8 w 56"/>
                  <a:gd name="T9" fmla="*/ 5 h 92"/>
                  <a:gd name="T10" fmla="*/ 6 w 56"/>
                  <a:gd name="T11" fmla="*/ 4 h 92"/>
                  <a:gd name="T12" fmla="*/ 5 w 56"/>
                  <a:gd name="T13" fmla="*/ 5 h 92"/>
                  <a:gd name="T14" fmla="*/ 6 w 56"/>
                  <a:gd name="T15" fmla="*/ 8 h 92"/>
                  <a:gd name="T16" fmla="*/ 10 w 56"/>
                  <a:gd name="T17" fmla="*/ 11 h 92"/>
                  <a:gd name="T18" fmla="*/ 14 w 56"/>
                  <a:gd name="T19" fmla="*/ 15 h 92"/>
                  <a:gd name="T20" fmla="*/ 16 w 56"/>
                  <a:gd name="T21" fmla="*/ 21 h 92"/>
                  <a:gd name="T22" fmla="*/ 14 w 56"/>
                  <a:gd name="T23" fmla="*/ 25 h 92"/>
                  <a:gd name="T24" fmla="*/ 8 w 56"/>
                  <a:gd name="T25" fmla="*/ 23 h 92"/>
                  <a:gd name="T26" fmla="*/ 3 w 56"/>
                  <a:gd name="T27" fmla="*/ 18 h 92"/>
                  <a:gd name="T28" fmla="*/ 0 w 56"/>
                  <a:gd name="T29" fmla="*/ 11 h 92"/>
                  <a:gd name="T30" fmla="*/ 4 w 56"/>
                  <a:gd name="T31" fmla="*/ 14 h 92"/>
                  <a:gd name="T32" fmla="*/ 5 w 56"/>
                  <a:gd name="T33" fmla="*/ 17 h 92"/>
                  <a:gd name="T34" fmla="*/ 9 w 56"/>
                  <a:gd name="T35" fmla="*/ 20 h 92"/>
                  <a:gd name="T36" fmla="*/ 11 w 56"/>
                  <a:gd name="T37" fmla="*/ 20 h 92"/>
                  <a:gd name="T38" fmla="*/ 12 w 56"/>
                  <a:gd name="T39" fmla="*/ 19 h 92"/>
                  <a:gd name="T40" fmla="*/ 9 w 56"/>
                  <a:gd name="T41" fmla="*/ 15 h 92"/>
                  <a:gd name="T42" fmla="*/ 4 w 56"/>
                  <a:gd name="T43" fmla="*/ 10 h 92"/>
                  <a:gd name="T44" fmla="*/ 1 w 56"/>
                  <a:gd name="T45" fmla="*/ 4 h 92"/>
                  <a:gd name="T46" fmla="*/ 3 w 56"/>
                  <a:gd name="T47" fmla="*/ 1 h 92"/>
                  <a:gd name="T48" fmla="*/ 8 w 56"/>
                  <a:gd name="T49" fmla="*/ 2 h 92"/>
                  <a:gd name="T50" fmla="*/ 8 w 56"/>
                  <a:gd name="T51" fmla="*/ 2 h 92"/>
                  <a:gd name="T52" fmla="*/ 8 w 56"/>
                  <a:gd name="T53" fmla="*/ 2 h 92"/>
                  <a:gd name="T54" fmla="*/ 8 w 56"/>
                  <a:gd name="T55" fmla="*/ 2 h 92"/>
                  <a:gd name="T56" fmla="*/ 8 w 56"/>
                  <a:gd name="T57" fmla="*/ 2 h 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6"/>
                  <a:gd name="T88" fmla="*/ 0 h 92"/>
                  <a:gd name="T89" fmla="*/ 56 w 56"/>
                  <a:gd name="T90" fmla="*/ 92 h 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50" name="Freeform 89">
                <a:extLst>
                  <a:ext uri="{FF2B5EF4-FFF2-40B4-BE49-F238E27FC236}">
                    <a16:creationId xmlns:a16="http://schemas.microsoft.com/office/drawing/2014/main" id="{AE804042-D8EB-4E7E-8BA2-C32B066F225C}"/>
                  </a:ext>
                </a:extLst>
              </p:cNvPr>
              <p:cNvSpPr>
                <a:spLocks/>
              </p:cNvSpPr>
              <p:nvPr/>
            </p:nvSpPr>
            <p:spPr bwMode="auto">
              <a:xfrm>
                <a:off x="550" y="685"/>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62"/>
                  <a:gd name="T59" fmla="*/ 46 w 46"/>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51" name="Freeform 90">
                <a:extLst>
                  <a:ext uri="{FF2B5EF4-FFF2-40B4-BE49-F238E27FC236}">
                    <a16:creationId xmlns:a16="http://schemas.microsoft.com/office/drawing/2014/main" id="{D65DF261-8DEA-4AD2-9B63-41A7278E7C4B}"/>
                  </a:ext>
                </a:extLst>
              </p:cNvPr>
              <p:cNvSpPr>
                <a:spLocks/>
              </p:cNvSpPr>
              <p:nvPr/>
            </p:nvSpPr>
            <p:spPr bwMode="auto">
              <a:xfrm>
                <a:off x="600" y="714"/>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5"/>
                  <a:gd name="T32" fmla="*/ 7 w 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5">
                    <a:moveTo>
                      <a:pt x="7" y="5"/>
                    </a:moveTo>
                    <a:lnTo>
                      <a:pt x="7" y="45"/>
                    </a:lnTo>
                    <a:lnTo>
                      <a:pt x="0" y="41"/>
                    </a:lnTo>
                    <a:lnTo>
                      <a:pt x="0" y="0"/>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52" name="Freeform 91">
                <a:extLst>
                  <a:ext uri="{FF2B5EF4-FFF2-40B4-BE49-F238E27FC236}">
                    <a16:creationId xmlns:a16="http://schemas.microsoft.com/office/drawing/2014/main" id="{78D2E112-9288-42FC-B099-D3FB7D7D0A2A}"/>
                  </a:ext>
                </a:extLst>
              </p:cNvPr>
              <p:cNvSpPr>
                <a:spLocks/>
              </p:cNvSpPr>
              <p:nvPr/>
            </p:nvSpPr>
            <p:spPr bwMode="auto">
              <a:xfrm>
                <a:off x="611" y="721"/>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51"/>
                  <a:gd name="T44" fmla="*/ 29 w 29"/>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51">
                    <a:moveTo>
                      <a:pt x="29" y="17"/>
                    </a:moveTo>
                    <a:lnTo>
                      <a:pt x="29" y="24"/>
                    </a:lnTo>
                    <a:lnTo>
                      <a:pt x="19" y="18"/>
                    </a:lnTo>
                    <a:lnTo>
                      <a:pt x="19" y="51"/>
                    </a:lnTo>
                    <a:lnTo>
                      <a:pt x="11" y="46"/>
                    </a:lnTo>
                    <a:lnTo>
                      <a:pt x="11" y="14"/>
                    </a:lnTo>
                    <a:lnTo>
                      <a:pt x="0" y="7"/>
                    </a:lnTo>
                    <a:lnTo>
                      <a:pt x="0" y="0"/>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53" name="Freeform 92">
                <a:extLst>
                  <a:ext uri="{FF2B5EF4-FFF2-40B4-BE49-F238E27FC236}">
                    <a16:creationId xmlns:a16="http://schemas.microsoft.com/office/drawing/2014/main" id="{4BBF7602-455F-492C-96F8-0825FE033212}"/>
                  </a:ext>
                </a:extLst>
              </p:cNvPr>
              <p:cNvSpPr>
                <a:spLocks/>
              </p:cNvSpPr>
              <p:nvPr/>
            </p:nvSpPr>
            <p:spPr bwMode="auto">
              <a:xfrm>
                <a:off x="642" y="745"/>
                <a:ext cx="33" cy="48"/>
              </a:xfrm>
              <a:custGeom>
                <a:avLst/>
                <a:gdLst>
                  <a:gd name="T0" fmla="*/ 10 w 62"/>
                  <a:gd name="T1" fmla="*/ 2 h 92"/>
                  <a:gd name="T2" fmla="*/ 15 w 62"/>
                  <a:gd name="T3" fmla="*/ 7 h 92"/>
                  <a:gd name="T4" fmla="*/ 18 w 62"/>
                  <a:gd name="T5" fmla="*/ 14 h 92"/>
                  <a:gd name="T6" fmla="*/ 14 w 62"/>
                  <a:gd name="T7" fmla="*/ 11 h 92"/>
                  <a:gd name="T8" fmla="*/ 12 w 62"/>
                  <a:gd name="T9" fmla="*/ 8 h 92"/>
                  <a:gd name="T10" fmla="*/ 10 w 62"/>
                  <a:gd name="T11" fmla="*/ 6 h 92"/>
                  <a:gd name="T12" fmla="*/ 5 w 62"/>
                  <a:gd name="T13" fmla="*/ 6 h 92"/>
                  <a:gd name="T14" fmla="*/ 4 w 62"/>
                  <a:gd name="T15" fmla="*/ 10 h 92"/>
                  <a:gd name="T16" fmla="*/ 5 w 62"/>
                  <a:gd name="T17" fmla="*/ 15 h 92"/>
                  <a:gd name="T18" fmla="*/ 10 w 62"/>
                  <a:gd name="T19" fmla="*/ 20 h 92"/>
                  <a:gd name="T20" fmla="*/ 12 w 62"/>
                  <a:gd name="T21" fmla="*/ 20 h 92"/>
                  <a:gd name="T22" fmla="*/ 14 w 62"/>
                  <a:gd name="T23" fmla="*/ 17 h 92"/>
                  <a:gd name="T24" fmla="*/ 18 w 62"/>
                  <a:gd name="T25" fmla="*/ 20 h 92"/>
                  <a:gd name="T26" fmla="*/ 15 w 62"/>
                  <a:gd name="T27" fmla="*/ 25 h 92"/>
                  <a:gd name="T28" fmla="*/ 10 w 62"/>
                  <a:gd name="T29" fmla="*/ 23 h 92"/>
                  <a:gd name="T30" fmla="*/ 3 w 62"/>
                  <a:gd name="T31" fmla="*/ 17 h 92"/>
                  <a:gd name="T32" fmla="*/ 0 w 62"/>
                  <a:gd name="T33" fmla="*/ 8 h 92"/>
                  <a:gd name="T34" fmla="*/ 3 w 62"/>
                  <a:gd name="T35" fmla="*/ 1 h 92"/>
                  <a:gd name="T36" fmla="*/ 10 w 62"/>
                  <a:gd name="T37" fmla="*/ 2 h 92"/>
                  <a:gd name="T38" fmla="*/ 10 w 62"/>
                  <a:gd name="T39" fmla="*/ 2 h 92"/>
                  <a:gd name="T40" fmla="*/ 10 w 62"/>
                  <a:gd name="T41" fmla="*/ 2 h 92"/>
                  <a:gd name="T42" fmla="*/ 10 w 62"/>
                  <a:gd name="T43" fmla="*/ 2 h 92"/>
                  <a:gd name="T44" fmla="*/ 10 w 62"/>
                  <a:gd name="T45" fmla="*/ 2 h 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2"/>
                  <a:gd name="T70" fmla="*/ 0 h 92"/>
                  <a:gd name="T71" fmla="*/ 62 w 62"/>
                  <a:gd name="T72" fmla="*/ 92 h 9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54" name="Freeform 93">
                <a:extLst>
                  <a:ext uri="{FF2B5EF4-FFF2-40B4-BE49-F238E27FC236}">
                    <a16:creationId xmlns:a16="http://schemas.microsoft.com/office/drawing/2014/main" id="{97977C02-284C-41F8-B100-CC0BF2E33F4B}"/>
                  </a:ext>
                </a:extLst>
              </p:cNvPr>
              <p:cNvSpPr>
                <a:spLocks/>
              </p:cNvSpPr>
              <p:nvPr/>
            </p:nvSpPr>
            <p:spPr bwMode="auto">
              <a:xfrm>
                <a:off x="680" y="761"/>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57"/>
                  <a:gd name="T56" fmla="*/ 30 w 30"/>
                  <a:gd name="T57" fmla="*/ 57 h 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grpSp>
      </p:grpSp>
      <p:pic>
        <p:nvPicPr>
          <p:cNvPr id="155" name="图片 154">
            <a:extLst>
              <a:ext uri="{FF2B5EF4-FFF2-40B4-BE49-F238E27FC236}">
                <a16:creationId xmlns:a16="http://schemas.microsoft.com/office/drawing/2014/main" id="{69C389AB-DC90-4CAD-806F-8ACFC03EDCE6}"/>
              </a:ext>
            </a:extLst>
          </p:cNvPr>
          <p:cNvPicPr>
            <a:picLocks noChangeAspect="1"/>
          </p:cNvPicPr>
          <p:nvPr/>
        </p:nvPicPr>
        <p:blipFill>
          <a:blip r:embed="rId6"/>
          <a:stretch>
            <a:fillRect/>
          </a:stretch>
        </p:blipFill>
        <p:spPr>
          <a:xfrm>
            <a:off x="7102944" y="5800752"/>
            <a:ext cx="379213" cy="337823"/>
          </a:xfrm>
          <a:prstGeom prst="rect">
            <a:avLst/>
          </a:prstGeom>
        </p:spPr>
      </p:pic>
      <p:pic>
        <p:nvPicPr>
          <p:cNvPr id="156" name="图片 155">
            <a:extLst>
              <a:ext uri="{FF2B5EF4-FFF2-40B4-BE49-F238E27FC236}">
                <a16:creationId xmlns:a16="http://schemas.microsoft.com/office/drawing/2014/main" id="{56B62A6A-D6CE-41EA-8C4A-CC56286ECAB3}"/>
              </a:ext>
            </a:extLst>
          </p:cNvPr>
          <p:cNvPicPr>
            <a:picLocks noChangeAspect="1"/>
          </p:cNvPicPr>
          <p:nvPr/>
        </p:nvPicPr>
        <p:blipFill>
          <a:blip r:embed="rId6"/>
          <a:stretch>
            <a:fillRect/>
          </a:stretch>
        </p:blipFill>
        <p:spPr>
          <a:xfrm>
            <a:off x="7569649" y="5802283"/>
            <a:ext cx="379213" cy="337823"/>
          </a:xfrm>
          <a:prstGeom prst="rect">
            <a:avLst/>
          </a:prstGeom>
        </p:spPr>
      </p:pic>
      <p:sp>
        <p:nvSpPr>
          <p:cNvPr id="157" name="文本框 156">
            <a:extLst>
              <a:ext uri="{FF2B5EF4-FFF2-40B4-BE49-F238E27FC236}">
                <a16:creationId xmlns:a16="http://schemas.microsoft.com/office/drawing/2014/main" id="{9495C2DB-63F7-4F86-99C2-FBEA89AA8555}"/>
              </a:ext>
            </a:extLst>
          </p:cNvPr>
          <p:cNvSpPr txBox="1"/>
          <p:nvPr/>
        </p:nvSpPr>
        <p:spPr>
          <a:xfrm>
            <a:off x="7321846" y="5718256"/>
            <a:ext cx="436214" cy="369332"/>
          </a:xfrm>
          <a:prstGeom prst="rect">
            <a:avLst/>
          </a:prstGeom>
          <a:noFill/>
        </p:spPr>
        <p:txBody>
          <a:bodyPr wrap="square" rtlCol="0">
            <a:spAutoFit/>
          </a:bodyPr>
          <a:lstStyle/>
          <a:p>
            <a:r>
              <a:rPr kumimoji="1" lang="mr-IN" altLang="zh-CN" dirty="0">
                <a:solidFill>
                  <a:prstClr val="black"/>
                </a:solidFill>
                <a:latin typeface="Calibri"/>
                <a:ea typeface="微软雅黑"/>
              </a:rPr>
              <a:t>…</a:t>
            </a:r>
            <a:endParaRPr kumimoji="1" lang="zh-CN" altLang="en-US" sz="2000" dirty="0">
              <a:solidFill>
                <a:prstClr val="black"/>
              </a:solidFill>
              <a:latin typeface="Calibri"/>
              <a:ea typeface="微软雅黑"/>
            </a:endParaRPr>
          </a:p>
        </p:txBody>
      </p:sp>
      <p:pic>
        <p:nvPicPr>
          <p:cNvPr id="158" name="图片 157">
            <a:extLst>
              <a:ext uri="{FF2B5EF4-FFF2-40B4-BE49-F238E27FC236}">
                <a16:creationId xmlns:a16="http://schemas.microsoft.com/office/drawing/2014/main" id="{5CA8D24A-16F8-4059-9C68-DB53BC008E93}"/>
              </a:ext>
            </a:extLst>
          </p:cNvPr>
          <p:cNvPicPr>
            <a:picLocks noChangeAspect="1"/>
          </p:cNvPicPr>
          <p:nvPr/>
        </p:nvPicPr>
        <p:blipFill>
          <a:blip r:embed="rId6"/>
          <a:stretch>
            <a:fillRect/>
          </a:stretch>
        </p:blipFill>
        <p:spPr>
          <a:xfrm>
            <a:off x="8047729" y="5800752"/>
            <a:ext cx="379213" cy="337823"/>
          </a:xfrm>
          <a:prstGeom prst="rect">
            <a:avLst/>
          </a:prstGeom>
        </p:spPr>
      </p:pic>
      <p:sp>
        <p:nvSpPr>
          <p:cNvPr id="159" name="文本框 158">
            <a:extLst>
              <a:ext uri="{FF2B5EF4-FFF2-40B4-BE49-F238E27FC236}">
                <a16:creationId xmlns:a16="http://schemas.microsoft.com/office/drawing/2014/main" id="{3EB3CCCB-4733-401E-935E-1DE0C1CD7320}"/>
              </a:ext>
            </a:extLst>
          </p:cNvPr>
          <p:cNvSpPr txBox="1"/>
          <p:nvPr/>
        </p:nvSpPr>
        <p:spPr>
          <a:xfrm>
            <a:off x="7797546" y="5707713"/>
            <a:ext cx="436214" cy="369332"/>
          </a:xfrm>
          <a:prstGeom prst="rect">
            <a:avLst/>
          </a:prstGeom>
          <a:noFill/>
        </p:spPr>
        <p:txBody>
          <a:bodyPr wrap="square" rtlCol="0">
            <a:spAutoFit/>
          </a:bodyPr>
          <a:lstStyle/>
          <a:p>
            <a:r>
              <a:rPr kumimoji="1" lang="mr-IN" altLang="zh-CN" dirty="0">
                <a:solidFill>
                  <a:prstClr val="black"/>
                </a:solidFill>
                <a:latin typeface="Calibri"/>
                <a:ea typeface="微软雅黑"/>
              </a:rPr>
              <a:t>…</a:t>
            </a:r>
            <a:endParaRPr kumimoji="1" lang="zh-CN" altLang="en-US" sz="2000" dirty="0">
              <a:solidFill>
                <a:prstClr val="black"/>
              </a:solidFill>
              <a:latin typeface="Calibri"/>
              <a:ea typeface="微软雅黑"/>
            </a:endParaRPr>
          </a:p>
        </p:txBody>
      </p:sp>
      <p:sp>
        <p:nvSpPr>
          <p:cNvPr id="160" name="文本框 159">
            <a:extLst>
              <a:ext uri="{FF2B5EF4-FFF2-40B4-BE49-F238E27FC236}">
                <a16:creationId xmlns:a16="http://schemas.microsoft.com/office/drawing/2014/main" id="{1EE23B26-D20F-4C01-A90B-DEEDAB778F11}"/>
              </a:ext>
            </a:extLst>
          </p:cNvPr>
          <p:cNvSpPr txBox="1"/>
          <p:nvPr/>
        </p:nvSpPr>
        <p:spPr>
          <a:xfrm>
            <a:off x="7590593" y="5541231"/>
            <a:ext cx="461665" cy="259520"/>
          </a:xfrm>
          <a:prstGeom prst="rect">
            <a:avLst/>
          </a:prstGeom>
          <a:noFill/>
        </p:spPr>
        <p:txBody>
          <a:bodyPr vert="eaVert" wrap="square" rtlCol="0">
            <a:spAutoFit/>
          </a:bodyPr>
          <a:lstStyle/>
          <a:p>
            <a:r>
              <a:rPr lang="en-US" altLang="zh-CN" dirty="0">
                <a:solidFill>
                  <a:prstClr val="black"/>
                </a:solidFill>
                <a:latin typeface="Calibri"/>
                <a:ea typeface="微软雅黑"/>
              </a:rPr>
              <a:t>...</a:t>
            </a:r>
            <a:endParaRPr lang="zh-CN" altLang="en-US" dirty="0">
              <a:solidFill>
                <a:prstClr val="black"/>
              </a:solidFill>
              <a:latin typeface="Calibri"/>
              <a:ea typeface="微软雅黑"/>
            </a:endParaRPr>
          </a:p>
        </p:txBody>
      </p:sp>
      <p:grpSp>
        <p:nvGrpSpPr>
          <p:cNvPr id="161" name="组 287">
            <a:extLst>
              <a:ext uri="{FF2B5EF4-FFF2-40B4-BE49-F238E27FC236}">
                <a16:creationId xmlns:a16="http://schemas.microsoft.com/office/drawing/2014/main" id="{C3AEB87B-7AFD-4A4A-A516-112EBCC604DB}"/>
              </a:ext>
            </a:extLst>
          </p:cNvPr>
          <p:cNvGrpSpPr/>
          <p:nvPr/>
        </p:nvGrpSpPr>
        <p:grpSpPr>
          <a:xfrm>
            <a:off x="6717776" y="1659103"/>
            <a:ext cx="1081305" cy="699483"/>
            <a:chOff x="3135503" y="1439109"/>
            <a:chExt cx="1209522" cy="1225608"/>
          </a:xfrm>
        </p:grpSpPr>
        <p:sp>
          <p:nvSpPr>
            <p:cNvPr id="162" name="文本框 161">
              <a:extLst>
                <a:ext uri="{FF2B5EF4-FFF2-40B4-BE49-F238E27FC236}">
                  <a16:creationId xmlns:a16="http://schemas.microsoft.com/office/drawing/2014/main" id="{9B548FC1-E404-4D14-B05C-9B35E5D8E708}"/>
                </a:ext>
              </a:extLst>
            </p:cNvPr>
            <p:cNvSpPr txBox="1"/>
            <p:nvPr/>
          </p:nvSpPr>
          <p:spPr>
            <a:xfrm>
              <a:off x="3135503" y="1439109"/>
              <a:ext cx="1209522" cy="539275"/>
            </a:xfrm>
            <a:prstGeom prst="rect">
              <a:avLst/>
            </a:prstGeom>
            <a:noFill/>
          </p:spPr>
          <p:txBody>
            <a:bodyPr wrap="square" rtlCol="0">
              <a:spAutoFit/>
            </a:bodyPr>
            <a:lstStyle/>
            <a:p>
              <a:pPr algn="ctr"/>
              <a:r>
                <a:rPr kumimoji="1" lang="zh-CN" altLang="en-US" sz="1400" dirty="0">
                  <a:solidFill>
                    <a:prstClr val="black"/>
                  </a:solidFill>
                  <a:latin typeface="Calibri"/>
                  <a:ea typeface="微软雅黑"/>
                </a:rPr>
                <a:t>接入交换机</a:t>
              </a:r>
            </a:p>
          </p:txBody>
        </p:sp>
        <p:grpSp>
          <p:nvGrpSpPr>
            <p:cNvPr id="163" name="Group 81">
              <a:extLst>
                <a:ext uri="{FF2B5EF4-FFF2-40B4-BE49-F238E27FC236}">
                  <a16:creationId xmlns:a16="http://schemas.microsoft.com/office/drawing/2014/main" id="{68FD64A8-5804-4628-A567-7AC10D433007}"/>
                </a:ext>
              </a:extLst>
            </p:cNvPr>
            <p:cNvGrpSpPr>
              <a:grpSpLocks noChangeAspect="1"/>
            </p:cNvGrpSpPr>
            <p:nvPr/>
          </p:nvGrpSpPr>
          <p:grpSpPr bwMode="auto">
            <a:xfrm>
              <a:off x="3302289" y="2002730"/>
              <a:ext cx="914400" cy="661987"/>
              <a:chOff x="470" y="447"/>
              <a:chExt cx="576" cy="417"/>
            </a:xfrm>
          </p:grpSpPr>
          <p:sp>
            <p:nvSpPr>
              <p:cNvPr id="164" name="AutoShape 82">
                <a:extLst>
                  <a:ext uri="{FF2B5EF4-FFF2-40B4-BE49-F238E27FC236}">
                    <a16:creationId xmlns:a16="http://schemas.microsoft.com/office/drawing/2014/main" id="{E2FF98DC-BE6F-46E0-8B87-68EBD134AE6B}"/>
                  </a:ext>
                </a:extLst>
              </p:cNvPr>
              <p:cNvSpPr>
                <a:spLocks noChangeAspect="1" noChangeArrowheads="1" noTextEdit="1"/>
              </p:cNvSpPr>
              <p:nvPr/>
            </p:nvSpPr>
            <p:spPr bwMode="auto">
              <a:xfrm>
                <a:off x="470" y="447"/>
                <a:ext cx="576" cy="4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solidFill>
                    <a:prstClr val="black"/>
                  </a:solidFill>
                  <a:latin typeface="Calibri"/>
                  <a:ea typeface="微软雅黑"/>
                </a:endParaRPr>
              </a:p>
            </p:txBody>
          </p:sp>
          <p:sp>
            <p:nvSpPr>
              <p:cNvPr id="165" name="Freeform 83">
                <a:extLst>
                  <a:ext uri="{FF2B5EF4-FFF2-40B4-BE49-F238E27FC236}">
                    <a16:creationId xmlns:a16="http://schemas.microsoft.com/office/drawing/2014/main" id="{FBC94E16-05A2-4544-B3E8-CCCA06AF646D}"/>
                  </a:ext>
                </a:extLst>
              </p:cNvPr>
              <p:cNvSpPr>
                <a:spLocks/>
              </p:cNvSpPr>
              <p:nvPr/>
            </p:nvSpPr>
            <p:spPr bwMode="auto">
              <a:xfrm>
                <a:off x="759" y="613"/>
                <a:ext cx="286" cy="252"/>
              </a:xfrm>
              <a:custGeom>
                <a:avLst/>
                <a:gdLst>
                  <a:gd name="T0" fmla="*/ 286 w 286"/>
                  <a:gd name="T1" fmla="*/ 0 h 252"/>
                  <a:gd name="T2" fmla="*/ 286 w 286"/>
                  <a:gd name="T3" fmla="*/ 85 h 252"/>
                  <a:gd name="T4" fmla="*/ 0 w 286"/>
                  <a:gd name="T5" fmla="*/ 252 h 252"/>
                  <a:gd name="T6" fmla="*/ 0 w 286"/>
                  <a:gd name="T7" fmla="*/ 166 h 252"/>
                  <a:gd name="T8" fmla="*/ 286 w 286"/>
                  <a:gd name="T9" fmla="*/ 0 h 252"/>
                  <a:gd name="T10" fmla="*/ 286 w 286"/>
                  <a:gd name="T11" fmla="*/ 0 h 252"/>
                  <a:gd name="T12" fmla="*/ 286 w 286"/>
                  <a:gd name="T13" fmla="*/ 0 h 252"/>
                  <a:gd name="T14" fmla="*/ 286 w 286"/>
                  <a:gd name="T15" fmla="*/ 0 h 252"/>
                  <a:gd name="T16" fmla="*/ 286 w 286"/>
                  <a:gd name="T17" fmla="*/ 0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6"/>
                  <a:gd name="T28" fmla="*/ 0 h 252"/>
                  <a:gd name="T29" fmla="*/ 286 w 286"/>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6" h="252">
                    <a:moveTo>
                      <a:pt x="286" y="0"/>
                    </a:moveTo>
                    <a:lnTo>
                      <a:pt x="286" y="85"/>
                    </a:lnTo>
                    <a:lnTo>
                      <a:pt x="0" y="252"/>
                    </a:lnTo>
                    <a:lnTo>
                      <a:pt x="0" y="166"/>
                    </a:lnTo>
                    <a:lnTo>
                      <a:pt x="286" y="0"/>
                    </a:lnTo>
                    <a:close/>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66" name="Freeform 84">
                <a:extLst>
                  <a:ext uri="{FF2B5EF4-FFF2-40B4-BE49-F238E27FC236}">
                    <a16:creationId xmlns:a16="http://schemas.microsoft.com/office/drawing/2014/main" id="{2DF91413-EBD3-408E-BEE0-5431E1D15358}"/>
                  </a:ext>
                </a:extLst>
              </p:cNvPr>
              <p:cNvSpPr>
                <a:spLocks/>
              </p:cNvSpPr>
              <p:nvPr/>
            </p:nvSpPr>
            <p:spPr bwMode="auto">
              <a:xfrm>
                <a:off x="471" y="613"/>
                <a:ext cx="288" cy="252"/>
              </a:xfrm>
              <a:custGeom>
                <a:avLst/>
                <a:gdLst>
                  <a:gd name="T0" fmla="*/ 288 w 288"/>
                  <a:gd name="T1" fmla="*/ 166 h 252"/>
                  <a:gd name="T2" fmla="*/ 288 w 288"/>
                  <a:gd name="T3" fmla="*/ 252 h 252"/>
                  <a:gd name="T4" fmla="*/ 0 w 288"/>
                  <a:gd name="T5" fmla="*/ 85 h 252"/>
                  <a:gd name="T6" fmla="*/ 0 w 288"/>
                  <a:gd name="T7" fmla="*/ 0 h 252"/>
                  <a:gd name="T8" fmla="*/ 288 w 288"/>
                  <a:gd name="T9" fmla="*/ 166 h 252"/>
                  <a:gd name="T10" fmla="*/ 288 w 288"/>
                  <a:gd name="T11" fmla="*/ 166 h 252"/>
                  <a:gd name="T12" fmla="*/ 288 w 288"/>
                  <a:gd name="T13" fmla="*/ 166 h 252"/>
                  <a:gd name="T14" fmla="*/ 288 w 288"/>
                  <a:gd name="T15" fmla="*/ 166 h 252"/>
                  <a:gd name="T16" fmla="*/ 288 w 288"/>
                  <a:gd name="T17" fmla="*/ 166 h 25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88"/>
                  <a:gd name="T28" fmla="*/ 0 h 252"/>
                  <a:gd name="T29" fmla="*/ 288 w 288"/>
                  <a:gd name="T30" fmla="*/ 252 h 25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88" h="252">
                    <a:moveTo>
                      <a:pt x="288" y="166"/>
                    </a:moveTo>
                    <a:lnTo>
                      <a:pt x="288" y="252"/>
                    </a:lnTo>
                    <a:lnTo>
                      <a:pt x="0" y="85"/>
                    </a:lnTo>
                    <a:lnTo>
                      <a:pt x="0" y="0"/>
                    </a:lnTo>
                    <a:lnTo>
                      <a:pt x="288" y="166"/>
                    </a:lnTo>
                    <a:close/>
                  </a:path>
                </a:pathLst>
              </a:custGeom>
              <a:solidFill>
                <a:srgbClr val="36458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67" name="Freeform 85">
                <a:extLst>
                  <a:ext uri="{FF2B5EF4-FFF2-40B4-BE49-F238E27FC236}">
                    <a16:creationId xmlns:a16="http://schemas.microsoft.com/office/drawing/2014/main" id="{E47BB8B0-8B1C-4BE9-9903-FD991F871CB7}"/>
                  </a:ext>
                </a:extLst>
              </p:cNvPr>
              <p:cNvSpPr>
                <a:spLocks/>
              </p:cNvSpPr>
              <p:nvPr/>
            </p:nvSpPr>
            <p:spPr bwMode="auto">
              <a:xfrm>
                <a:off x="471" y="447"/>
                <a:ext cx="574" cy="332"/>
              </a:xfrm>
              <a:custGeom>
                <a:avLst/>
                <a:gdLst>
                  <a:gd name="T0" fmla="*/ 574 w 574"/>
                  <a:gd name="T1" fmla="*/ 166 h 332"/>
                  <a:gd name="T2" fmla="*/ 288 w 574"/>
                  <a:gd name="T3" fmla="*/ 332 h 332"/>
                  <a:gd name="T4" fmla="*/ 0 w 574"/>
                  <a:gd name="T5" fmla="*/ 166 h 332"/>
                  <a:gd name="T6" fmla="*/ 286 w 574"/>
                  <a:gd name="T7" fmla="*/ 0 h 332"/>
                  <a:gd name="T8" fmla="*/ 574 w 574"/>
                  <a:gd name="T9" fmla="*/ 166 h 332"/>
                  <a:gd name="T10" fmla="*/ 574 w 574"/>
                  <a:gd name="T11" fmla="*/ 166 h 332"/>
                  <a:gd name="T12" fmla="*/ 574 w 574"/>
                  <a:gd name="T13" fmla="*/ 166 h 332"/>
                  <a:gd name="T14" fmla="*/ 574 w 574"/>
                  <a:gd name="T15" fmla="*/ 166 h 332"/>
                  <a:gd name="T16" fmla="*/ 574 w 574"/>
                  <a:gd name="T17" fmla="*/ 166 h 33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574"/>
                  <a:gd name="T28" fmla="*/ 0 h 332"/>
                  <a:gd name="T29" fmla="*/ 574 w 574"/>
                  <a:gd name="T30" fmla="*/ 332 h 33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574" h="332">
                    <a:moveTo>
                      <a:pt x="574" y="166"/>
                    </a:moveTo>
                    <a:lnTo>
                      <a:pt x="288" y="332"/>
                    </a:lnTo>
                    <a:lnTo>
                      <a:pt x="0" y="166"/>
                    </a:lnTo>
                    <a:lnTo>
                      <a:pt x="286" y="0"/>
                    </a:lnTo>
                    <a:lnTo>
                      <a:pt x="574" y="166"/>
                    </a:lnTo>
                    <a:close/>
                  </a:path>
                </a:pathLst>
              </a:custGeom>
              <a:solidFill>
                <a:srgbClr val="4D61A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68" name="Freeform 86">
                <a:extLst>
                  <a:ext uri="{FF2B5EF4-FFF2-40B4-BE49-F238E27FC236}">
                    <a16:creationId xmlns:a16="http://schemas.microsoft.com/office/drawing/2014/main" id="{5C5D1021-C13F-46E8-AFFA-1F399A496134}"/>
                  </a:ext>
                </a:extLst>
              </p:cNvPr>
              <p:cNvSpPr>
                <a:spLocks noEditPoints="1"/>
              </p:cNvSpPr>
              <p:nvPr/>
            </p:nvSpPr>
            <p:spPr bwMode="auto">
              <a:xfrm>
                <a:off x="550" y="495"/>
                <a:ext cx="416" cy="241"/>
              </a:xfrm>
              <a:custGeom>
                <a:avLst/>
                <a:gdLst>
                  <a:gd name="T0" fmla="*/ 136 w 785"/>
                  <a:gd name="T1" fmla="*/ 99 h 457"/>
                  <a:gd name="T2" fmla="*/ 147 w 785"/>
                  <a:gd name="T3" fmla="*/ 105 h 457"/>
                  <a:gd name="T4" fmla="*/ 109 w 785"/>
                  <a:gd name="T5" fmla="*/ 127 h 457"/>
                  <a:gd name="T6" fmla="*/ 72 w 785"/>
                  <a:gd name="T7" fmla="*/ 105 h 457"/>
                  <a:gd name="T8" fmla="*/ 83 w 785"/>
                  <a:gd name="T9" fmla="*/ 99 h 457"/>
                  <a:gd name="T10" fmla="*/ 100 w 785"/>
                  <a:gd name="T11" fmla="*/ 109 h 457"/>
                  <a:gd name="T12" fmla="*/ 100 w 785"/>
                  <a:gd name="T13" fmla="*/ 87 h 457"/>
                  <a:gd name="T14" fmla="*/ 81 w 785"/>
                  <a:gd name="T15" fmla="*/ 81 h 457"/>
                  <a:gd name="T16" fmla="*/ 69 w 785"/>
                  <a:gd name="T17" fmla="*/ 69 h 457"/>
                  <a:gd name="T18" fmla="*/ 32 w 785"/>
                  <a:gd name="T19" fmla="*/ 69 h 457"/>
                  <a:gd name="T20" fmla="*/ 49 w 785"/>
                  <a:gd name="T21" fmla="*/ 79 h 457"/>
                  <a:gd name="T22" fmla="*/ 38 w 785"/>
                  <a:gd name="T23" fmla="*/ 85 h 457"/>
                  <a:gd name="T24" fmla="*/ 0 w 785"/>
                  <a:gd name="T25" fmla="*/ 64 h 457"/>
                  <a:gd name="T26" fmla="*/ 38 w 785"/>
                  <a:gd name="T27" fmla="*/ 43 h 457"/>
                  <a:gd name="T28" fmla="*/ 49 w 785"/>
                  <a:gd name="T29" fmla="*/ 49 h 457"/>
                  <a:gd name="T30" fmla="*/ 32 w 785"/>
                  <a:gd name="T31" fmla="*/ 59 h 457"/>
                  <a:gd name="T32" fmla="*/ 68 w 785"/>
                  <a:gd name="T33" fmla="*/ 59 h 457"/>
                  <a:gd name="T34" fmla="*/ 81 w 785"/>
                  <a:gd name="T35" fmla="*/ 46 h 457"/>
                  <a:gd name="T36" fmla="*/ 104 w 785"/>
                  <a:gd name="T37" fmla="*/ 39 h 457"/>
                  <a:gd name="T38" fmla="*/ 104 w 785"/>
                  <a:gd name="T39" fmla="*/ 18 h 457"/>
                  <a:gd name="T40" fmla="*/ 86 w 785"/>
                  <a:gd name="T41" fmla="*/ 28 h 457"/>
                  <a:gd name="T42" fmla="*/ 75 w 785"/>
                  <a:gd name="T43" fmla="*/ 22 h 457"/>
                  <a:gd name="T44" fmla="*/ 113 w 785"/>
                  <a:gd name="T45" fmla="*/ 0 h 457"/>
                  <a:gd name="T46" fmla="*/ 151 w 785"/>
                  <a:gd name="T47" fmla="*/ 22 h 457"/>
                  <a:gd name="T48" fmla="*/ 139 w 785"/>
                  <a:gd name="T49" fmla="*/ 28 h 457"/>
                  <a:gd name="T50" fmla="*/ 122 w 785"/>
                  <a:gd name="T51" fmla="*/ 18 h 457"/>
                  <a:gd name="T52" fmla="*/ 122 w 785"/>
                  <a:gd name="T53" fmla="*/ 40 h 457"/>
                  <a:gd name="T54" fmla="*/ 141 w 785"/>
                  <a:gd name="T55" fmla="*/ 46 h 457"/>
                  <a:gd name="T56" fmla="*/ 152 w 785"/>
                  <a:gd name="T57" fmla="*/ 57 h 457"/>
                  <a:gd name="T58" fmla="*/ 189 w 785"/>
                  <a:gd name="T59" fmla="*/ 57 h 457"/>
                  <a:gd name="T60" fmla="*/ 172 w 785"/>
                  <a:gd name="T61" fmla="*/ 47 h 457"/>
                  <a:gd name="T62" fmla="*/ 182 w 785"/>
                  <a:gd name="T63" fmla="*/ 40 h 457"/>
                  <a:gd name="T64" fmla="*/ 220 w 785"/>
                  <a:gd name="T65" fmla="*/ 62 h 457"/>
                  <a:gd name="T66" fmla="*/ 183 w 785"/>
                  <a:gd name="T67" fmla="*/ 84 h 457"/>
                  <a:gd name="T68" fmla="*/ 172 w 785"/>
                  <a:gd name="T69" fmla="*/ 78 h 457"/>
                  <a:gd name="T70" fmla="*/ 189 w 785"/>
                  <a:gd name="T71" fmla="*/ 68 h 457"/>
                  <a:gd name="T72" fmla="*/ 153 w 785"/>
                  <a:gd name="T73" fmla="*/ 68 h 457"/>
                  <a:gd name="T74" fmla="*/ 141 w 785"/>
                  <a:gd name="T75" fmla="*/ 81 h 457"/>
                  <a:gd name="T76" fmla="*/ 119 w 785"/>
                  <a:gd name="T77" fmla="*/ 88 h 457"/>
                  <a:gd name="T78" fmla="*/ 119 w 785"/>
                  <a:gd name="T79" fmla="*/ 109 h 457"/>
                  <a:gd name="T80" fmla="*/ 136 w 785"/>
                  <a:gd name="T81" fmla="*/ 99 h 457"/>
                  <a:gd name="T82" fmla="*/ 136 w 785"/>
                  <a:gd name="T83" fmla="*/ 99 h 457"/>
                  <a:gd name="T84" fmla="*/ 136 w 785"/>
                  <a:gd name="T85" fmla="*/ 99 h 457"/>
                  <a:gd name="T86" fmla="*/ 95 w 785"/>
                  <a:gd name="T87" fmla="*/ 72 h 457"/>
                  <a:gd name="T88" fmla="*/ 126 w 785"/>
                  <a:gd name="T89" fmla="*/ 72 h 457"/>
                  <a:gd name="T90" fmla="*/ 126 w 785"/>
                  <a:gd name="T91" fmla="*/ 54 h 457"/>
                  <a:gd name="T92" fmla="*/ 95 w 785"/>
                  <a:gd name="T93" fmla="*/ 54 h 457"/>
                  <a:gd name="T94" fmla="*/ 95 w 785"/>
                  <a:gd name="T95" fmla="*/ 72 h 457"/>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7"/>
                  <a:gd name="T146" fmla="*/ 785 w 785"/>
                  <a:gd name="T147" fmla="*/ 457 h 457"/>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7">
                    <a:moveTo>
                      <a:pt x="483" y="356"/>
                    </a:moveTo>
                    <a:cubicBezTo>
                      <a:pt x="523" y="379"/>
                      <a:pt x="523" y="379"/>
                      <a:pt x="523" y="379"/>
                    </a:cubicBezTo>
                    <a:cubicBezTo>
                      <a:pt x="389" y="457"/>
                      <a:pt x="389" y="457"/>
                      <a:pt x="389" y="457"/>
                    </a:cubicBezTo>
                    <a:cubicBezTo>
                      <a:pt x="255" y="379"/>
                      <a:pt x="255" y="379"/>
                      <a:pt x="255" y="379"/>
                    </a:cubicBezTo>
                    <a:cubicBezTo>
                      <a:pt x="295" y="356"/>
                      <a:pt x="295" y="356"/>
                      <a:pt x="295" y="356"/>
                    </a:cubicBezTo>
                    <a:cubicBezTo>
                      <a:pt x="356" y="391"/>
                      <a:pt x="356" y="391"/>
                      <a:pt x="356" y="391"/>
                    </a:cubicBezTo>
                    <a:cubicBezTo>
                      <a:pt x="356" y="313"/>
                      <a:pt x="356" y="313"/>
                      <a:pt x="356" y="313"/>
                    </a:cubicBezTo>
                    <a:cubicBezTo>
                      <a:pt x="330" y="309"/>
                      <a:pt x="306" y="302"/>
                      <a:pt x="286" y="290"/>
                    </a:cubicBezTo>
                    <a:cubicBezTo>
                      <a:pt x="266" y="279"/>
                      <a:pt x="253" y="264"/>
                      <a:pt x="246" y="249"/>
                    </a:cubicBezTo>
                    <a:cubicBezTo>
                      <a:pt x="113" y="249"/>
                      <a:pt x="113" y="249"/>
                      <a:pt x="113" y="249"/>
                    </a:cubicBezTo>
                    <a:cubicBezTo>
                      <a:pt x="174" y="285"/>
                      <a:pt x="174" y="285"/>
                      <a:pt x="174" y="285"/>
                    </a:cubicBezTo>
                    <a:cubicBezTo>
                      <a:pt x="134" y="308"/>
                      <a:pt x="134" y="308"/>
                      <a:pt x="134" y="308"/>
                    </a:cubicBezTo>
                    <a:cubicBezTo>
                      <a:pt x="0" y="230"/>
                      <a:pt x="0" y="230"/>
                      <a:pt x="0" y="230"/>
                    </a:cubicBezTo>
                    <a:cubicBezTo>
                      <a:pt x="134" y="153"/>
                      <a:pt x="134" y="153"/>
                      <a:pt x="134" y="153"/>
                    </a:cubicBezTo>
                    <a:cubicBezTo>
                      <a:pt x="174" y="176"/>
                      <a:pt x="174" y="176"/>
                      <a:pt x="174" y="176"/>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6"/>
                      <a:pt x="369" y="66"/>
                      <a:pt x="369" y="66"/>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6"/>
                      <a:pt x="435" y="66"/>
                      <a:pt x="435" y="66"/>
                    </a:cubicBezTo>
                    <a:cubicBezTo>
                      <a:pt x="435" y="87"/>
                      <a:pt x="435" y="117"/>
                      <a:pt x="435" y="142"/>
                    </a:cubicBezTo>
                    <a:cubicBezTo>
                      <a:pt x="460" y="146"/>
                      <a:pt x="483" y="154"/>
                      <a:pt x="502" y="165"/>
                    </a:cubicBezTo>
                    <a:cubicBezTo>
                      <a:pt x="521" y="176"/>
                      <a:pt x="534" y="190"/>
                      <a:pt x="541" y="204"/>
                    </a:cubicBezTo>
                    <a:cubicBezTo>
                      <a:pt x="672" y="204"/>
                      <a:pt x="672" y="204"/>
                      <a:pt x="672" y="204"/>
                    </a:cubicBezTo>
                    <a:cubicBezTo>
                      <a:pt x="611" y="169"/>
                      <a:pt x="611" y="169"/>
                      <a:pt x="611" y="169"/>
                    </a:cubicBezTo>
                    <a:cubicBezTo>
                      <a:pt x="650" y="145"/>
                      <a:pt x="650" y="145"/>
                      <a:pt x="650" y="145"/>
                    </a:cubicBezTo>
                    <a:cubicBezTo>
                      <a:pt x="785" y="223"/>
                      <a:pt x="785" y="223"/>
                      <a:pt x="785" y="223"/>
                    </a:cubicBezTo>
                    <a:cubicBezTo>
                      <a:pt x="651" y="301"/>
                      <a:pt x="651" y="301"/>
                      <a:pt x="651" y="301"/>
                    </a:cubicBezTo>
                    <a:cubicBezTo>
                      <a:pt x="611" y="278"/>
                      <a:pt x="611" y="278"/>
                      <a:pt x="611" y="278"/>
                    </a:cubicBezTo>
                    <a:cubicBezTo>
                      <a:pt x="672" y="242"/>
                      <a:pt x="672" y="242"/>
                      <a:pt x="672" y="242"/>
                    </a:cubicBezTo>
                    <a:cubicBezTo>
                      <a:pt x="637" y="242"/>
                      <a:pt x="587" y="242"/>
                      <a:pt x="545" y="242"/>
                    </a:cubicBezTo>
                    <a:cubicBezTo>
                      <a:pt x="540" y="260"/>
                      <a:pt x="526" y="277"/>
                      <a:pt x="502" y="290"/>
                    </a:cubicBezTo>
                    <a:cubicBezTo>
                      <a:pt x="480" y="303"/>
                      <a:pt x="451" y="312"/>
                      <a:pt x="422" y="315"/>
                    </a:cubicBezTo>
                    <a:cubicBezTo>
                      <a:pt x="422" y="391"/>
                      <a:pt x="422" y="391"/>
                      <a:pt x="422" y="391"/>
                    </a:cubicBezTo>
                    <a:cubicBezTo>
                      <a:pt x="483" y="356"/>
                      <a:pt x="483" y="356"/>
                      <a:pt x="483" y="356"/>
                    </a:cubicBezTo>
                    <a:cubicBezTo>
                      <a:pt x="483" y="356"/>
                      <a:pt x="483" y="356"/>
                      <a:pt x="483" y="356"/>
                    </a:cubicBezTo>
                    <a:cubicBezTo>
                      <a:pt x="483" y="356"/>
                      <a:pt x="483" y="356"/>
                      <a:pt x="483" y="356"/>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1D29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69" name="Freeform 87">
                <a:extLst>
                  <a:ext uri="{FF2B5EF4-FFF2-40B4-BE49-F238E27FC236}">
                    <a16:creationId xmlns:a16="http://schemas.microsoft.com/office/drawing/2014/main" id="{DFB0FFE2-6F52-41D7-AE11-006A8D0C18C5}"/>
                  </a:ext>
                </a:extLst>
              </p:cNvPr>
              <p:cNvSpPr>
                <a:spLocks noEditPoints="1"/>
              </p:cNvSpPr>
              <p:nvPr/>
            </p:nvSpPr>
            <p:spPr bwMode="auto">
              <a:xfrm>
                <a:off x="550" y="489"/>
                <a:ext cx="416" cy="241"/>
              </a:xfrm>
              <a:custGeom>
                <a:avLst/>
                <a:gdLst>
                  <a:gd name="T0" fmla="*/ 136 w 785"/>
                  <a:gd name="T1" fmla="*/ 99 h 456"/>
                  <a:gd name="T2" fmla="*/ 147 w 785"/>
                  <a:gd name="T3" fmla="*/ 106 h 456"/>
                  <a:gd name="T4" fmla="*/ 109 w 785"/>
                  <a:gd name="T5" fmla="*/ 127 h 456"/>
                  <a:gd name="T6" fmla="*/ 72 w 785"/>
                  <a:gd name="T7" fmla="*/ 106 h 456"/>
                  <a:gd name="T8" fmla="*/ 83 w 785"/>
                  <a:gd name="T9" fmla="*/ 99 h 456"/>
                  <a:gd name="T10" fmla="*/ 100 w 785"/>
                  <a:gd name="T11" fmla="*/ 109 h 456"/>
                  <a:gd name="T12" fmla="*/ 100 w 785"/>
                  <a:gd name="T13" fmla="*/ 87 h 456"/>
                  <a:gd name="T14" fmla="*/ 81 w 785"/>
                  <a:gd name="T15" fmla="*/ 81 h 456"/>
                  <a:gd name="T16" fmla="*/ 69 w 785"/>
                  <a:gd name="T17" fmla="*/ 70 h 456"/>
                  <a:gd name="T18" fmla="*/ 32 w 785"/>
                  <a:gd name="T19" fmla="*/ 70 h 456"/>
                  <a:gd name="T20" fmla="*/ 49 w 785"/>
                  <a:gd name="T21" fmla="*/ 79 h 456"/>
                  <a:gd name="T22" fmla="*/ 38 w 785"/>
                  <a:gd name="T23" fmla="*/ 86 h 456"/>
                  <a:gd name="T24" fmla="*/ 0 w 785"/>
                  <a:gd name="T25" fmla="*/ 64 h 456"/>
                  <a:gd name="T26" fmla="*/ 38 w 785"/>
                  <a:gd name="T27" fmla="*/ 42 h 456"/>
                  <a:gd name="T28" fmla="*/ 49 w 785"/>
                  <a:gd name="T29" fmla="*/ 49 h 456"/>
                  <a:gd name="T30" fmla="*/ 32 w 785"/>
                  <a:gd name="T31" fmla="*/ 59 h 456"/>
                  <a:gd name="T32" fmla="*/ 68 w 785"/>
                  <a:gd name="T33" fmla="*/ 59 h 456"/>
                  <a:gd name="T34" fmla="*/ 81 w 785"/>
                  <a:gd name="T35" fmla="*/ 46 h 456"/>
                  <a:gd name="T36" fmla="*/ 104 w 785"/>
                  <a:gd name="T37" fmla="*/ 39 h 456"/>
                  <a:gd name="T38" fmla="*/ 104 w 785"/>
                  <a:gd name="T39" fmla="*/ 18 h 456"/>
                  <a:gd name="T40" fmla="*/ 86 w 785"/>
                  <a:gd name="T41" fmla="*/ 28 h 456"/>
                  <a:gd name="T42" fmla="*/ 75 w 785"/>
                  <a:gd name="T43" fmla="*/ 22 h 456"/>
                  <a:gd name="T44" fmla="*/ 113 w 785"/>
                  <a:gd name="T45" fmla="*/ 0 h 456"/>
                  <a:gd name="T46" fmla="*/ 151 w 785"/>
                  <a:gd name="T47" fmla="*/ 22 h 456"/>
                  <a:gd name="T48" fmla="*/ 139 w 785"/>
                  <a:gd name="T49" fmla="*/ 28 h 456"/>
                  <a:gd name="T50" fmla="*/ 122 w 785"/>
                  <a:gd name="T51" fmla="*/ 18 h 456"/>
                  <a:gd name="T52" fmla="*/ 122 w 785"/>
                  <a:gd name="T53" fmla="*/ 40 h 456"/>
                  <a:gd name="T54" fmla="*/ 141 w 785"/>
                  <a:gd name="T55" fmla="*/ 46 h 456"/>
                  <a:gd name="T56" fmla="*/ 152 w 785"/>
                  <a:gd name="T57" fmla="*/ 57 h 456"/>
                  <a:gd name="T58" fmla="*/ 189 w 785"/>
                  <a:gd name="T59" fmla="*/ 57 h 456"/>
                  <a:gd name="T60" fmla="*/ 172 w 785"/>
                  <a:gd name="T61" fmla="*/ 47 h 456"/>
                  <a:gd name="T62" fmla="*/ 182 w 785"/>
                  <a:gd name="T63" fmla="*/ 41 h 456"/>
                  <a:gd name="T64" fmla="*/ 220 w 785"/>
                  <a:gd name="T65" fmla="*/ 62 h 456"/>
                  <a:gd name="T66" fmla="*/ 183 w 785"/>
                  <a:gd name="T67" fmla="*/ 84 h 456"/>
                  <a:gd name="T68" fmla="*/ 172 w 785"/>
                  <a:gd name="T69" fmla="*/ 77 h 456"/>
                  <a:gd name="T70" fmla="*/ 189 w 785"/>
                  <a:gd name="T71" fmla="*/ 68 h 456"/>
                  <a:gd name="T72" fmla="*/ 153 w 785"/>
                  <a:gd name="T73" fmla="*/ 68 h 456"/>
                  <a:gd name="T74" fmla="*/ 141 w 785"/>
                  <a:gd name="T75" fmla="*/ 81 h 456"/>
                  <a:gd name="T76" fmla="*/ 119 w 785"/>
                  <a:gd name="T77" fmla="*/ 88 h 456"/>
                  <a:gd name="T78" fmla="*/ 119 w 785"/>
                  <a:gd name="T79" fmla="*/ 109 h 456"/>
                  <a:gd name="T80" fmla="*/ 136 w 785"/>
                  <a:gd name="T81" fmla="*/ 99 h 456"/>
                  <a:gd name="T82" fmla="*/ 136 w 785"/>
                  <a:gd name="T83" fmla="*/ 99 h 456"/>
                  <a:gd name="T84" fmla="*/ 136 w 785"/>
                  <a:gd name="T85" fmla="*/ 99 h 456"/>
                  <a:gd name="T86" fmla="*/ 95 w 785"/>
                  <a:gd name="T87" fmla="*/ 72 h 456"/>
                  <a:gd name="T88" fmla="*/ 126 w 785"/>
                  <a:gd name="T89" fmla="*/ 72 h 456"/>
                  <a:gd name="T90" fmla="*/ 126 w 785"/>
                  <a:gd name="T91" fmla="*/ 54 h 456"/>
                  <a:gd name="T92" fmla="*/ 95 w 785"/>
                  <a:gd name="T93" fmla="*/ 54 h 456"/>
                  <a:gd name="T94" fmla="*/ 95 w 785"/>
                  <a:gd name="T95" fmla="*/ 72 h 4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785"/>
                  <a:gd name="T145" fmla="*/ 0 h 456"/>
                  <a:gd name="T146" fmla="*/ 785 w 785"/>
                  <a:gd name="T147" fmla="*/ 456 h 4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785" h="456">
                    <a:moveTo>
                      <a:pt x="483" y="355"/>
                    </a:moveTo>
                    <a:cubicBezTo>
                      <a:pt x="523" y="379"/>
                      <a:pt x="523" y="379"/>
                      <a:pt x="523" y="379"/>
                    </a:cubicBezTo>
                    <a:cubicBezTo>
                      <a:pt x="389" y="456"/>
                      <a:pt x="389" y="456"/>
                      <a:pt x="389" y="456"/>
                    </a:cubicBezTo>
                    <a:cubicBezTo>
                      <a:pt x="255" y="379"/>
                      <a:pt x="255" y="379"/>
                      <a:pt x="255" y="379"/>
                    </a:cubicBezTo>
                    <a:cubicBezTo>
                      <a:pt x="295" y="355"/>
                      <a:pt x="295" y="355"/>
                      <a:pt x="295" y="355"/>
                    </a:cubicBezTo>
                    <a:cubicBezTo>
                      <a:pt x="356" y="391"/>
                      <a:pt x="356" y="391"/>
                      <a:pt x="356" y="391"/>
                    </a:cubicBezTo>
                    <a:cubicBezTo>
                      <a:pt x="356" y="313"/>
                      <a:pt x="356" y="313"/>
                      <a:pt x="356" y="313"/>
                    </a:cubicBezTo>
                    <a:cubicBezTo>
                      <a:pt x="330" y="309"/>
                      <a:pt x="306" y="301"/>
                      <a:pt x="286" y="290"/>
                    </a:cubicBezTo>
                    <a:cubicBezTo>
                      <a:pt x="266" y="278"/>
                      <a:pt x="253" y="264"/>
                      <a:pt x="246" y="249"/>
                    </a:cubicBezTo>
                    <a:cubicBezTo>
                      <a:pt x="113" y="249"/>
                      <a:pt x="113" y="249"/>
                      <a:pt x="113" y="249"/>
                    </a:cubicBezTo>
                    <a:cubicBezTo>
                      <a:pt x="174" y="284"/>
                      <a:pt x="174" y="284"/>
                      <a:pt x="174" y="284"/>
                    </a:cubicBezTo>
                    <a:cubicBezTo>
                      <a:pt x="134" y="308"/>
                      <a:pt x="134" y="308"/>
                      <a:pt x="134" y="308"/>
                    </a:cubicBezTo>
                    <a:cubicBezTo>
                      <a:pt x="0" y="230"/>
                      <a:pt x="0" y="230"/>
                      <a:pt x="0" y="230"/>
                    </a:cubicBezTo>
                    <a:cubicBezTo>
                      <a:pt x="134" y="152"/>
                      <a:pt x="134" y="152"/>
                      <a:pt x="134" y="152"/>
                    </a:cubicBezTo>
                    <a:cubicBezTo>
                      <a:pt x="174" y="175"/>
                      <a:pt x="174" y="175"/>
                      <a:pt x="174" y="175"/>
                    </a:cubicBezTo>
                    <a:cubicBezTo>
                      <a:pt x="113" y="211"/>
                      <a:pt x="113" y="211"/>
                      <a:pt x="113" y="211"/>
                    </a:cubicBezTo>
                    <a:cubicBezTo>
                      <a:pt x="244" y="211"/>
                      <a:pt x="244" y="211"/>
                      <a:pt x="244" y="211"/>
                    </a:cubicBezTo>
                    <a:cubicBezTo>
                      <a:pt x="249" y="194"/>
                      <a:pt x="263" y="178"/>
                      <a:pt x="286" y="165"/>
                    </a:cubicBezTo>
                    <a:cubicBezTo>
                      <a:pt x="309" y="151"/>
                      <a:pt x="339" y="143"/>
                      <a:pt x="369" y="140"/>
                    </a:cubicBezTo>
                    <a:cubicBezTo>
                      <a:pt x="369" y="65"/>
                      <a:pt x="369" y="65"/>
                      <a:pt x="369" y="65"/>
                    </a:cubicBezTo>
                    <a:cubicBezTo>
                      <a:pt x="308" y="101"/>
                      <a:pt x="308" y="101"/>
                      <a:pt x="308" y="101"/>
                    </a:cubicBezTo>
                    <a:cubicBezTo>
                      <a:pt x="268" y="78"/>
                      <a:pt x="268" y="78"/>
                      <a:pt x="268" y="78"/>
                    </a:cubicBezTo>
                    <a:cubicBezTo>
                      <a:pt x="402" y="0"/>
                      <a:pt x="402" y="0"/>
                      <a:pt x="402" y="0"/>
                    </a:cubicBezTo>
                    <a:cubicBezTo>
                      <a:pt x="536" y="78"/>
                      <a:pt x="536" y="78"/>
                      <a:pt x="536" y="78"/>
                    </a:cubicBezTo>
                    <a:cubicBezTo>
                      <a:pt x="496" y="101"/>
                      <a:pt x="496" y="101"/>
                      <a:pt x="496" y="101"/>
                    </a:cubicBezTo>
                    <a:cubicBezTo>
                      <a:pt x="435" y="65"/>
                      <a:pt x="435" y="65"/>
                      <a:pt x="435" y="65"/>
                    </a:cubicBezTo>
                    <a:cubicBezTo>
                      <a:pt x="435" y="87"/>
                      <a:pt x="435" y="117"/>
                      <a:pt x="435" y="142"/>
                    </a:cubicBezTo>
                    <a:cubicBezTo>
                      <a:pt x="460" y="146"/>
                      <a:pt x="483" y="154"/>
                      <a:pt x="502" y="165"/>
                    </a:cubicBezTo>
                    <a:cubicBezTo>
                      <a:pt x="521" y="176"/>
                      <a:pt x="534" y="189"/>
                      <a:pt x="541" y="204"/>
                    </a:cubicBezTo>
                    <a:cubicBezTo>
                      <a:pt x="672" y="204"/>
                      <a:pt x="672" y="204"/>
                      <a:pt x="672" y="204"/>
                    </a:cubicBezTo>
                    <a:cubicBezTo>
                      <a:pt x="611" y="168"/>
                      <a:pt x="611" y="168"/>
                      <a:pt x="611" y="168"/>
                    </a:cubicBezTo>
                    <a:cubicBezTo>
                      <a:pt x="650" y="145"/>
                      <a:pt x="650" y="145"/>
                      <a:pt x="650" y="145"/>
                    </a:cubicBezTo>
                    <a:cubicBezTo>
                      <a:pt x="785" y="223"/>
                      <a:pt x="785" y="223"/>
                      <a:pt x="785" y="223"/>
                    </a:cubicBezTo>
                    <a:cubicBezTo>
                      <a:pt x="651" y="300"/>
                      <a:pt x="651" y="300"/>
                      <a:pt x="651" y="300"/>
                    </a:cubicBezTo>
                    <a:cubicBezTo>
                      <a:pt x="611" y="277"/>
                      <a:pt x="611" y="277"/>
                      <a:pt x="611" y="277"/>
                    </a:cubicBezTo>
                    <a:cubicBezTo>
                      <a:pt x="672" y="242"/>
                      <a:pt x="672" y="242"/>
                      <a:pt x="672" y="242"/>
                    </a:cubicBezTo>
                    <a:cubicBezTo>
                      <a:pt x="637" y="242"/>
                      <a:pt x="587" y="242"/>
                      <a:pt x="545" y="242"/>
                    </a:cubicBezTo>
                    <a:cubicBezTo>
                      <a:pt x="540" y="259"/>
                      <a:pt x="526" y="276"/>
                      <a:pt x="502" y="290"/>
                    </a:cubicBezTo>
                    <a:cubicBezTo>
                      <a:pt x="480" y="303"/>
                      <a:pt x="451" y="311"/>
                      <a:pt x="422" y="314"/>
                    </a:cubicBezTo>
                    <a:cubicBezTo>
                      <a:pt x="422" y="391"/>
                      <a:pt x="422" y="391"/>
                      <a:pt x="422" y="391"/>
                    </a:cubicBezTo>
                    <a:cubicBezTo>
                      <a:pt x="483" y="355"/>
                      <a:pt x="483" y="355"/>
                      <a:pt x="483" y="355"/>
                    </a:cubicBezTo>
                    <a:cubicBezTo>
                      <a:pt x="483" y="355"/>
                      <a:pt x="483" y="355"/>
                      <a:pt x="483" y="355"/>
                    </a:cubicBezTo>
                    <a:cubicBezTo>
                      <a:pt x="483" y="355"/>
                      <a:pt x="483" y="355"/>
                      <a:pt x="483" y="355"/>
                    </a:cubicBezTo>
                    <a:close/>
                    <a:moveTo>
                      <a:pt x="338" y="260"/>
                    </a:moveTo>
                    <a:cubicBezTo>
                      <a:pt x="369" y="278"/>
                      <a:pt x="419" y="278"/>
                      <a:pt x="450" y="260"/>
                    </a:cubicBezTo>
                    <a:cubicBezTo>
                      <a:pt x="481" y="242"/>
                      <a:pt x="481" y="213"/>
                      <a:pt x="450" y="195"/>
                    </a:cubicBezTo>
                    <a:cubicBezTo>
                      <a:pt x="419" y="177"/>
                      <a:pt x="368" y="177"/>
                      <a:pt x="338" y="195"/>
                    </a:cubicBezTo>
                    <a:cubicBezTo>
                      <a:pt x="307" y="213"/>
                      <a:pt x="307" y="242"/>
                      <a:pt x="338" y="26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70" name="Freeform 88">
                <a:extLst>
                  <a:ext uri="{FF2B5EF4-FFF2-40B4-BE49-F238E27FC236}">
                    <a16:creationId xmlns:a16="http://schemas.microsoft.com/office/drawing/2014/main" id="{96852C24-4D4B-4E52-844A-15F789C7FC95}"/>
                  </a:ext>
                </a:extLst>
              </p:cNvPr>
              <p:cNvSpPr>
                <a:spLocks/>
              </p:cNvSpPr>
              <p:nvPr/>
            </p:nvSpPr>
            <p:spPr bwMode="auto">
              <a:xfrm>
                <a:off x="519" y="673"/>
                <a:ext cx="30" cy="48"/>
              </a:xfrm>
              <a:custGeom>
                <a:avLst/>
                <a:gdLst>
                  <a:gd name="T0" fmla="*/ 8 w 56"/>
                  <a:gd name="T1" fmla="*/ 2 h 92"/>
                  <a:gd name="T2" fmla="*/ 13 w 56"/>
                  <a:gd name="T3" fmla="*/ 6 h 92"/>
                  <a:gd name="T4" fmla="*/ 16 w 56"/>
                  <a:gd name="T5" fmla="*/ 12 h 92"/>
                  <a:gd name="T6" fmla="*/ 11 w 56"/>
                  <a:gd name="T7" fmla="*/ 10 h 92"/>
                  <a:gd name="T8" fmla="*/ 8 w 56"/>
                  <a:gd name="T9" fmla="*/ 5 h 92"/>
                  <a:gd name="T10" fmla="*/ 6 w 56"/>
                  <a:gd name="T11" fmla="*/ 4 h 92"/>
                  <a:gd name="T12" fmla="*/ 5 w 56"/>
                  <a:gd name="T13" fmla="*/ 5 h 92"/>
                  <a:gd name="T14" fmla="*/ 6 w 56"/>
                  <a:gd name="T15" fmla="*/ 8 h 92"/>
                  <a:gd name="T16" fmla="*/ 10 w 56"/>
                  <a:gd name="T17" fmla="*/ 11 h 92"/>
                  <a:gd name="T18" fmla="*/ 14 w 56"/>
                  <a:gd name="T19" fmla="*/ 15 h 92"/>
                  <a:gd name="T20" fmla="*/ 16 w 56"/>
                  <a:gd name="T21" fmla="*/ 21 h 92"/>
                  <a:gd name="T22" fmla="*/ 14 w 56"/>
                  <a:gd name="T23" fmla="*/ 25 h 92"/>
                  <a:gd name="T24" fmla="*/ 8 w 56"/>
                  <a:gd name="T25" fmla="*/ 23 h 92"/>
                  <a:gd name="T26" fmla="*/ 3 w 56"/>
                  <a:gd name="T27" fmla="*/ 18 h 92"/>
                  <a:gd name="T28" fmla="*/ 0 w 56"/>
                  <a:gd name="T29" fmla="*/ 11 h 92"/>
                  <a:gd name="T30" fmla="*/ 4 w 56"/>
                  <a:gd name="T31" fmla="*/ 14 h 92"/>
                  <a:gd name="T32" fmla="*/ 5 w 56"/>
                  <a:gd name="T33" fmla="*/ 17 h 92"/>
                  <a:gd name="T34" fmla="*/ 9 w 56"/>
                  <a:gd name="T35" fmla="*/ 20 h 92"/>
                  <a:gd name="T36" fmla="*/ 11 w 56"/>
                  <a:gd name="T37" fmla="*/ 20 h 92"/>
                  <a:gd name="T38" fmla="*/ 12 w 56"/>
                  <a:gd name="T39" fmla="*/ 19 h 92"/>
                  <a:gd name="T40" fmla="*/ 9 w 56"/>
                  <a:gd name="T41" fmla="*/ 15 h 92"/>
                  <a:gd name="T42" fmla="*/ 4 w 56"/>
                  <a:gd name="T43" fmla="*/ 10 h 92"/>
                  <a:gd name="T44" fmla="*/ 1 w 56"/>
                  <a:gd name="T45" fmla="*/ 4 h 92"/>
                  <a:gd name="T46" fmla="*/ 3 w 56"/>
                  <a:gd name="T47" fmla="*/ 1 h 92"/>
                  <a:gd name="T48" fmla="*/ 8 w 56"/>
                  <a:gd name="T49" fmla="*/ 2 h 92"/>
                  <a:gd name="T50" fmla="*/ 8 w 56"/>
                  <a:gd name="T51" fmla="*/ 2 h 92"/>
                  <a:gd name="T52" fmla="*/ 8 w 56"/>
                  <a:gd name="T53" fmla="*/ 2 h 92"/>
                  <a:gd name="T54" fmla="*/ 8 w 56"/>
                  <a:gd name="T55" fmla="*/ 2 h 92"/>
                  <a:gd name="T56" fmla="*/ 8 w 56"/>
                  <a:gd name="T57" fmla="*/ 2 h 92"/>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6"/>
                  <a:gd name="T88" fmla="*/ 0 h 92"/>
                  <a:gd name="T89" fmla="*/ 56 w 56"/>
                  <a:gd name="T90" fmla="*/ 92 h 92"/>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6" h="92">
                    <a:moveTo>
                      <a:pt x="27" y="5"/>
                    </a:moveTo>
                    <a:cubicBezTo>
                      <a:pt x="35" y="9"/>
                      <a:pt x="41" y="15"/>
                      <a:pt x="46" y="21"/>
                    </a:cubicBezTo>
                    <a:cubicBezTo>
                      <a:pt x="51" y="28"/>
                      <a:pt x="54" y="36"/>
                      <a:pt x="54" y="45"/>
                    </a:cubicBezTo>
                    <a:cubicBezTo>
                      <a:pt x="40" y="36"/>
                      <a:pt x="40" y="36"/>
                      <a:pt x="40" y="36"/>
                    </a:cubicBezTo>
                    <a:cubicBezTo>
                      <a:pt x="39" y="29"/>
                      <a:pt x="35" y="22"/>
                      <a:pt x="27" y="17"/>
                    </a:cubicBezTo>
                    <a:cubicBezTo>
                      <a:pt x="24" y="16"/>
                      <a:pt x="22" y="15"/>
                      <a:pt x="20" y="15"/>
                    </a:cubicBezTo>
                    <a:cubicBezTo>
                      <a:pt x="18" y="16"/>
                      <a:pt x="17" y="17"/>
                      <a:pt x="17" y="20"/>
                    </a:cubicBezTo>
                    <a:cubicBezTo>
                      <a:pt x="17" y="23"/>
                      <a:pt x="18" y="26"/>
                      <a:pt x="20" y="28"/>
                    </a:cubicBezTo>
                    <a:cubicBezTo>
                      <a:pt x="22" y="30"/>
                      <a:pt x="27" y="35"/>
                      <a:pt x="36" y="43"/>
                    </a:cubicBezTo>
                    <a:cubicBezTo>
                      <a:pt x="42" y="48"/>
                      <a:pt x="45" y="52"/>
                      <a:pt x="48" y="55"/>
                    </a:cubicBezTo>
                    <a:cubicBezTo>
                      <a:pt x="53" y="62"/>
                      <a:pt x="56" y="69"/>
                      <a:pt x="56" y="77"/>
                    </a:cubicBezTo>
                    <a:cubicBezTo>
                      <a:pt x="56" y="84"/>
                      <a:pt x="54" y="88"/>
                      <a:pt x="49" y="90"/>
                    </a:cubicBezTo>
                    <a:cubicBezTo>
                      <a:pt x="44" y="92"/>
                      <a:pt x="37" y="90"/>
                      <a:pt x="28" y="85"/>
                    </a:cubicBezTo>
                    <a:cubicBezTo>
                      <a:pt x="20" y="81"/>
                      <a:pt x="14" y="75"/>
                      <a:pt x="9" y="67"/>
                    </a:cubicBezTo>
                    <a:cubicBezTo>
                      <a:pt x="3" y="59"/>
                      <a:pt x="0" y="51"/>
                      <a:pt x="0" y="42"/>
                    </a:cubicBezTo>
                    <a:cubicBezTo>
                      <a:pt x="14" y="50"/>
                      <a:pt x="14" y="50"/>
                      <a:pt x="14" y="50"/>
                    </a:cubicBezTo>
                    <a:cubicBezTo>
                      <a:pt x="14" y="55"/>
                      <a:pt x="16" y="59"/>
                      <a:pt x="19" y="63"/>
                    </a:cubicBezTo>
                    <a:cubicBezTo>
                      <a:pt x="21" y="67"/>
                      <a:pt x="25" y="70"/>
                      <a:pt x="29" y="72"/>
                    </a:cubicBezTo>
                    <a:cubicBezTo>
                      <a:pt x="32" y="74"/>
                      <a:pt x="35" y="75"/>
                      <a:pt x="37" y="75"/>
                    </a:cubicBezTo>
                    <a:cubicBezTo>
                      <a:pt x="40" y="76"/>
                      <a:pt x="42" y="74"/>
                      <a:pt x="42" y="70"/>
                    </a:cubicBezTo>
                    <a:cubicBezTo>
                      <a:pt x="42" y="66"/>
                      <a:pt x="38" y="61"/>
                      <a:pt x="32" y="55"/>
                    </a:cubicBezTo>
                    <a:cubicBezTo>
                      <a:pt x="20" y="44"/>
                      <a:pt x="14" y="38"/>
                      <a:pt x="13" y="37"/>
                    </a:cubicBezTo>
                    <a:cubicBezTo>
                      <a:pt x="6" y="29"/>
                      <a:pt x="2" y="22"/>
                      <a:pt x="2" y="13"/>
                    </a:cubicBezTo>
                    <a:cubicBezTo>
                      <a:pt x="2" y="6"/>
                      <a:pt x="5" y="2"/>
                      <a:pt x="10" y="1"/>
                    </a:cubicBezTo>
                    <a:cubicBezTo>
                      <a:pt x="15" y="0"/>
                      <a:pt x="21" y="1"/>
                      <a:pt x="27" y="5"/>
                    </a:cubicBezTo>
                    <a:cubicBezTo>
                      <a:pt x="27" y="5"/>
                      <a:pt x="27" y="5"/>
                      <a:pt x="27" y="5"/>
                    </a:cubicBezTo>
                    <a:cubicBezTo>
                      <a:pt x="27" y="5"/>
                      <a:pt x="27" y="5"/>
                      <a:pt x="27" y="5"/>
                    </a:cubicBezTo>
                    <a:cubicBezTo>
                      <a:pt x="27" y="5"/>
                      <a:pt x="27" y="5"/>
                      <a:pt x="27" y="5"/>
                    </a:cubicBezTo>
                    <a:cubicBezTo>
                      <a:pt x="27" y="5"/>
                      <a:pt x="27" y="5"/>
                      <a:pt x="27"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71" name="Freeform 89">
                <a:extLst>
                  <a:ext uri="{FF2B5EF4-FFF2-40B4-BE49-F238E27FC236}">
                    <a16:creationId xmlns:a16="http://schemas.microsoft.com/office/drawing/2014/main" id="{9B0734A2-B9D7-4671-B1E8-8AD8D3B66D3D}"/>
                  </a:ext>
                </a:extLst>
              </p:cNvPr>
              <p:cNvSpPr>
                <a:spLocks/>
              </p:cNvSpPr>
              <p:nvPr/>
            </p:nvSpPr>
            <p:spPr bwMode="auto">
              <a:xfrm>
                <a:off x="550" y="685"/>
                <a:ext cx="46" cy="62"/>
              </a:xfrm>
              <a:custGeom>
                <a:avLst/>
                <a:gdLst>
                  <a:gd name="T0" fmla="*/ 46 w 46"/>
                  <a:gd name="T1" fmla="*/ 27 h 62"/>
                  <a:gd name="T2" fmla="*/ 36 w 46"/>
                  <a:gd name="T3" fmla="*/ 62 h 62"/>
                  <a:gd name="T4" fmla="*/ 29 w 46"/>
                  <a:gd name="T5" fmla="*/ 57 h 62"/>
                  <a:gd name="T6" fmla="*/ 23 w 46"/>
                  <a:gd name="T7" fmla="*/ 27 h 62"/>
                  <a:gd name="T8" fmla="*/ 17 w 46"/>
                  <a:gd name="T9" fmla="*/ 51 h 62"/>
                  <a:gd name="T10" fmla="*/ 9 w 46"/>
                  <a:gd name="T11" fmla="*/ 46 h 62"/>
                  <a:gd name="T12" fmla="*/ 0 w 46"/>
                  <a:gd name="T13" fmla="*/ 0 h 62"/>
                  <a:gd name="T14" fmla="*/ 8 w 46"/>
                  <a:gd name="T15" fmla="*/ 5 h 62"/>
                  <a:gd name="T16" fmla="*/ 13 w 46"/>
                  <a:gd name="T17" fmla="*/ 36 h 62"/>
                  <a:gd name="T18" fmla="*/ 19 w 46"/>
                  <a:gd name="T19" fmla="*/ 12 h 62"/>
                  <a:gd name="T20" fmla="*/ 27 w 46"/>
                  <a:gd name="T21" fmla="*/ 16 h 62"/>
                  <a:gd name="T22" fmla="*/ 33 w 46"/>
                  <a:gd name="T23" fmla="*/ 47 h 62"/>
                  <a:gd name="T24" fmla="*/ 38 w 46"/>
                  <a:gd name="T25" fmla="*/ 23 h 62"/>
                  <a:gd name="T26" fmla="*/ 46 w 46"/>
                  <a:gd name="T27" fmla="*/ 27 h 62"/>
                  <a:gd name="T28" fmla="*/ 46 w 46"/>
                  <a:gd name="T29" fmla="*/ 27 h 62"/>
                  <a:gd name="T30" fmla="*/ 46 w 46"/>
                  <a:gd name="T31" fmla="*/ 27 h 62"/>
                  <a:gd name="T32" fmla="*/ 46 w 46"/>
                  <a:gd name="T33" fmla="*/ 27 h 62"/>
                  <a:gd name="T34" fmla="*/ 46 w 46"/>
                  <a:gd name="T35" fmla="*/ 27 h 62"/>
                  <a:gd name="T36" fmla="*/ 46 w 46"/>
                  <a:gd name="T37" fmla="*/ 27 h 62"/>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6"/>
                  <a:gd name="T58" fmla="*/ 0 h 62"/>
                  <a:gd name="T59" fmla="*/ 46 w 46"/>
                  <a:gd name="T60" fmla="*/ 62 h 62"/>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6" h="62">
                    <a:moveTo>
                      <a:pt x="46" y="27"/>
                    </a:moveTo>
                    <a:lnTo>
                      <a:pt x="36" y="62"/>
                    </a:lnTo>
                    <a:lnTo>
                      <a:pt x="29" y="57"/>
                    </a:lnTo>
                    <a:lnTo>
                      <a:pt x="23" y="27"/>
                    </a:lnTo>
                    <a:lnTo>
                      <a:pt x="17" y="51"/>
                    </a:lnTo>
                    <a:lnTo>
                      <a:pt x="9" y="46"/>
                    </a:lnTo>
                    <a:lnTo>
                      <a:pt x="0" y="0"/>
                    </a:lnTo>
                    <a:lnTo>
                      <a:pt x="8" y="5"/>
                    </a:lnTo>
                    <a:lnTo>
                      <a:pt x="13" y="36"/>
                    </a:lnTo>
                    <a:lnTo>
                      <a:pt x="19" y="12"/>
                    </a:lnTo>
                    <a:lnTo>
                      <a:pt x="27" y="16"/>
                    </a:lnTo>
                    <a:lnTo>
                      <a:pt x="33" y="47"/>
                    </a:lnTo>
                    <a:lnTo>
                      <a:pt x="38" y="23"/>
                    </a:lnTo>
                    <a:lnTo>
                      <a:pt x="46" y="2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72" name="Freeform 90">
                <a:extLst>
                  <a:ext uri="{FF2B5EF4-FFF2-40B4-BE49-F238E27FC236}">
                    <a16:creationId xmlns:a16="http://schemas.microsoft.com/office/drawing/2014/main" id="{49E4F016-F0F3-49C2-9419-DA05C02039B5}"/>
                  </a:ext>
                </a:extLst>
              </p:cNvPr>
              <p:cNvSpPr>
                <a:spLocks/>
              </p:cNvSpPr>
              <p:nvPr/>
            </p:nvSpPr>
            <p:spPr bwMode="auto">
              <a:xfrm>
                <a:off x="600" y="714"/>
                <a:ext cx="7" cy="45"/>
              </a:xfrm>
              <a:custGeom>
                <a:avLst/>
                <a:gdLst>
                  <a:gd name="T0" fmla="*/ 7 w 7"/>
                  <a:gd name="T1" fmla="*/ 5 h 45"/>
                  <a:gd name="T2" fmla="*/ 7 w 7"/>
                  <a:gd name="T3" fmla="*/ 45 h 45"/>
                  <a:gd name="T4" fmla="*/ 0 w 7"/>
                  <a:gd name="T5" fmla="*/ 41 h 45"/>
                  <a:gd name="T6" fmla="*/ 0 w 7"/>
                  <a:gd name="T7" fmla="*/ 0 h 45"/>
                  <a:gd name="T8" fmla="*/ 7 w 7"/>
                  <a:gd name="T9" fmla="*/ 5 h 45"/>
                  <a:gd name="T10" fmla="*/ 7 w 7"/>
                  <a:gd name="T11" fmla="*/ 5 h 45"/>
                  <a:gd name="T12" fmla="*/ 7 w 7"/>
                  <a:gd name="T13" fmla="*/ 5 h 45"/>
                  <a:gd name="T14" fmla="*/ 7 w 7"/>
                  <a:gd name="T15" fmla="*/ 5 h 45"/>
                  <a:gd name="T16" fmla="*/ 7 w 7"/>
                  <a:gd name="T17" fmla="*/ 5 h 45"/>
                  <a:gd name="T18" fmla="*/ 7 w 7"/>
                  <a:gd name="T19" fmla="*/ 5 h 4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7"/>
                  <a:gd name="T31" fmla="*/ 0 h 45"/>
                  <a:gd name="T32" fmla="*/ 7 w 7"/>
                  <a:gd name="T33" fmla="*/ 45 h 45"/>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7" h="45">
                    <a:moveTo>
                      <a:pt x="7" y="5"/>
                    </a:moveTo>
                    <a:lnTo>
                      <a:pt x="7" y="45"/>
                    </a:lnTo>
                    <a:lnTo>
                      <a:pt x="0" y="41"/>
                    </a:lnTo>
                    <a:lnTo>
                      <a:pt x="0" y="0"/>
                    </a:lnTo>
                    <a:lnTo>
                      <a:pt x="7" y="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73" name="Freeform 91">
                <a:extLst>
                  <a:ext uri="{FF2B5EF4-FFF2-40B4-BE49-F238E27FC236}">
                    <a16:creationId xmlns:a16="http://schemas.microsoft.com/office/drawing/2014/main" id="{CCABEC83-D0BA-400C-A4DD-1DF32B4ADAC0}"/>
                  </a:ext>
                </a:extLst>
              </p:cNvPr>
              <p:cNvSpPr>
                <a:spLocks/>
              </p:cNvSpPr>
              <p:nvPr/>
            </p:nvSpPr>
            <p:spPr bwMode="auto">
              <a:xfrm>
                <a:off x="611" y="721"/>
                <a:ext cx="29" cy="51"/>
              </a:xfrm>
              <a:custGeom>
                <a:avLst/>
                <a:gdLst>
                  <a:gd name="T0" fmla="*/ 29 w 29"/>
                  <a:gd name="T1" fmla="*/ 17 h 51"/>
                  <a:gd name="T2" fmla="*/ 29 w 29"/>
                  <a:gd name="T3" fmla="*/ 24 h 51"/>
                  <a:gd name="T4" fmla="*/ 19 w 29"/>
                  <a:gd name="T5" fmla="*/ 18 h 51"/>
                  <a:gd name="T6" fmla="*/ 19 w 29"/>
                  <a:gd name="T7" fmla="*/ 51 h 51"/>
                  <a:gd name="T8" fmla="*/ 11 w 29"/>
                  <a:gd name="T9" fmla="*/ 46 h 51"/>
                  <a:gd name="T10" fmla="*/ 11 w 29"/>
                  <a:gd name="T11" fmla="*/ 14 h 51"/>
                  <a:gd name="T12" fmla="*/ 0 w 29"/>
                  <a:gd name="T13" fmla="*/ 7 h 51"/>
                  <a:gd name="T14" fmla="*/ 0 w 29"/>
                  <a:gd name="T15" fmla="*/ 0 h 51"/>
                  <a:gd name="T16" fmla="*/ 29 w 29"/>
                  <a:gd name="T17" fmla="*/ 17 h 51"/>
                  <a:gd name="T18" fmla="*/ 29 w 29"/>
                  <a:gd name="T19" fmla="*/ 17 h 51"/>
                  <a:gd name="T20" fmla="*/ 29 w 29"/>
                  <a:gd name="T21" fmla="*/ 17 h 51"/>
                  <a:gd name="T22" fmla="*/ 29 w 29"/>
                  <a:gd name="T23" fmla="*/ 17 h 51"/>
                  <a:gd name="T24" fmla="*/ 29 w 29"/>
                  <a:gd name="T25" fmla="*/ 17 h 51"/>
                  <a:gd name="T26" fmla="*/ 29 w 29"/>
                  <a:gd name="T27" fmla="*/ 17 h 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9"/>
                  <a:gd name="T43" fmla="*/ 0 h 51"/>
                  <a:gd name="T44" fmla="*/ 29 w 29"/>
                  <a:gd name="T45" fmla="*/ 51 h 5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9" h="51">
                    <a:moveTo>
                      <a:pt x="29" y="17"/>
                    </a:moveTo>
                    <a:lnTo>
                      <a:pt x="29" y="24"/>
                    </a:lnTo>
                    <a:lnTo>
                      <a:pt x="19" y="18"/>
                    </a:lnTo>
                    <a:lnTo>
                      <a:pt x="19" y="51"/>
                    </a:lnTo>
                    <a:lnTo>
                      <a:pt x="11" y="46"/>
                    </a:lnTo>
                    <a:lnTo>
                      <a:pt x="11" y="14"/>
                    </a:lnTo>
                    <a:lnTo>
                      <a:pt x="0" y="7"/>
                    </a:lnTo>
                    <a:lnTo>
                      <a:pt x="0" y="0"/>
                    </a:lnTo>
                    <a:lnTo>
                      <a:pt x="29"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74" name="Freeform 92">
                <a:extLst>
                  <a:ext uri="{FF2B5EF4-FFF2-40B4-BE49-F238E27FC236}">
                    <a16:creationId xmlns:a16="http://schemas.microsoft.com/office/drawing/2014/main" id="{6591686B-85EE-4D85-9207-F0B8D943A461}"/>
                  </a:ext>
                </a:extLst>
              </p:cNvPr>
              <p:cNvSpPr>
                <a:spLocks/>
              </p:cNvSpPr>
              <p:nvPr/>
            </p:nvSpPr>
            <p:spPr bwMode="auto">
              <a:xfrm>
                <a:off x="642" y="745"/>
                <a:ext cx="33" cy="48"/>
              </a:xfrm>
              <a:custGeom>
                <a:avLst/>
                <a:gdLst>
                  <a:gd name="T0" fmla="*/ 10 w 62"/>
                  <a:gd name="T1" fmla="*/ 2 h 92"/>
                  <a:gd name="T2" fmla="*/ 15 w 62"/>
                  <a:gd name="T3" fmla="*/ 7 h 92"/>
                  <a:gd name="T4" fmla="*/ 18 w 62"/>
                  <a:gd name="T5" fmla="*/ 14 h 92"/>
                  <a:gd name="T6" fmla="*/ 14 w 62"/>
                  <a:gd name="T7" fmla="*/ 11 h 92"/>
                  <a:gd name="T8" fmla="*/ 12 w 62"/>
                  <a:gd name="T9" fmla="*/ 8 h 92"/>
                  <a:gd name="T10" fmla="*/ 10 w 62"/>
                  <a:gd name="T11" fmla="*/ 6 h 92"/>
                  <a:gd name="T12" fmla="*/ 5 w 62"/>
                  <a:gd name="T13" fmla="*/ 6 h 92"/>
                  <a:gd name="T14" fmla="*/ 4 w 62"/>
                  <a:gd name="T15" fmla="*/ 10 h 92"/>
                  <a:gd name="T16" fmla="*/ 5 w 62"/>
                  <a:gd name="T17" fmla="*/ 15 h 92"/>
                  <a:gd name="T18" fmla="*/ 10 w 62"/>
                  <a:gd name="T19" fmla="*/ 20 h 92"/>
                  <a:gd name="T20" fmla="*/ 12 w 62"/>
                  <a:gd name="T21" fmla="*/ 20 h 92"/>
                  <a:gd name="T22" fmla="*/ 14 w 62"/>
                  <a:gd name="T23" fmla="*/ 17 h 92"/>
                  <a:gd name="T24" fmla="*/ 18 w 62"/>
                  <a:gd name="T25" fmla="*/ 20 h 92"/>
                  <a:gd name="T26" fmla="*/ 15 w 62"/>
                  <a:gd name="T27" fmla="*/ 25 h 92"/>
                  <a:gd name="T28" fmla="*/ 10 w 62"/>
                  <a:gd name="T29" fmla="*/ 23 h 92"/>
                  <a:gd name="T30" fmla="*/ 3 w 62"/>
                  <a:gd name="T31" fmla="*/ 17 h 92"/>
                  <a:gd name="T32" fmla="*/ 0 w 62"/>
                  <a:gd name="T33" fmla="*/ 8 h 92"/>
                  <a:gd name="T34" fmla="*/ 3 w 62"/>
                  <a:gd name="T35" fmla="*/ 1 h 92"/>
                  <a:gd name="T36" fmla="*/ 10 w 62"/>
                  <a:gd name="T37" fmla="*/ 2 h 92"/>
                  <a:gd name="T38" fmla="*/ 10 w 62"/>
                  <a:gd name="T39" fmla="*/ 2 h 92"/>
                  <a:gd name="T40" fmla="*/ 10 w 62"/>
                  <a:gd name="T41" fmla="*/ 2 h 92"/>
                  <a:gd name="T42" fmla="*/ 10 w 62"/>
                  <a:gd name="T43" fmla="*/ 2 h 92"/>
                  <a:gd name="T44" fmla="*/ 10 w 62"/>
                  <a:gd name="T45" fmla="*/ 2 h 92"/>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62"/>
                  <a:gd name="T70" fmla="*/ 0 h 92"/>
                  <a:gd name="T71" fmla="*/ 62 w 62"/>
                  <a:gd name="T72" fmla="*/ 92 h 92"/>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62" h="92">
                    <a:moveTo>
                      <a:pt x="33" y="7"/>
                    </a:moveTo>
                    <a:cubicBezTo>
                      <a:pt x="41" y="11"/>
                      <a:pt x="47" y="17"/>
                      <a:pt x="52" y="25"/>
                    </a:cubicBezTo>
                    <a:cubicBezTo>
                      <a:pt x="58" y="33"/>
                      <a:pt x="61" y="41"/>
                      <a:pt x="62" y="50"/>
                    </a:cubicBezTo>
                    <a:cubicBezTo>
                      <a:pt x="48" y="42"/>
                      <a:pt x="48" y="42"/>
                      <a:pt x="48" y="42"/>
                    </a:cubicBezTo>
                    <a:cubicBezTo>
                      <a:pt x="47" y="38"/>
                      <a:pt x="46" y="34"/>
                      <a:pt x="43" y="30"/>
                    </a:cubicBezTo>
                    <a:cubicBezTo>
                      <a:pt x="40" y="26"/>
                      <a:pt x="37" y="23"/>
                      <a:pt x="33" y="21"/>
                    </a:cubicBezTo>
                    <a:cubicBezTo>
                      <a:pt x="27" y="17"/>
                      <a:pt x="22" y="17"/>
                      <a:pt x="19" y="21"/>
                    </a:cubicBezTo>
                    <a:cubicBezTo>
                      <a:pt x="16" y="24"/>
                      <a:pt x="15" y="29"/>
                      <a:pt x="15" y="36"/>
                    </a:cubicBezTo>
                    <a:cubicBezTo>
                      <a:pt x="15" y="44"/>
                      <a:pt x="16" y="50"/>
                      <a:pt x="19" y="56"/>
                    </a:cubicBezTo>
                    <a:cubicBezTo>
                      <a:pt x="22" y="63"/>
                      <a:pt x="27" y="69"/>
                      <a:pt x="33" y="72"/>
                    </a:cubicBezTo>
                    <a:cubicBezTo>
                      <a:pt x="37" y="75"/>
                      <a:pt x="41" y="75"/>
                      <a:pt x="43" y="74"/>
                    </a:cubicBezTo>
                    <a:cubicBezTo>
                      <a:pt x="46" y="72"/>
                      <a:pt x="47" y="69"/>
                      <a:pt x="48" y="64"/>
                    </a:cubicBezTo>
                    <a:cubicBezTo>
                      <a:pt x="62" y="72"/>
                      <a:pt x="62" y="72"/>
                      <a:pt x="62" y="72"/>
                    </a:cubicBezTo>
                    <a:cubicBezTo>
                      <a:pt x="61" y="81"/>
                      <a:pt x="58" y="87"/>
                      <a:pt x="53" y="90"/>
                    </a:cubicBezTo>
                    <a:cubicBezTo>
                      <a:pt x="48" y="92"/>
                      <a:pt x="41" y="91"/>
                      <a:pt x="33" y="86"/>
                    </a:cubicBezTo>
                    <a:cubicBezTo>
                      <a:pt x="23" y="81"/>
                      <a:pt x="15" y="72"/>
                      <a:pt x="9" y="61"/>
                    </a:cubicBezTo>
                    <a:cubicBezTo>
                      <a:pt x="3" y="50"/>
                      <a:pt x="0" y="39"/>
                      <a:pt x="0" y="28"/>
                    </a:cubicBezTo>
                    <a:cubicBezTo>
                      <a:pt x="0" y="16"/>
                      <a:pt x="3" y="8"/>
                      <a:pt x="9" y="4"/>
                    </a:cubicBezTo>
                    <a:cubicBezTo>
                      <a:pt x="15" y="0"/>
                      <a:pt x="23" y="1"/>
                      <a:pt x="33" y="7"/>
                    </a:cubicBezTo>
                    <a:cubicBezTo>
                      <a:pt x="33" y="7"/>
                      <a:pt x="33" y="7"/>
                      <a:pt x="33" y="7"/>
                    </a:cubicBezTo>
                    <a:cubicBezTo>
                      <a:pt x="33" y="7"/>
                      <a:pt x="33" y="7"/>
                      <a:pt x="33" y="7"/>
                    </a:cubicBezTo>
                    <a:cubicBezTo>
                      <a:pt x="33" y="7"/>
                      <a:pt x="33" y="7"/>
                      <a:pt x="33" y="7"/>
                    </a:cubicBezTo>
                    <a:cubicBezTo>
                      <a:pt x="33" y="7"/>
                      <a:pt x="33" y="7"/>
                      <a:pt x="33" y="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sp>
            <p:nvSpPr>
              <p:cNvPr id="175" name="Freeform 93">
                <a:extLst>
                  <a:ext uri="{FF2B5EF4-FFF2-40B4-BE49-F238E27FC236}">
                    <a16:creationId xmlns:a16="http://schemas.microsoft.com/office/drawing/2014/main" id="{78094C21-C092-4E19-AD15-695588B95B6C}"/>
                  </a:ext>
                </a:extLst>
              </p:cNvPr>
              <p:cNvSpPr>
                <a:spLocks/>
              </p:cNvSpPr>
              <p:nvPr/>
            </p:nvSpPr>
            <p:spPr bwMode="auto">
              <a:xfrm>
                <a:off x="680" y="761"/>
                <a:ext cx="30" cy="57"/>
              </a:xfrm>
              <a:custGeom>
                <a:avLst/>
                <a:gdLst>
                  <a:gd name="T0" fmla="*/ 30 w 30"/>
                  <a:gd name="T1" fmla="*/ 17 h 57"/>
                  <a:gd name="T2" fmla="*/ 30 w 30"/>
                  <a:gd name="T3" fmla="*/ 57 h 57"/>
                  <a:gd name="T4" fmla="*/ 22 w 30"/>
                  <a:gd name="T5" fmla="*/ 53 h 57"/>
                  <a:gd name="T6" fmla="*/ 22 w 30"/>
                  <a:gd name="T7" fmla="*/ 35 h 57"/>
                  <a:gd name="T8" fmla="*/ 8 w 30"/>
                  <a:gd name="T9" fmla="*/ 27 h 57"/>
                  <a:gd name="T10" fmla="*/ 8 w 30"/>
                  <a:gd name="T11" fmla="*/ 45 h 57"/>
                  <a:gd name="T12" fmla="*/ 0 w 30"/>
                  <a:gd name="T13" fmla="*/ 40 h 57"/>
                  <a:gd name="T14" fmla="*/ 0 w 30"/>
                  <a:gd name="T15" fmla="*/ 0 h 57"/>
                  <a:gd name="T16" fmla="*/ 8 w 30"/>
                  <a:gd name="T17" fmla="*/ 4 h 57"/>
                  <a:gd name="T18" fmla="*/ 8 w 30"/>
                  <a:gd name="T19" fmla="*/ 20 h 57"/>
                  <a:gd name="T20" fmla="*/ 22 w 30"/>
                  <a:gd name="T21" fmla="*/ 28 h 57"/>
                  <a:gd name="T22" fmla="*/ 23 w 30"/>
                  <a:gd name="T23" fmla="*/ 13 h 57"/>
                  <a:gd name="T24" fmla="*/ 30 w 30"/>
                  <a:gd name="T25" fmla="*/ 17 h 57"/>
                  <a:gd name="T26" fmla="*/ 30 w 30"/>
                  <a:gd name="T27" fmla="*/ 17 h 57"/>
                  <a:gd name="T28" fmla="*/ 30 w 30"/>
                  <a:gd name="T29" fmla="*/ 17 h 57"/>
                  <a:gd name="T30" fmla="*/ 30 w 30"/>
                  <a:gd name="T31" fmla="*/ 17 h 57"/>
                  <a:gd name="T32" fmla="*/ 30 w 30"/>
                  <a:gd name="T33" fmla="*/ 17 h 57"/>
                  <a:gd name="T34" fmla="*/ 30 w 30"/>
                  <a:gd name="T35" fmla="*/ 17 h 57"/>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30"/>
                  <a:gd name="T55" fmla="*/ 0 h 57"/>
                  <a:gd name="T56" fmla="*/ 30 w 30"/>
                  <a:gd name="T57" fmla="*/ 57 h 57"/>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30" h="57">
                    <a:moveTo>
                      <a:pt x="30" y="17"/>
                    </a:moveTo>
                    <a:lnTo>
                      <a:pt x="30" y="57"/>
                    </a:lnTo>
                    <a:lnTo>
                      <a:pt x="22" y="53"/>
                    </a:lnTo>
                    <a:lnTo>
                      <a:pt x="22" y="35"/>
                    </a:lnTo>
                    <a:lnTo>
                      <a:pt x="8" y="27"/>
                    </a:lnTo>
                    <a:lnTo>
                      <a:pt x="8" y="45"/>
                    </a:lnTo>
                    <a:lnTo>
                      <a:pt x="0" y="40"/>
                    </a:lnTo>
                    <a:lnTo>
                      <a:pt x="0" y="0"/>
                    </a:lnTo>
                    <a:lnTo>
                      <a:pt x="8" y="4"/>
                    </a:lnTo>
                    <a:lnTo>
                      <a:pt x="8" y="20"/>
                    </a:lnTo>
                    <a:lnTo>
                      <a:pt x="22" y="28"/>
                    </a:lnTo>
                    <a:lnTo>
                      <a:pt x="23" y="13"/>
                    </a:lnTo>
                    <a:lnTo>
                      <a:pt x="30" y="1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prstClr val="black"/>
                  </a:solidFill>
                  <a:latin typeface="Calibri"/>
                  <a:ea typeface="微软雅黑"/>
                </a:endParaRPr>
              </a:p>
            </p:txBody>
          </p:sp>
        </p:grpSp>
      </p:grpSp>
      <p:cxnSp>
        <p:nvCxnSpPr>
          <p:cNvPr id="176" name="直线连接符 143">
            <a:extLst>
              <a:ext uri="{FF2B5EF4-FFF2-40B4-BE49-F238E27FC236}">
                <a16:creationId xmlns:a16="http://schemas.microsoft.com/office/drawing/2014/main" id="{6276AB0A-B4E7-4455-B689-6EB80C3F5EA3}"/>
              </a:ext>
            </a:extLst>
          </p:cNvPr>
          <p:cNvCxnSpPr/>
          <p:nvPr/>
        </p:nvCxnSpPr>
        <p:spPr>
          <a:xfrm>
            <a:off x="7251392" y="2346647"/>
            <a:ext cx="0" cy="1740049"/>
          </a:xfrm>
          <a:prstGeom prst="line">
            <a:avLst/>
          </a:prstGeom>
          <a:noFill/>
          <a:ln w="38100" cap="flat" cmpd="sng" algn="ctr">
            <a:solidFill>
              <a:srgbClr val="0049DB"/>
            </a:solidFill>
            <a:prstDash val="solid"/>
            <a:miter lim="800000"/>
            <a:headEnd type="none"/>
          </a:ln>
          <a:effectLst/>
        </p:spPr>
      </p:cxnSp>
      <p:sp>
        <p:nvSpPr>
          <p:cNvPr id="177" name="文本框 176">
            <a:extLst>
              <a:ext uri="{FF2B5EF4-FFF2-40B4-BE49-F238E27FC236}">
                <a16:creationId xmlns:a16="http://schemas.microsoft.com/office/drawing/2014/main" id="{BC79088A-2A23-46B9-A169-FF5A51298C7C}"/>
              </a:ext>
            </a:extLst>
          </p:cNvPr>
          <p:cNvSpPr txBox="1"/>
          <p:nvPr/>
        </p:nvSpPr>
        <p:spPr>
          <a:xfrm>
            <a:off x="6769103" y="4735921"/>
            <a:ext cx="434406" cy="461665"/>
          </a:xfrm>
          <a:prstGeom prst="rect">
            <a:avLst/>
          </a:prstGeom>
          <a:noFill/>
        </p:spPr>
        <p:txBody>
          <a:bodyPr wrap="square" rtlCol="0">
            <a:spAutoFit/>
          </a:bodyPr>
          <a:lstStyle/>
          <a:p>
            <a:r>
              <a:rPr kumimoji="1" lang="mr-IN" altLang="zh-CN" sz="2400" dirty="0">
                <a:solidFill>
                  <a:prstClr val="black"/>
                </a:solidFill>
                <a:latin typeface="Calibri"/>
                <a:ea typeface="微软雅黑"/>
              </a:rPr>
              <a:t>…</a:t>
            </a:r>
            <a:endParaRPr kumimoji="1" lang="zh-CN" altLang="en-US" sz="2800" dirty="0">
              <a:solidFill>
                <a:prstClr val="black"/>
              </a:solidFill>
              <a:latin typeface="Calibri"/>
              <a:ea typeface="微软雅黑"/>
            </a:endParaRPr>
          </a:p>
        </p:txBody>
      </p:sp>
      <p:cxnSp>
        <p:nvCxnSpPr>
          <p:cNvPr id="178" name="直线连接符 143">
            <a:extLst>
              <a:ext uri="{FF2B5EF4-FFF2-40B4-BE49-F238E27FC236}">
                <a16:creationId xmlns:a16="http://schemas.microsoft.com/office/drawing/2014/main" id="{B9F751CE-6D96-4FC8-90EB-BCAE2110C88C}"/>
              </a:ext>
            </a:extLst>
          </p:cNvPr>
          <p:cNvCxnSpPr/>
          <p:nvPr/>
        </p:nvCxnSpPr>
        <p:spPr>
          <a:xfrm flipH="1">
            <a:off x="6332080" y="2307218"/>
            <a:ext cx="0" cy="1993226"/>
          </a:xfrm>
          <a:prstGeom prst="line">
            <a:avLst/>
          </a:prstGeom>
          <a:noFill/>
          <a:ln w="38100" cap="flat" cmpd="sng" algn="ctr">
            <a:solidFill>
              <a:srgbClr val="0049DB"/>
            </a:solidFill>
            <a:prstDash val="solid"/>
            <a:miter lim="800000"/>
            <a:headEnd type="none"/>
          </a:ln>
          <a:effectLst/>
        </p:spPr>
      </p:cxnSp>
      <p:cxnSp>
        <p:nvCxnSpPr>
          <p:cNvPr id="179" name="直线连接符 134">
            <a:extLst>
              <a:ext uri="{FF2B5EF4-FFF2-40B4-BE49-F238E27FC236}">
                <a16:creationId xmlns:a16="http://schemas.microsoft.com/office/drawing/2014/main" id="{DC43AEA6-5B2C-4F9A-A38F-C37CFEEF9A35}"/>
              </a:ext>
            </a:extLst>
          </p:cNvPr>
          <p:cNvCxnSpPr/>
          <p:nvPr/>
        </p:nvCxnSpPr>
        <p:spPr>
          <a:xfrm>
            <a:off x="6343828" y="4284661"/>
            <a:ext cx="1403582" cy="0"/>
          </a:xfrm>
          <a:prstGeom prst="line">
            <a:avLst/>
          </a:prstGeom>
          <a:noFill/>
          <a:ln w="38100" cap="flat" cmpd="sng" algn="ctr">
            <a:solidFill>
              <a:srgbClr val="0049DB"/>
            </a:solidFill>
            <a:prstDash val="solid"/>
            <a:miter lim="800000"/>
          </a:ln>
          <a:effectLst/>
        </p:spPr>
      </p:cxnSp>
      <p:cxnSp>
        <p:nvCxnSpPr>
          <p:cNvPr id="180" name="直线连接符 143">
            <a:extLst>
              <a:ext uri="{FF2B5EF4-FFF2-40B4-BE49-F238E27FC236}">
                <a16:creationId xmlns:a16="http://schemas.microsoft.com/office/drawing/2014/main" id="{F672C805-5D21-4EC0-A7E7-EB2E42243A65}"/>
              </a:ext>
            </a:extLst>
          </p:cNvPr>
          <p:cNvCxnSpPr>
            <a:endCxn id="146" idx="3"/>
          </p:cNvCxnSpPr>
          <p:nvPr/>
        </p:nvCxnSpPr>
        <p:spPr>
          <a:xfrm>
            <a:off x="7747410" y="4300445"/>
            <a:ext cx="0" cy="563535"/>
          </a:xfrm>
          <a:prstGeom prst="line">
            <a:avLst/>
          </a:prstGeom>
          <a:noFill/>
          <a:ln w="38100" cap="flat" cmpd="sng" algn="ctr">
            <a:solidFill>
              <a:srgbClr val="0049DB"/>
            </a:solidFill>
            <a:prstDash val="solid"/>
            <a:miter lim="800000"/>
            <a:headEnd type="none"/>
          </a:ln>
          <a:effectLst/>
        </p:spPr>
      </p:cxnSp>
      <p:cxnSp>
        <p:nvCxnSpPr>
          <p:cNvPr id="181" name="直线连接符 143">
            <a:extLst>
              <a:ext uri="{FF2B5EF4-FFF2-40B4-BE49-F238E27FC236}">
                <a16:creationId xmlns:a16="http://schemas.microsoft.com/office/drawing/2014/main" id="{880A9613-8A42-4C20-9BDC-7B510864DBC3}"/>
              </a:ext>
            </a:extLst>
          </p:cNvPr>
          <p:cNvCxnSpPr/>
          <p:nvPr/>
        </p:nvCxnSpPr>
        <p:spPr>
          <a:xfrm>
            <a:off x="7475025" y="2263190"/>
            <a:ext cx="0" cy="763422"/>
          </a:xfrm>
          <a:prstGeom prst="line">
            <a:avLst/>
          </a:prstGeom>
          <a:noFill/>
          <a:ln w="38100" cap="flat" cmpd="sng" algn="ctr">
            <a:solidFill>
              <a:srgbClr val="0049DB"/>
            </a:solidFill>
            <a:prstDash val="solid"/>
            <a:miter lim="800000"/>
            <a:headEnd type="none"/>
          </a:ln>
          <a:effectLst/>
        </p:spPr>
      </p:cxnSp>
      <p:cxnSp>
        <p:nvCxnSpPr>
          <p:cNvPr id="182" name="直线连接符 134">
            <a:extLst>
              <a:ext uri="{FF2B5EF4-FFF2-40B4-BE49-F238E27FC236}">
                <a16:creationId xmlns:a16="http://schemas.microsoft.com/office/drawing/2014/main" id="{35294A51-C689-4E8A-A6F8-F1468F2C4853}"/>
              </a:ext>
            </a:extLst>
          </p:cNvPr>
          <p:cNvCxnSpPr/>
          <p:nvPr/>
        </p:nvCxnSpPr>
        <p:spPr>
          <a:xfrm>
            <a:off x="4682363" y="4429904"/>
            <a:ext cx="1184493" cy="0"/>
          </a:xfrm>
          <a:prstGeom prst="line">
            <a:avLst/>
          </a:prstGeom>
          <a:noFill/>
          <a:ln w="38100" cap="flat" cmpd="sng" algn="ctr">
            <a:solidFill>
              <a:srgbClr val="0049DB"/>
            </a:solidFill>
            <a:prstDash val="solid"/>
            <a:miter lim="800000"/>
          </a:ln>
          <a:effectLst/>
        </p:spPr>
      </p:cxnSp>
      <p:cxnSp>
        <p:nvCxnSpPr>
          <p:cNvPr id="183" name="直线连接符 143">
            <a:extLst>
              <a:ext uri="{FF2B5EF4-FFF2-40B4-BE49-F238E27FC236}">
                <a16:creationId xmlns:a16="http://schemas.microsoft.com/office/drawing/2014/main" id="{47743F32-C64C-44F1-84C7-FB2BB05603FA}"/>
              </a:ext>
            </a:extLst>
          </p:cNvPr>
          <p:cNvCxnSpPr/>
          <p:nvPr/>
        </p:nvCxnSpPr>
        <p:spPr>
          <a:xfrm flipH="1">
            <a:off x="5877257" y="2416817"/>
            <a:ext cx="0" cy="2028381"/>
          </a:xfrm>
          <a:prstGeom prst="line">
            <a:avLst/>
          </a:prstGeom>
          <a:noFill/>
          <a:ln w="38100" cap="flat" cmpd="sng" algn="ctr">
            <a:solidFill>
              <a:srgbClr val="0049DB"/>
            </a:solidFill>
            <a:prstDash val="solid"/>
            <a:miter lim="800000"/>
            <a:headEnd type="none"/>
          </a:ln>
          <a:effectLst/>
        </p:spPr>
      </p:cxnSp>
      <p:cxnSp>
        <p:nvCxnSpPr>
          <p:cNvPr id="184" name="直线连接符 134">
            <a:extLst>
              <a:ext uri="{FF2B5EF4-FFF2-40B4-BE49-F238E27FC236}">
                <a16:creationId xmlns:a16="http://schemas.microsoft.com/office/drawing/2014/main" id="{BDCF2885-5132-4287-A011-CE15203694AB}"/>
              </a:ext>
            </a:extLst>
          </p:cNvPr>
          <p:cNvCxnSpPr/>
          <p:nvPr/>
        </p:nvCxnSpPr>
        <p:spPr>
          <a:xfrm>
            <a:off x="7657212" y="2159393"/>
            <a:ext cx="1850819" cy="0"/>
          </a:xfrm>
          <a:prstGeom prst="line">
            <a:avLst/>
          </a:prstGeom>
          <a:noFill/>
          <a:ln w="38100" cap="flat" cmpd="sng" algn="ctr">
            <a:solidFill>
              <a:srgbClr val="0049DB"/>
            </a:solidFill>
            <a:prstDash val="solid"/>
            <a:miter lim="800000"/>
          </a:ln>
          <a:effectLst/>
        </p:spPr>
      </p:cxnSp>
      <p:grpSp>
        <p:nvGrpSpPr>
          <p:cNvPr id="185" name="组 172">
            <a:extLst>
              <a:ext uri="{FF2B5EF4-FFF2-40B4-BE49-F238E27FC236}">
                <a16:creationId xmlns:a16="http://schemas.microsoft.com/office/drawing/2014/main" id="{0CF82602-3544-47D2-9F34-25756A9DD455}"/>
              </a:ext>
            </a:extLst>
          </p:cNvPr>
          <p:cNvGrpSpPr/>
          <p:nvPr/>
        </p:nvGrpSpPr>
        <p:grpSpPr>
          <a:xfrm>
            <a:off x="8826736" y="5503482"/>
            <a:ext cx="2015796" cy="877835"/>
            <a:chOff x="10574163" y="3007505"/>
            <a:chExt cx="990133" cy="530841"/>
          </a:xfrm>
        </p:grpSpPr>
        <p:sp>
          <p:nvSpPr>
            <p:cNvPr id="186" name="云形 185">
              <a:extLst>
                <a:ext uri="{FF2B5EF4-FFF2-40B4-BE49-F238E27FC236}">
                  <a16:creationId xmlns:a16="http://schemas.microsoft.com/office/drawing/2014/main" id="{95422F8B-D330-4AB5-9721-25D20C3A280D}"/>
                </a:ext>
              </a:extLst>
            </p:cNvPr>
            <p:cNvSpPr/>
            <p:nvPr/>
          </p:nvSpPr>
          <p:spPr>
            <a:xfrm>
              <a:off x="10574163" y="3007505"/>
              <a:ext cx="990131" cy="530841"/>
            </a:xfrm>
            <a:prstGeom prst="cloud">
              <a:avLst/>
            </a:prstGeom>
            <a:solidFill>
              <a:sysClr val="window" lastClr="FFFFFF"/>
            </a:solidFill>
            <a:ln w="19050" cap="flat" cmpd="sng" algn="ctr">
              <a:solidFill>
                <a:srgbClr val="E7E6E6"/>
              </a:solidFill>
              <a:prstDash val="solid"/>
              <a:miter lim="800000"/>
            </a:ln>
            <a:effectLst>
              <a:outerShdw blurRad="50800" dist="38100" dir="18900000" algn="bl" rotWithShape="0">
                <a:sysClr val="windowText" lastClr="000000">
                  <a:alpha val="40000"/>
                </a:sys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350" b="0" i="0" u="none" strike="noStrike" kern="0" cap="none" spc="0" normalizeH="0" baseline="0" noProof="0">
                <a:ln>
                  <a:noFill/>
                </a:ln>
                <a:solidFill>
                  <a:prstClr val="white"/>
                </a:solidFill>
                <a:effectLst/>
                <a:uLnTx/>
                <a:uFillTx/>
                <a:latin typeface="Calibri"/>
                <a:ea typeface="微软雅黑"/>
                <a:cs typeface="+mn-cs"/>
              </a:endParaRPr>
            </a:p>
          </p:txBody>
        </p:sp>
        <p:sp>
          <p:nvSpPr>
            <p:cNvPr id="187" name="文本框 186">
              <a:extLst>
                <a:ext uri="{FF2B5EF4-FFF2-40B4-BE49-F238E27FC236}">
                  <a16:creationId xmlns:a16="http://schemas.microsoft.com/office/drawing/2014/main" id="{2B0D2684-E060-489B-9DF4-A91EED74E7F8}"/>
                </a:ext>
              </a:extLst>
            </p:cNvPr>
            <p:cNvSpPr txBox="1"/>
            <p:nvPr/>
          </p:nvSpPr>
          <p:spPr>
            <a:xfrm>
              <a:off x="10633831" y="3113442"/>
              <a:ext cx="930465" cy="31640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zh-CN" sz="1400" b="0" i="0" u="none" strike="noStrike" kern="0" cap="none" spc="0" normalizeH="0" baseline="0" noProof="0" dirty="0" err="1">
                  <a:ln>
                    <a:noFill/>
                  </a:ln>
                  <a:solidFill>
                    <a:prstClr val="black"/>
                  </a:solidFill>
                  <a:effectLst/>
                  <a:uLnTx/>
                  <a:uFillTx/>
                  <a:latin typeface="Calibri"/>
                  <a:ea typeface="微软雅黑"/>
                </a:rPr>
                <a:t>eID</a:t>
              </a:r>
              <a:r>
                <a:rPr kumimoji="1" lang="zh-CN" altLang="en-US" sz="1400" b="0" i="0" u="none" strike="noStrike" kern="0" cap="none" spc="0" normalizeH="0" baseline="0" noProof="0" dirty="0">
                  <a:ln>
                    <a:noFill/>
                  </a:ln>
                  <a:solidFill>
                    <a:prstClr val="black"/>
                  </a:solidFill>
                  <a:effectLst/>
                  <a:uLnTx/>
                  <a:uFillTx/>
                  <a:latin typeface="Calibri"/>
                  <a:ea typeface="微软雅黑"/>
                </a:rPr>
                <a:t>认证后端服务器群</a:t>
              </a:r>
              <a:endParaRPr kumimoji="1" lang="en-US" altLang="zh-CN" sz="1400" b="0" i="0" u="none" strike="noStrike" kern="0" cap="none" spc="0" normalizeH="0" baseline="0" noProof="0" dirty="0">
                <a:ln>
                  <a:noFill/>
                </a:ln>
                <a:solidFill>
                  <a:prstClr val="black"/>
                </a:solidFill>
                <a:effectLst/>
                <a:uLnTx/>
                <a:uFillTx/>
                <a:latin typeface="Calibri"/>
                <a:ea typeface="微软雅黑"/>
              </a:endParaRPr>
            </a:p>
            <a:p>
              <a:pPr marL="0" marR="0" lvl="0" indent="0" defTabSz="914400" eaLnBrk="1" fontAlgn="auto" latinLnBrk="0" hangingPunct="1">
                <a:lnSpc>
                  <a:spcPct val="100000"/>
                </a:lnSpc>
                <a:spcBef>
                  <a:spcPts val="0"/>
                </a:spcBef>
                <a:spcAft>
                  <a:spcPts val="0"/>
                </a:spcAft>
                <a:buClrTx/>
                <a:buSzTx/>
                <a:buFontTx/>
                <a:buNone/>
                <a:tabLst/>
                <a:defRPr/>
              </a:pPr>
              <a:r>
                <a:rPr kumimoji="1" lang="zh-CN" altLang="en-US" sz="1400" b="0" i="0" u="none" strike="noStrike" kern="0" cap="none" spc="0" normalizeH="0" baseline="0" noProof="0" dirty="0">
                  <a:ln>
                    <a:noFill/>
                  </a:ln>
                  <a:solidFill>
                    <a:prstClr val="black"/>
                  </a:solidFill>
                  <a:effectLst/>
                  <a:uLnTx/>
                  <a:uFillTx/>
                  <a:latin typeface="Calibri"/>
                  <a:ea typeface="微软雅黑"/>
                </a:rPr>
                <a:t>（公安部第三研究所）</a:t>
              </a:r>
            </a:p>
          </p:txBody>
        </p:sp>
      </p:grpSp>
      <p:cxnSp>
        <p:nvCxnSpPr>
          <p:cNvPr id="188" name="直线连接符 134">
            <a:extLst>
              <a:ext uri="{FF2B5EF4-FFF2-40B4-BE49-F238E27FC236}">
                <a16:creationId xmlns:a16="http://schemas.microsoft.com/office/drawing/2014/main" id="{5935EC58-D198-44C4-98B7-8FC069FBEB86}"/>
              </a:ext>
            </a:extLst>
          </p:cNvPr>
          <p:cNvCxnSpPr/>
          <p:nvPr/>
        </p:nvCxnSpPr>
        <p:spPr>
          <a:xfrm>
            <a:off x="8684559" y="4252706"/>
            <a:ext cx="852896" cy="0"/>
          </a:xfrm>
          <a:prstGeom prst="line">
            <a:avLst/>
          </a:prstGeom>
          <a:noFill/>
          <a:ln w="38100" cap="flat" cmpd="sng" algn="ctr">
            <a:solidFill>
              <a:srgbClr val="0049DB"/>
            </a:solidFill>
            <a:prstDash val="solid"/>
            <a:miter lim="800000"/>
          </a:ln>
          <a:effectLst/>
        </p:spPr>
      </p:cxnSp>
      <p:cxnSp>
        <p:nvCxnSpPr>
          <p:cNvPr id="189" name="直线连接符 143">
            <a:extLst>
              <a:ext uri="{FF2B5EF4-FFF2-40B4-BE49-F238E27FC236}">
                <a16:creationId xmlns:a16="http://schemas.microsoft.com/office/drawing/2014/main" id="{72923187-1543-4B70-A96C-5D5291101C79}"/>
              </a:ext>
            </a:extLst>
          </p:cNvPr>
          <p:cNvCxnSpPr/>
          <p:nvPr/>
        </p:nvCxnSpPr>
        <p:spPr>
          <a:xfrm>
            <a:off x="8684559" y="4236867"/>
            <a:ext cx="0" cy="1695263"/>
          </a:xfrm>
          <a:prstGeom prst="line">
            <a:avLst/>
          </a:prstGeom>
          <a:noFill/>
          <a:ln w="38100" cap="flat" cmpd="sng" algn="ctr">
            <a:solidFill>
              <a:srgbClr val="0049DB"/>
            </a:solidFill>
            <a:prstDash val="solid"/>
            <a:miter lim="800000"/>
            <a:headEnd type="none"/>
          </a:ln>
          <a:effectLst/>
        </p:spPr>
      </p:cxnSp>
    </p:spTree>
    <p:extLst>
      <p:ext uri="{BB962C8B-B14F-4D97-AF65-F5344CB8AC3E}">
        <p14:creationId xmlns:p14="http://schemas.microsoft.com/office/powerpoint/2010/main" val="5802118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600" dirty="0"/>
              <a:t>12.6.1 </a:t>
            </a:r>
            <a:r>
              <a:rPr kumimoji="1" lang="zh-CN" altLang="en-US" sz="3600" dirty="0"/>
              <a:t>应用与推广</a:t>
            </a:r>
          </a:p>
        </p:txBody>
      </p:sp>
      <p:sp>
        <p:nvSpPr>
          <p:cNvPr id="3" name="文本框 2">
            <a:extLst>
              <a:ext uri="{FF2B5EF4-FFF2-40B4-BE49-F238E27FC236}">
                <a16:creationId xmlns:a16="http://schemas.microsoft.com/office/drawing/2014/main" id="{99542546-067B-4D6C-83FC-72706D35720A}"/>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dirty="0">
                <a:latin typeface="Calibri "/>
                <a:ea typeface="微软雅黑"/>
                <a:cs typeface="+mj-cs"/>
              </a:rPr>
              <a:t>下一步研究</a:t>
            </a:r>
            <a:r>
              <a:rPr kumimoji="1" lang="en-US" altLang="zh-CN" sz="2000" b="1" dirty="0">
                <a:latin typeface="Calibri "/>
                <a:ea typeface="微软雅黑"/>
                <a:cs typeface="+mj-cs"/>
              </a:rPr>
              <a:t>— </a:t>
            </a:r>
            <a:r>
              <a:rPr kumimoji="1" lang="zh-CN" altLang="en-US" sz="2000" b="1" dirty="0">
                <a:latin typeface="Calibri "/>
                <a:ea typeface="微软雅黑"/>
                <a:cs typeface="+mj-cs"/>
              </a:rPr>
              <a:t>基于真实地址和真实身份的生态系统构建</a:t>
            </a:r>
            <a:endParaRPr kumimoji="1" lang="zh-CN" altLang="en-US" sz="2000" b="1" i="0" u="none" strike="noStrike" kern="1200" cap="none" spc="0" normalizeH="0" baseline="0" noProof="0" dirty="0">
              <a:ln>
                <a:noFill/>
              </a:ln>
              <a:effectLst/>
              <a:uLnTx/>
              <a:uFillTx/>
              <a:latin typeface="Calibri "/>
              <a:ea typeface="微软雅黑"/>
              <a:cs typeface="+mj-cs"/>
            </a:endParaRPr>
          </a:p>
        </p:txBody>
      </p:sp>
      <p:sp>
        <p:nvSpPr>
          <p:cNvPr id="4" name="圆角矩形 36">
            <a:extLst>
              <a:ext uri="{FF2B5EF4-FFF2-40B4-BE49-F238E27FC236}">
                <a16:creationId xmlns:a16="http://schemas.microsoft.com/office/drawing/2014/main" id="{01E942CA-3D7D-4A61-89BB-0679D6BB789C}"/>
              </a:ext>
            </a:extLst>
          </p:cNvPr>
          <p:cNvSpPr/>
          <p:nvPr/>
        </p:nvSpPr>
        <p:spPr>
          <a:xfrm>
            <a:off x="536244" y="6312724"/>
            <a:ext cx="5078784" cy="521259"/>
          </a:xfrm>
          <a:prstGeom prst="roundRect">
            <a:avLst/>
          </a:prstGeom>
          <a:noFill/>
          <a:ln w="12700" cap="flat" cmpd="sng" algn="ctr">
            <a:solidFill>
              <a:srgbClr val="00436D">
                <a:shade val="50000"/>
              </a:srgb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5" name="圆角矩形 31">
            <a:extLst>
              <a:ext uri="{FF2B5EF4-FFF2-40B4-BE49-F238E27FC236}">
                <a16:creationId xmlns:a16="http://schemas.microsoft.com/office/drawing/2014/main" id="{F9E4930F-7BAB-46CF-AD24-8D1ECDCC1513}"/>
              </a:ext>
            </a:extLst>
          </p:cNvPr>
          <p:cNvSpPr/>
          <p:nvPr/>
        </p:nvSpPr>
        <p:spPr>
          <a:xfrm>
            <a:off x="552956" y="5138572"/>
            <a:ext cx="5092576" cy="617415"/>
          </a:xfrm>
          <a:prstGeom prst="roundRect">
            <a:avLst/>
          </a:prstGeom>
          <a:solidFill>
            <a:srgbClr val="00436D">
              <a:lumMod val="20000"/>
              <a:lumOff val="80000"/>
            </a:srgbClr>
          </a:solidFill>
          <a:ln w="12700" cap="flat" cmpd="sng" algn="ctr">
            <a:solidFill>
              <a:srgbClr val="00436D">
                <a:shade val="50000"/>
              </a:srgbClr>
            </a:solidFill>
            <a:prstDash val="sys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Calibri"/>
              <a:ea typeface="微软雅黑"/>
              <a:cs typeface="+mn-cs"/>
            </a:endParaRPr>
          </a:p>
        </p:txBody>
      </p:sp>
      <p:sp>
        <p:nvSpPr>
          <p:cNvPr id="6" name="内容占位符 2">
            <a:extLst>
              <a:ext uri="{FF2B5EF4-FFF2-40B4-BE49-F238E27FC236}">
                <a16:creationId xmlns:a16="http://schemas.microsoft.com/office/drawing/2014/main" id="{F061EAD0-035A-4BC5-8A6B-E8EA55F431F3}"/>
              </a:ext>
            </a:extLst>
          </p:cNvPr>
          <p:cNvSpPr txBox="1">
            <a:spLocks/>
          </p:cNvSpPr>
          <p:nvPr/>
        </p:nvSpPr>
        <p:spPr>
          <a:xfrm>
            <a:off x="760505" y="1134432"/>
            <a:ext cx="10972800" cy="4525963"/>
          </a:xfrm>
          <a:prstGeom prst="rect">
            <a:avLst/>
          </a:prstGeom>
        </p:spPr>
        <p:txBody>
          <a:bodyPr vert="horz" lIns="91440" tIns="45720" rIns="91440" bIns="45720" rtlCol="0">
            <a:normAutofit/>
          </a:bodyPr>
          <a:lstStyle>
            <a:lvl1pPr marL="228600" indent="-228600" algn="l" defTabSz="913765" rtl="0" eaLnBrk="1" latinLnBrk="0" hangingPunct="1">
              <a:lnSpc>
                <a:spcPct val="150000"/>
              </a:lnSpc>
              <a:spcBef>
                <a:spcPts val="1000"/>
              </a:spcBef>
              <a:buFont typeface="Arial" panose="020B0604020202020204" pitchFamily="34" charset="0"/>
              <a:buChar char="•"/>
              <a:defRPr sz="2800" kern="1200">
                <a:solidFill>
                  <a:schemeClr val="tx1"/>
                </a:solidFill>
                <a:latin typeface="微软雅黑" pitchFamily="34" charset="-122"/>
                <a:ea typeface="微软雅黑" pitchFamily="34" charset="-122"/>
                <a:cs typeface="+mn-cs"/>
              </a:defRPr>
            </a:lvl1pPr>
            <a:lvl2pPr marL="685800" indent="-228600" algn="l" defTabSz="913765" rtl="0" eaLnBrk="1" latinLnBrk="0" hangingPunct="1">
              <a:lnSpc>
                <a:spcPct val="150000"/>
              </a:lnSpc>
              <a:spcBef>
                <a:spcPts val="500"/>
              </a:spcBef>
              <a:buFont typeface="Arial" panose="020B0604020202020204" pitchFamily="34" charset="0"/>
              <a:buChar char="•"/>
              <a:defRPr sz="2400" kern="1200">
                <a:solidFill>
                  <a:schemeClr val="tx1">
                    <a:lumMod val="75000"/>
                    <a:lumOff val="25000"/>
                  </a:schemeClr>
                </a:solidFill>
                <a:latin typeface="微软雅黑" pitchFamily="34" charset="-122"/>
                <a:ea typeface="微软雅黑" pitchFamily="34" charset="-122"/>
                <a:cs typeface="+mn-cs"/>
              </a:defRPr>
            </a:lvl2pPr>
            <a:lvl3pPr marL="1143000" indent="-228600" algn="l" defTabSz="913765" rtl="0" eaLnBrk="1" latinLnBrk="0" hangingPunct="1">
              <a:lnSpc>
                <a:spcPct val="150000"/>
              </a:lnSpc>
              <a:spcBef>
                <a:spcPts val="500"/>
              </a:spcBef>
              <a:buFont typeface="Arial" panose="020B0604020202020204" pitchFamily="34" charset="0"/>
              <a:buChar char="•"/>
              <a:defRPr sz="2000" kern="1200">
                <a:solidFill>
                  <a:schemeClr val="tx1">
                    <a:lumMod val="75000"/>
                    <a:lumOff val="25000"/>
                  </a:schemeClr>
                </a:solidFill>
                <a:latin typeface="微软雅黑" pitchFamily="34" charset="-122"/>
                <a:ea typeface="微软雅黑" pitchFamily="34" charset="-122"/>
                <a:cs typeface="+mn-cs"/>
              </a:defRPr>
            </a:lvl3pPr>
            <a:lvl4pPr marL="1600200" indent="-228600" algn="l" defTabSz="913765"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itchFamily="34" charset="-122"/>
                <a:ea typeface="微软雅黑" pitchFamily="34" charset="-122"/>
                <a:cs typeface="+mn-cs"/>
              </a:defRPr>
            </a:lvl4pPr>
            <a:lvl5pPr marL="2057400" indent="-228600" algn="l" defTabSz="913765" rtl="0" eaLnBrk="1" latinLnBrk="0" hangingPunct="1">
              <a:lnSpc>
                <a:spcPct val="150000"/>
              </a:lnSpc>
              <a:spcBef>
                <a:spcPts val="500"/>
              </a:spcBef>
              <a:buFont typeface="Arial" panose="020B0604020202020204" pitchFamily="34" charset="0"/>
              <a:buChar char="•"/>
              <a:defRPr sz="1800" kern="1200">
                <a:solidFill>
                  <a:schemeClr val="tx1">
                    <a:lumMod val="75000"/>
                    <a:lumOff val="25000"/>
                  </a:schemeClr>
                </a:solidFill>
                <a:latin typeface="微软雅黑" pitchFamily="34" charset="-122"/>
                <a:ea typeface="微软雅黑" pitchFamily="34" charset="-122"/>
                <a:cs typeface="+mn-cs"/>
              </a:defRPr>
            </a:lvl5pPr>
            <a:lvl6pPr marL="25146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3765"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a:ln>
                <a:noFill/>
              </a:ln>
              <a:solidFill>
                <a:sysClr val="windowText" lastClr="000000"/>
              </a:solidFill>
              <a:effectLst/>
              <a:uLnTx/>
              <a:uFillTx/>
              <a:latin typeface="微软雅黑" pitchFamily="34" charset="-122"/>
              <a:ea typeface="微软雅黑" pitchFamily="34" charset="-122"/>
              <a:cs typeface="+mn-cs"/>
            </a:endParaRPr>
          </a:p>
          <a:p>
            <a:pPr marL="228600" marR="0" lvl="0" indent="-228600" algn="l" defTabSz="913765"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1" lang="en-US" altLang="zh-CN" sz="2800" b="0" i="0" u="none" strike="noStrike" kern="1200" cap="none" spc="0" normalizeH="0" baseline="0" noProof="0">
              <a:ln>
                <a:noFill/>
              </a:ln>
              <a:solidFill>
                <a:sysClr val="windowText" lastClr="000000"/>
              </a:solidFill>
              <a:effectLst/>
              <a:uLnTx/>
              <a:uFillTx/>
              <a:latin typeface="微软雅黑" pitchFamily="34" charset="-122"/>
              <a:ea typeface="微软雅黑" pitchFamily="34" charset="-122"/>
              <a:cs typeface="+mn-cs"/>
            </a:endParaRPr>
          </a:p>
          <a:p>
            <a:pPr marL="228600" marR="0" lvl="0" indent="-228600" algn="l" defTabSz="913765" rtl="0" eaLnBrk="1" fontAlgn="auto" latinLnBrk="0" hangingPunct="1">
              <a:lnSpc>
                <a:spcPct val="150000"/>
              </a:lnSpc>
              <a:spcBef>
                <a:spcPts val="1000"/>
              </a:spcBef>
              <a:spcAft>
                <a:spcPts val="0"/>
              </a:spcAft>
              <a:buClrTx/>
              <a:buSzTx/>
              <a:buFont typeface="Arial" panose="020B0604020202020204" pitchFamily="34" charset="0"/>
              <a:buChar char="•"/>
              <a:tabLst/>
              <a:defRPr/>
            </a:pPr>
            <a:endParaRPr kumimoji="1" lang="zh-CN" altLang="en-US" sz="2800" b="0" i="0" u="none" strike="noStrike" kern="1200" cap="none" spc="0" normalizeH="0" baseline="0" noProof="0" dirty="0">
              <a:ln>
                <a:noFill/>
              </a:ln>
              <a:solidFill>
                <a:sysClr val="windowText" lastClr="000000"/>
              </a:solidFill>
              <a:effectLst/>
              <a:uLnTx/>
              <a:uFillTx/>
              <a:latin typeface="微软雅黑" pitchFamily="34" charset="-122"/>
              <a:ea typeface="微软雅黑" pitchFamily="34" charset="-122"/>
              <a:cs typeface="+mn-cs"/>
            </a:endParaRPr>
          </a:p>
        </p:txBody>
      </p:sp>
      <p:sp>
        <p:nvSpPr>
          <p:cNvPr id="7" name="文本框 6">
            <a:extLst>
              <a:ext uri="{FF2B5EF4-FFF2-40B4-BE49-F238E27FC236}">
                <a16:creationId xmlns:a16="http://schemas.microsoft.com/office/drawing/2014/main" id="{A2DB72D2-AB63-4012-BF77-46EEEA033E34}"/>
              </a:ext>
            </a:extLst>
          </p:cNvPr>
          <p:cNvSpPr txBox="1"/>
          <p:nvPr/>
        </p:nvSpPr>
        <p:spPr>
          <a:xfrm>
            <a:off x="3075636" y="3411743"/>
            <a:ext cx="646331" cy="461665"/>
          </a:xfrm>
          <a:prstGeom prst="rect">
            <a:avLst/>
          </a:prstGeom>
          <a:noFill/>
        </p:spPr>
        <p:txBody>
          <a:bodyPr wrap="none" rtlCol="0">
            <a:spAutoFit/>
          </a:bodyPr>
          <a:lstStyle/>
          <a:p>
            <a:r>
              <a:rPr kumimoji="1" lang="en-US" altLang="zh-CN" sz="2400" dirty="0">
                <a:solidFill>
                  <a:prstClr val="black"/>
                </a:solidFill>
                <a:latin typeface="Calibri"/>
                <a:ea typeface="微软雅黑"/>
              </a:rPr>
              <a:t>......</a:t>
            </a:r>
            <a:endParaRPr kumimoji="1" lang="zh-CN" altLang="en-US" sz="2400" dirty="0">
              <a:solidFill>
                <a:prstClr val="black"/>
              </a:solidFill>
              <a:latin typeface="Calibri"/>
              <a:ea typeface="微软雅黑"/>
            </a:endParaRPr>
          </a:p>
        </p:txBody>
      </p:sp>
      <p:sp>
        <p:nvSpPr>
          <p:cNvPr id="8" name="矩形 7">
            <a:extLst>
              <a:ext uri="{FF2B5EF4-FFF2-40B4-BE49-F238E27FC236}">
                <a16:creationId xmlns:a16="http://schemas.microsoft.com/office/drawing/2014/main" id="{D1348EAF-2696-4665-B2DE-9B0BC0134507}"/>
              </a:ext>
            </a:extLst>
          </p:cNvPr>
          <p:cNvSpPr/>
          <p:nvPr/>
        </p:nvSpPr>
        <p:spPr>
          <a:xfrm>
            <a:off x="6251581" y="5838857"/>
            <a:ext cx="1208569" cy="407070"/>
          </a:xfrm>
          <a:prstGeom prst="rect">
            <a:avLst/>
          </a:prstGeom>
          <a:solidFill>
            <a:srgbClr val="0070C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端设备</a:t>
            </a:r>
          </a:p>
        </p:txBody>
      </p:sp>
      <p:sp>
        <p:nvSpPr>
          <p:cNvPr id="9" name="矩形 8">
            <a:extLst>
              <a:ext uri="{FF2B5EF4-FFF2-40B4-BE49-F238E27FC236}">
                <a16:creationId xmlns:a16="http://schemas.microsoft.com/office/drawing/2014/main" id="{B5844B7A-46F8-482B-83EF-3CF9C4BC9A9A}"/>
              </a:ext>
            </a:extLst>
          </p:cNvPr>
          <p:cNvSpPr/>
          <p:nvPr/>
        </p:nvSpPr>
        <p:spPr>
          <a:xfrm>
            <a:off x="6254844" y="4378438"/>
            <a:ext cx="1208569" cy="407070"/>
          </a:xfrm>
          <a:prstGeom prst="rect">
            <a:avLst/>
          </a:prstGeom>
          <a:solidFill>
            <a:srgbClr val="0070C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网络设备</a:t>
            </a:r>
          </a:p>
        </p:txBody>
      </p:sp>
      <p:sp>
        <p:nvSpPr>
          <p:cNvPr id="10" name="矩形 9">
            <a:extLst>
              <a:ext uri="{FF2B5EF4-FFF2-40B4-BE49-F238E27FC236}">
                <a16:creationId xmlns:a16="http://schemas.microsoft.com/office/drawing/2014/main" id="{F1B46A49-541A-4371-B5F6-ED2EA086EC2B}"/>
              </a:ext>
            </a:extLst>
          </p:cNvPr>
          <p:cNvSpPr/>
          <p:nvPr/>
        </p:nvSpPr>
        <p:spPr>
          <a:xfrm>
            <a:off x="6233152" y="3370740"/>
            <a:ext cx="1208569" cy="407070"/>
          </a:xfrm>
          <a:prstGeom prst="rect">
            <a:avLst/>
          </a:prstGeom>
          <a:solidFill>
            <a:srgbClr val="0070C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云服务器</a:t>
            </a:r>
          </a:p>
        </p:txBody>
      </p:sp>
      <p:sp>
        <p:nvSpPr>
          <p:cNvPr id="11" name="矩形 10">
            <a:extLst>
              <a:ext uri="{FF2B5EF4-FFF2-40B4-BE49-F238E27FC236}">
                <a16:creationId xmlns:a16="http://schemas.microsoft.com/office/drawing/2014/main" id="{C6707716-8100-4F18-9668-D028DE0F3581}"/>
              </a:ext>
            </a:extLst>
          </p:cNvPr>
          <p:cNvSpPr/>
          <p:nvPr/>
        </p:nvSpPr>
        <p:spPr>
          <a:xfrm>
            <a:off x="8089793" y="6335889"/>
            <a:ext cx="1296144" cy="407070"/>
          </a:xfrm>
          <a:prstGeom prst="rect">
            <a:avLst/>
          </a:prstGeom>
          <a:solidFill>
            <a:srgbClr val="0070C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真实身份</a:t>
            </a:r>
          </a:p>
        </p:txBody>
      </p:sp>
      <p:sp>
        <p:nvSpPr>
          <p:cNvPr id="12" name="矩形 11">
            <a:extLst>
              <a:ext uri="{FF2B5EF4-FFF2-40B4-BE49-F238E27FC236}">
                <a16:creationId xmlns:a16="http://schemas.microsoft.com/office/drawing/2014/main" id="{D44FD058-B663-4FEA-8328-C6ED1A3C6E15}"/>
              </a:ext>
            </a:extLst>
          </p:cNvPr>
          <p:cNvSpPr/>
          <p:nvPr/>
        </p:nvSpPr>
        <p:spPr>
          <a:xfrm>
            <a:off x="8111486" y="4378438"/>
            <a:ext cx="1296144" cy="407070"/>
          </a:xfrm>
          <a:prstGeom prst="rect">
            <a:avLst/>
          </a:prstGeom>
          <a:solidFill>
            <a:srgbClr val="0070C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真实路径</a:t>
            </a:r>
          </a:p>
        </p:txBody>
      </p:sp>
      <p:sp>
        <p:nvSpPr>
          <p:cNvPr id="13" name="矩形 12">
            <a:extLst>
              <a:ext uri="{FF2B5EF4-FFF2-40B4-BE49-F238E27FC236}">
                <a16:creationId xmlns:a16="http://schemas.microsoft.com/office/drawing/2014/main" id="{DA55DA8E-20BF-4B76-8617-CA5B11731CCC}"/>
              </a:ext>
            </a:extLst>
          </p:cNvPr>
          <p:cNvSpPr/>
          <p:nvPr/>
        </p:nvSpPr>
        <p:spPr>
          <a:xfrm>
            <a:off x="8101801" y="5217874"/>
            <a:ext cx="1296144" cy="407070"/>
          </a:xfrm>
          <a:prstGeom prst="rect">
            <a:avLst/>
          </a:prstGeom>
          <a:solidFill>
            <a:srgbClr val="0070C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真实地址</a:t>
            </a:r>
          </a:p>
        </p:txBody>
      </p:sp>
      <p:sp>
        <p:nvSpPr>
          <p:cNvPr id="14" name="矩形 13">
            <a:extLst>
              <a:ext uri="{FF2B5EF4-FFF2-40B4-BE49-F238E27FC236}">
                <a16:creationId xmlns:a16="http://schemas.microsoft.com/office/drawing/2014/main" id="{8359D9D0-9AC1-45A9-AB09-310D18629892}"/>
              </a:ext>
            </a:extLst>
          </p:cNvPr>
          <p:cNvSpPr/>
          <p:nvPr/>
        </p:nvSpPr>
        <p:spPr>
          <a:xfrm>
            <a:off x="8089795" y="3369660"/>
            <a:ext cx="1296144" cy="407070"/>
          </a:xfrm>
          <a:prstGeom prst="rect">
            <a:avLst/>
          </a:prstGeom>
          <a:solidFill>
            <a:srgbClr val="0070C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真实访问</a:t>
            </a:r>
          </a:p>
        </p:txBody>
      </p:sp>
      <p:sp>
        <p:nvSpPr>
          <p:cNvPr id="15" name="矩形 14">
            <a:extLst>
              <a:ext uri="{FF2B5EF4-FFF2-40B4-BE49-F238E27FC236}">
                <a16:creationId xmlns:a16="http://schemas.microsoft.com/office/drawing/2014/main" id="{A5A239C2-8152-4A1C-AE31-E272B665ACFE}"/>
              </a:ext>
            </a:extLst>
          </p:cNvPr>
          <p:cNvSpPr/>
          <p:nvPr/>
        </p:nvSpPr>
        <p:spPr>
          <a:xfrm>
            <a:off x="10034009" y="6334131"/>
            <a:ext cx="1296144" cy="407070"/>
          </a:xfrm>
          <a:prstGeom prst="rect">
            <a:avLst/>
          </a:prstGeom>
          <a:solidFill>
            <a:srgbClr val="0070C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硬件</a:t>
            </a:r>
            <a:r>
              <a:rPr kumimoji="1" lang="en-US" altLang="zh-CN"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ID</a:t>
            </a:r>
            <a:endParaRPr kumimoji="1" lang="zh-CN" altLang="en-US"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16" name="矩形 15">
            <a:extLst>
              <a:ext uri="{FF2B5EF4-FFF2-40B4-BE49-F238E27FC236}">
                <a16:creationId xmlns:a16="http://schemas.microsoft.com/office/drawing/2014/main" id="{3F374AF5-3345-4AE6-A715-95FDBB37C930}"/>
              </a:ext>
            </a:extLst>
          </p:cNvPr>
          <p:cNvSpPr/>
          <p:nvPr/>
        </p:nvSpPr>
        <p:spPr>
          <a:xfrm>
            <a:off x="10055702" y="4376680"/>
            <a:ext cx="1296144" cy="407070"/>
          </a:xfrm>
          <a:prstGeom prst="rect">
            <a:avLst/>
          </a:prstGeom>
          <a:solidFill>
            <a:srgbClr val="0070C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路径验证</a:t>
            </a:r>
          </a:p>
        </p:txBody>
      </p:sp>
      <p:sp>
        <p:nvSpPr>
          <p:cNvPr id="17" name="矩形 16">
            <a:extLst>
              <a:ext uri="{FF2B5EF4-FFF2-40B4-BE49-F238E27FC236}">
                <a16:creationId xmlns:a16="http://schemas.microsoft.com/office/drawing/2014/main" id="{920C4ECD-B99E-4466-B784-23E014DCD0F1}"/>
              </a:ext>
            </a:extLst>
          </p:cNvPr>
          <p:cNvSpPr/>
          <p:nvPr/>
        </p:nvSpPr>
        <p:spPr>
          <a:xfrm>
            <a:off x="10046017" y="5216116"/>
            <a:ext cx="1296144" cy="407070"/>
          </a:xfrm>
          <a:prstGeom prst="rect">
            <a:avLst/>
          </a:prstGeom>
          <a:solidFill>
            <a:srgbClr val="0070C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zh-CN" sz="1800" b="1" i="0" u="none" strike="noStrike" kern="0" cap="none" spc="0" normalizeH="0" baseline="0" noProof="0" dirty="0">
                <a:ln>
                  <a:noFill/>
                </a:ln>
                <a:solidFill>
                  <a:prstClr val="white"/>
                </a:solidFill>
                <a:effectLst/>
                <a:uLnTx/>
                <a:uFillTx/>
                <a:latin typeface="Calibri"/>
                <a:ea typeface="Microsoft YaHei" panose="020B0503020204020204" pitchFamily="34" charset="-122"/>
                <a:cs typeface="+mn-cs"/>
              </a:rPr>
              <a:t>APP-DHCP</a:t>
            </a:r>
            <a:endParaRPr kumimoji="1" lang="zh-CN" altLang="en-US" sz="1800" b="1" i="0" u="none" strike="noStrike" kern="0" cap="none" spc="0" normalizeH="0" baseline="0" noProof="0" dirty="0">
              <a:ln>
                <a:noFill/>
              </a:ln>
              <a:solidFill>
                <a:prstClr val="white"/>
              </a:solidFill>
              <a:effectLst/>
              <a:uLnTx/>
              <a:uFillTx/>
              <a:latin typeface="Calibri"/>
              <a:ea typeface="Microsoft YaHei" panose="020B0503020204020204" pitchFamily="34" charset="-122"/>
              <a:cs typeface="+mn-cs"/>
            </a:endParaRPr>
          </a:p>
        </p:txBody>
      </p:sp>
      <p:sp>
        <p:nvSpPr>
          <p:cNvPr id="18" name="矩形 17">
            <a:extLst>
              <a:ext uri="{FF2B5EF4-FFF2-40B4-BE49-F238E27FC236}">
                <a16:creationId xmlns:a16="http://schemas.microsoft.com/office/drawing/2014/main" id="{9263215F-318C-4DB0-BC03-245E57533E8B}"/>
              </a:ext>
            </a:extLst>
          </p:cNvPr>
          <p:cNvSpPr/>
          <p:nvPr/>
        </p:nvSpPr>
        <p:spPr>
          <a:xfrm>
            <a:off x="10034011" y="3367902"/>
            <a:ext cx="1296144" cy="407070"/>
          </a:xfrm>
          <a:prstGeom prst="rect">
            <a:avLst/>
          </a:prstGeom>
          <a:solidFill>
            <a:srgbClr val="0070C0"/>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zh-CN" altLang="en-US" sz="1800" b="1" i="0" u="none" strike="noStrike" kern="0" cap="none" spc="0" normalizeH="0" baseline="0" noProof="0" dirty="0">
                <a:ln>
                  <a:noFill/>
                </a:ln>
                <a:solidFill>
                  <a:prstClr val="white"/>
                </a:solidFill>
                <a:effectLst/>
                <a:uLnTx/>
                <a:uFillTx/>
                <a:latin typeface="Microsoft YaHei" panose="020B0503020204020204" pitchFamily="34" charset="-122"/>
                <a:ea typeface="Microsoft YaHei" panose="020B0503020204020204" pitchFamily="34" charset="-122"/>
                <a:cs typeface="+mn-cs"/>
              </a:rPr>
              <a:t>行为检测</a:t>
            </a:r>
          </a:p>
        </p:txBody>
      </p:sp>
      <p:sp>
        <p:nvSpPr>
          <p:cNvPr id="19" name="右箭头 22">
            <a:extLst>
              <a:ext uri="{FF2B5EF4-FFF2-40B4-BE49-F238E27FC236}">
                <a16:creationId xmlns:a16="http://schemas.microsoft.com/office/drawing/2014/main" id="{2777F2D7-7BBD-44E0-B7BC-7488B3E71AF0}"/>
              </a:ext>
            </a:extLst>
          </p:cNvPr>
          <p:cNvSpPr/>
          <p:nvPr/>
        </p:nvSpPr>
        <p:spPr>
          <a:xfrm>
            <a:off x="7513731" y="3468684"/>
            <a:ext cx="532793" cy="216024"/>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0" name="右箭头 23">
            <a:extLst>
              <a:ext uri="{FF2B5EF4-FFF2-40B4-BE49-F238E27FC236}">
                <a16:creationId xmlns:a16="http://schemas.microsoft.com/office/drawing/2014/main" id="{861F5521-CC43-4757-98A3-9D700D0EDCC3}"/>
              </a:ext>
            </a:extLst>
          </p:cNvPr>
          <p:cNvSpPr/>
          <p:nvPr/>
        </p:nvSpPr>
        <p:spPr>
          <a:xfrm>
            <a:off x="9450474" y="3463425"/>
            <a:ext cx="532793" cy="216024"/>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1" name="右箭头 24">
            <a:extLst>
              <a:ext uri="{FF2B5EF4-FFF2-40B4-BE49-F238E27FC236}">
                <a16:creationId xmlns:a16="http://schemas.microsoft.com/office/drawing/2014/main" id="{70046B1B-E23E-4F57-8CAD-C1C414A56C2C}"/>
              </a:ext>
            </a:extLst>
          </p:cNvPr>
          <p:cNvSpPr/>
          <p:nvPr/>
        </p:nvSpPr>
        <p:spPr>
          <a:xfrm>
            <a:off x="9469953" y="5336912"/>
            <a:ext cx="532793" cy="216024"/>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2" name="右箭头 25">
            <a:extLst>
              <a:ext uri="{FF2B5EF4-FFF2-40B4-BE49-F238E27FC236}">
                <a16:creationId xmlns:a16="http://schemas.microsoft.com/office/drawing/2014/main" id="{8F81580D-CFA4-4BCB-9779-5411A2A21278}"/>
              </a:ext>
            </a:extLst>
          </p:cNvPr>
          <p:cNvSpPr/>
          <p:nvPr/>
        </p:nvSpPr>
        <p:spPr>
          <a:xfrm>
            <a:off x="9479638" y="4450446"/>
            <a:ext cx="532793" cy="216024"/>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3" name="右箭头 26">
            <a:extLst>
              <a:ext uri="{FF2B5EF4-FFF2-40B4-BE49-F238E27FC236}">
                <a16:creationId xmlns:a16="http://schemas.microsoft.com/office/drawing/2014/main" id="{80158CE6-4CEA-4A9F-B15B-EC6625019908}"/>
              </a:ext>
            </a:extLst>
          </p:cNvPr>
          <p:cNvSpPr/>
          <p:nvPr/>
        </p:nvSpPr>
        <p:spPr>
          <a:xfrm>
            <a:off x="9457945" y="6453169"/>
            <a:ext cx="532793" cy="216024"/>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4" name="右箭头 27">
            <a:extLst>
              <a:ext uri="{FF2B5EF4-FFF2-40B4-BE49-F238E27FC236}">
                <a16:creationId xmlns:a16="http://schemas.microsoft.com/office/drawing/2014/main" id="{554C5E79-BFA3-46FB-AC51-C0052B81DACA}"/>
              </a:ext>
            </a:extLst>
          </p:cNvPr>
          <p:cNvSpPr/>
          <p:nvPr/>
        </p:nvSpPr>
        <p:spPr>
          <a:xfrm rot="1637111">
            <a:off x="7531366" y="6296700"/>
            <a:ext cx="532793" cy="216024"/>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5" name="右箭头 28">
            <a:extLst>
              <a:ext uri="{FF2B5EF4-FFF2-40B4-BE49-F238E27FC236}">
                <a16:creationId xmlns:a16="http://schemas.microsoft.com/office/drawing/2014/main" id="{E00410C8-5DB5-4D78-8374-5B8AB0CC4B50}"/>
              </a:ext>
            </a:extLst>
          </p:cNvPr>
          <p:cNvSpPr/>
          <p:nvPr/>
        </p:nvSpPr>
        <p:spPr>
          <a:xfrm>
            <a:off x="7535422" y="4450446"/>
            <a:ext cx="532793" cy="216024"/>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6" name="右箭头 29">
            <a:extLst>
              <a:ext uri="{FF2B5EF4-FFF2-40B4-BE49-F238E27FC236}">
                <a16:creationId xmlns:a16="http://schemas.microsoft.com/office/drawing/2014/main" id="{90BA0C8A-9391-4973-AE8C-D767C867714B}"/>
              </a:ext>
            </a:extLst>
          </p:cNvPr>
          <p:cNvSpPr/>
          <p:nvPr/>
        </p:nvSpPr>
        <p:spPr>
          <a:xfrm rot="19671290">
            <a:off x="7497100" y="5557565"/>
            <a:ext cx="532793" cy="216024"/>
          </a:xfrm>
          <a:prstGeom prst="rightArrow">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zh-CN" altLang="en-US" sz="1800" b="0" i="0" u="none" strike="noStrike" kern="0" cap="none" spc="0" normalizeH="0" baseline="0" noProof="0">
              <a:ln>
                <a:noFill/>
              </a:ln>
              <a:solidFill>
                <a:prstClr val="white"/>
              </a:solidFill>
              <a:effectLst/>
              <a:uLnTx/>
              <a:uFillTx/>
              <a:latin typeface="Microsoft YaHei" panose="020B0503020204020204" pitchFamily="34" charset="-122"/>
              <a:ea typeface="Microsoft YaHei" panose="020B0503020204020204" pitchFamily="34" charset="-122"/>
              <a:cs typeface="+mn-cs"/>
            </a:endParaRPr>
          </a:p>
        </p:txBody>
      </p:sp>
      <p:sp>
        <p:nvSpPr>
          <p:cNvPr id="27" name="文本框 26">
            <a:extLst>
              <a:ext uri="{FF2B5EF4-FFF2-40B4-BE49-F238E27FC236}">
                <a16:creationId xmlns:a16="http://schemas.microsoft.com/office/drawing/2014/main" id="{35CB6DF5-4703-4380-84A8-A0B5F1FA5DF6}"/>
              </a:ext>
            </a:extLst>
          </p:cNvPr>
          <p:cNvSpPr txBox="1"/>
          <p:nvPr/>
        </p:nvSpPr>
        <p:spPr>
          <a:xfrm>
            <a:off x="2066723" y="5262613"/>
            <a:ext cx="2065041" cy="369332"/>
          </a:xfrm>
          <a:prstGeom prst="rect">
            <a:avLst/>
          </a:prstGeom>
          <a:noFill/>
        </p:spPr>
        <p:txBody>
          <a:bodyPr wrap="square" rtlCol="0">
            <a:spAutoFit/>
          </a:bodyPr>
          <a:lstStyle/>
          <a:p>
            <a:r>
              <a:rPr kumimoji="1" lang="zh-CN" altLang="en-US" dirty="0">
                <a:solidFill>
                  <a:prstClr val="black"/>
                </a:solidFill>
                <a:latin typeface="Microsoft YaHei" panose="020B0503020204020204" pitchFamily="34" charset="-122"/>
                <a:ea typeface="Microsoft YaHei" panose="020B0503020204020204" pitchFamily="34" charset="-122"/>
              </a:rPr>
              <a:t>真实地址</a:t>
            </a:r>
          </a:p>
        </p:txBody>
      </p:sp>
      <p:sp>
        <p:nvSpPr>
          <p:cNvPr id="28" name="文本框 27">
            <a:extLst>
              <a:ext uri="{FF2B5EF4-FFF2-40B4-BE49-F238E27FC236}">
                <a16:creationId xmlns:a16="http://schemas.microsoft.com/office/drawing/2014/main" id="{C906EBF9-D00E-4737-9D70-E744D596A866}"/>
              </a:ext>
            </a:extLst>
          </p:cNvPr>
          <p:cNvSpPr txBox="1"/>
          <p:nvPr/>
        </p:nvSpPr>
        <p:spPr>
          <a:xfrm>
            <a:off x="765121" y="6377358"/>
            <a:ext cx="5032147" cy="369332"/>
          </a:xfrm>
          <a:prstGeom prst="rect">
            <a:avLst/>
          </a:prstGeom>
          <a:noFill/>
        </p:spPr>
        <p:txBody>
          <a:bodyPr wrap="none" rtlCol="0">
            <a:spAutoFit/>
          </a:bodyPr>
          <a:lstStyle/>
          <a:p>
            <a:r>
              <a:rPr kumimoji="1" lang="zh-CN" altLang="en-US" dirty="0">
                <a:solidFill>
                  <a:prstClr val="black"/>
                </a:solidFill>
                <a:latin typeface="Microsoft YaHei" panose="020B0503020204020204" pitchFamily="34" charset="-122"/>
                <a:ea typeface="Microsoft YaHei" panose="020B0503020204020204" pitchFamily="34" charset="-122"/>
              </a:rPr>
              <a:t>携带安全芯片的移动终端及端设备（真实身份）</a:t>
            </a:r>
          </a:p>
        </p:txBody>
      </p:sp>
      <p:pic>
        <p:nvPicPr>
          <p:cNvPr id="29" name="图片 28">
            <a:extLst>
              <a:ext uri="{FF2B5EF4-FFF2-40B4-BE49-F238E27FC236}">
                <a16:creationId xmlns:a16="http://schemas.microsoft.com/office/drawing/2014/main" id="{D4FF4E2A-C812-408C-A731-F12A3ADE49B5}"/>
              </a:ext>
            </a:extLst>
          </p:cNvPr>
          <p:cNvPicPr>
            <a:picLocks noChangeAspect="1"/>
          </p:cNvPicPr>
          <p:nvPr/>
        </p:nvPicPr>
        <p:blipFill>
          <a:blip r:embed="rId2"/>
          <a:stretch>
            <a:fillRect/>
          </a:stretch>
        </p:blipFill>
        <p:spPr>
          <a:xfrm>
            <a:off x="814634" y="3316220"/>
            <a:ext cx="4927600" cy="2980744"/>
          </a:xfrm>
          <a:prstGeom prst="rect">
            <a:avLst/>
          </a:prstGeom>
        </p:spPr>
      </p:pic>
      <p:sp>
        <p:nvSpPr>
          <p:cNvPr id="30" name="矩形 29">
            <a:extLst>
              <a:ext uri="{FF2B5EF4-FFF2-40B4-BE49-F238E27FC236}">
                <a16:creationId xmlns:a16="http://schemas.microsoft.com/office/drawing/2014/main" id="{65EDA828-A1DE-4B44-934B-99F3BF5EFDAB}"/>
              </a:ext>
            </a:extLst>
          </p:cNvPr>
          <p:cNvSpPr/>
          <p:nvPr/>
        </p:nvSpPr>
        <p:spPr>
          <a:xfrm>
            <a:off x="882657" y="1258258"/>
            <a:ext cx="10426686" cy="1920526"/>
          </a:xfrm>
          <a:prstGeom prst="rect">
            <a:avLst/>
          </a:prstGeom>
        </p:spPr>
        <p:txBody>
          <a:bodyPr wrap="square">
            <a:spAutoFit/>
          </a:bodyPr>
          <a:lstStyle/>
          <a:p>
            <a:pPr marL="342900" indent="-342900" fontAlgn="base">
              <a:spcBef>
                <a:spcPct val="30000"/>
              </a:spcBef>
              <a:spcAft>
                <a:spcPct val="0"/>
              </a:spcAft>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cs typeface="Arial" pitchFamily="34" charset="0"/>
              </a:rPr>
              <a:t>面向网络基础设施的安全防护保障，</a:t>
            </a:r>
            <a:r>
              <a:rPr lang="zh-CN" altLang="en-US" dirty="0">
                <a:solidFill>
                  <a:prstClr val="black"/>
                </a:solidFill>
                <a:latin typeface="Microsoft YaHei" panose="020B0503020204020204" pitchFamily="34" charset="-122"/>
                <a:ea typeface="Microsoft YaHei" panose="020B0503020204020204" pitchFamily="34" charset="-122"/>
              </a:rPr>
              <a:t>在保持核心和设计原则相对稳定的基础上，</a:t>
            </a:r>
            <a:r>
              <a:rPr lang="zh-CN" altLang="zh-CN" dirty="0">
                <a:solidFill>
                  <a:prstClr val="black"/>
                </a:solidFill>
                <a:latin typeface="Microsoft YaHei" panose="020B0503020204020204" pitchFamily="34" charset="-122"/>
                <a:ea typeface="Microsoft YaHei" panose="020B0503020204020204" pitchFamily="34" charset="-122"/>
              </a:rPr>
              <a:t>将</a:t>
            </a:r>
            <a:r>
              <a:rPr lang="zh-CN" altLang="en-US" dirty="0">
                <a:solidFill>
                  <a:prstClr val="black"/>
                </a:solidFill>
                <a:latin typeface="Microsoft YaHei" panose="020B0503020204020204" pitchFamily="34" charset="-122"/>
                <a:ea typeface="Microsoft YaHei" panose="020B0503020204020204" pitchFamily="34" charset="-122"/>
              </a:rPr>
              <a:t>真实可信属性</a:t>
            </a:r>
            <a:r>
              <a:rPr lang="zh-CN" altLang="zh-CN" dirty="0">
                <a:solidFill>
                  <a:prstClr val="black"/>
                </a:solidFill>
                <a:latin typeface="Microsoft YaHei" panose="020B0503020204020204" pitchFamily="34" charset="-122"/>
                <a:ea typeface="Microsoft YaHei" panose="020B0503020204020204" pitchFamily="34" charset="-122"/>
              </a:rPr>
              <a:t>作为基本</a:t>
            </a:r>
            <a:r>
              <a:rPr lang="zh-CN" altLang="en-US" dirty="0">
                <a:solidFill>
                  <a:prstClr val="black"/>
                </a:solidFill>
                <a:latin typeface="Microsoft YaHei" panose="020B0503020204020204" pitchFamily="34" charset="-122"/>
                <a:ea typeface="Microsoft YaHei" panose="020B0503020204020204" pitchFamily="34" charset="-122"/>
              </a:rPr>
              <a:t>要素</a:t>
            </a:r>
            <a:r>
              <a:rPr lang="zh-CN" altLang="zh-CN" dirty="0">
                <a:solidFill>
                  <a:prstClr val="black"/>
                </a:solidFill>
                <a:latin typeface="Microsoft YaHei" panose="020B0503020204020204" pitchFamily="34" charset="-122"/>
                <a:ea typeface="Microsoft YaHei" panose="020B0503020204020204" pitchFamily="34" charset="-122"/>
              </a:rPr>
              <a:t>嵌入体系结构</a:t>
            </a:r>
            <a:r>
              <a:rPr lang="zh-CN" altLang="en-US" dirty="0">
                <a:solidFill>
                  <a:prstClr val="black"/>
                </a:solidFill>
                <a:latin typeface="Microsoft YaHei" panose="020B0503020204020204" pitchFamily="34" charset="-122"/>
                <a:ea typeface="Microsoft YaHei" panose="020B0503020204020204" pitchFamily="34" charset="-122"/>
              </a:rPr>
              <a:t>设计</a:t>
            </a:r>
            <a:endParaRPr lang="en-US" altLang="zh-CN" dirty="0">
              <a:solidFill>
                <a:prstClr val="black"/>
              </a:solidFill>
              <a:latin typeface="Microsoft YaHei" panose="020B0503020204020204" pitchFamily="34" charset="-122"/>
              <a:ea typeface="Microsoft YaHei" panose="020B0503020204020204" pitchFamily="34" charset="-122"/>
            </a:endParaRPr>
          </a:p>
          <a:p>
            <a:pPr marL="342900" indent="-342900" fontAlgn="base">
              <a:spcBef>
                <a:spcPct val="30000"/>
              </a:spcBef>
              <a:spcAft>
                <a:spcPct val="0"/>
              </a:spcAft>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cs typeface="Arial" pitchFamily="34" charset="0"/>
              </a:rPr>
              <a:t>基于真实地址、真实身份、真实路径，建立从“</a:t>
            </a:r>
            <a:r>
              <a:rPr lang="zh-CN" altLang="en-US" b="1" dirty="0">
                <a:latin typeface="微软雅黑" panose="020B0503020204020204" pitchFamily="34" charset="-122"/>
                <a:ea typeface="微软雅黑" panose="020B0503020204020204" pitchFamily="34" charset="-122"/>
                <a:cs typeface="Arial" pitchFamily="34" charset="0"/>
              </a:rPr>
              <a:t>终端防护</a:t>
            </a:r>
            <a:r>
              <a:rPr lang="en-US" altLang="zh-CN" dirty="0">
                <a:solidFill>
                  <a:prstClr val="black"/>
                </a:solidFill>
                <a:latin typeface="微软雅黑" panose="020B0503020204020204" pitchFamily="34" charset="-122"/>
                <a:ea typeface="微软雅黑" panose="020B0503020204020204" pitchFamily="34" charset="-122"/>
                <a:cs typeface="Arial" pitchFamily="34" charset="0"/>
              </a:rPr>
              <a:t>—</a:t>
            </a:r>
            <a:r>
              <a:rPr lang="zh-CN" altLang="en-US" b="1" dirty="0">
                <a:latin typeface="微软雅黑" panose="020B0503020204020204" pitchFamily="34" charset="-122"/>
                <a:ea typeface="微软雅黑" panose="020B0503020204020204" pitchFamily="34" charset="-122"/>
                <a:cs typeface="Arial" pitchFamily="34" charset="0"/>
              </a:rPr>
              <a:t>设备验证</a:t>
            </a:r>
            <a:r>
              <a:rPr lang="en-US" altLang="zh-CN" dirty="0">
                <a:solidFill>
                  <a:prstClr val="black"/>
                </a:solidFill>
                <a:latin typeface="微软雅黑" panose="020B0503020204020204" pitchFamily="34" charset="-122"/>
                <a:ea typeface="微软雅黑" panose="020B0503020204020204" pitchFamily="34" charset="-122"/>
                <a:cs typeface="Arial" pitchFamily="34" charset="0"/>
              </a:rPr>
              <a:t>—</a:t>
            </a:r>
            <a:r>
              <a:rPr lang="zh-CN" altLang="en-US" b="1" dirty="0">
                <a:latin typeface="微软雅黑" panose="020B0503020204020204" pitchFamily="34" charset="-122"/>
                <a:ea typeface="微软雅黑" panose="020B0503020204020204" pitchFamily="34" charset="-122"/>
                <a:cs typeface="Arial" pitchFamily="34" charset="0"/>
              </a:rPr>
              <a:t>云端识别</a:t>
            </a:r>
            <a:r>
              <a:rPr lang="zh-CN" altLang="en-US" dirty="0">
                <a:latin typeface="微软雅黑" panose="020B0503020204020204" pitchFamily="34" charset="-122"/>
                <a:ea typeface="微软雅黑" panose="020B0503020204020204" pitchFamily="34" charset="-122"/>
                <a:cs typeface="Arial" pitchFamily="34" charset="0"/>
              </a:rPr>
              <a:t>”</a:t>
            </a:r>
            <a:r>
              <a:rPr lang="zh-CN" altLang="en-US" b="1" dirty="0">
                <a:latin typeface="微软雅黑" panose="020B0503020204020204" pitchFamily="34" charset="-122"/>
                <a:ea typeface="微软雅黑" panose="020B0503020204020204" pitchFamily="34" charset="-122"/>
                <a:cs typeface="Arial" pitchFamily="34" charset="0"/>
              </a:rPr>
              <a:t>的全链条全生命期网络安全增强体系架构</a:t>
            </a:r>
            <a:endParaRPr lang="en-US" altLang="zh-CN" b="1" dirty="0">
              <a:latin typeface="微软雅黑" panose="020B0503020204020204" pitchFamily="34" charset="-122"/>
              <a:ea typeface="微软雅黑" panose="020B0503020204020204" pitchFamily="34" charset="-122"/>
              <a:cs typeface="Arial" pitchFamily="34" charset="0"/>
            </a:endParaRPr>
          </a:p>
          <a:p>
            <a:pPr marL="342900" indent="-342900" fontAlgn="base">
              <a:spcBef>
                <a:spcPct val="30000"/>
              </a:spcBef>
              <a:spcAft>
                <a:spcPct val="0"/>
              </a:spcAft>
              <a:buFont typeface="Arial" panose="020B0604020202020204" pitchFamily="34" charset="0"/>
              <a:buChar char="•"/>
              <a:defRPr/>
            </a:pPr>
            <a:r>
              <a:rPr lang="zh-CN" altLang="en-US" dirty="0">
                <a:solidFill>
                  <a:prstClr val="black"/>
                </a:solidFill>
                <a:latin typeface="微软雅黑" panose="020B0503020204020204" pitchFamily="34" charset="-122"/>
                <a:ea typeface="微软雅黑" panose="020B0503020204020204" pitchFamily="34" charset="-122"/>
                <a:cs typeface="Arial" pitchFamily="34" charset="0"/>
              </a:rPr>
              <a:t>在提升网络基础设施</a:t>
            </a:r>
            <a:r>
              <a:rPr lang="zh-CN" altLang="en-US" b="1" dirty="0">
                <a:latin typeface="微软雅黑" panose="020B0503020204020204" pitchFamily="34" charset="-122"/>
                <a:ea typeface="微软雅黑" panose="020B0503020204020204" pitchFamily="34" charset="-122"/>
                <a:cs typeface="Arial" pitchFamily="34" charset="0"/>
              </a:rPr>
              <a:t>内生安全防御能力</a:t>
            </a:r>
            <a:r>
              <a:rPr lang="zh-CN" altLang="en-US" dirty="0">
                <a:solidFill>
                  <a:prstClr val="black"/>
                </a:solidFill>
                <a:latin typeface="微软雅黑" panose="020B0503020204020204" pitchFamily="34" charset="-122"/>
                <a:ea typeface="微软雅黑" panose="020B0503020204020204" pitchFamily="34" charset="-122"/>
                <a:cs typeface="Arial" pitchFamily="34" charset="0"/>
              </a:rPr>
              <a:t>的同时，保障</a:t>
            </a:r>
            <a:r>
              <a:rPr lang="zh-CN" altLang="en-US" b="1" dirty="0">
                <a:latin typeface="微软雅黑" panose="020B0503020204020204" pitchFamily="34" charset="-122"/>
                <a:ea typeface="微软雅黑" panose="020B0503020204020204" pitchFamily="34" charset="-122"/>
                <a:cs typeface="Arial" pitchFamily="34" charset="0"/>
              </a:rPr>
              <a:t>用户终端真实可信</a:t>
            </a:r>
            <a:r>
              <a:rPr lang="zh-CN" altLang="en-US" dirty="0">
                <a:solidFill>
                  <a:prstClr val="black"/>
                </a:solidFill>
                <a:latin typeface="微软雅黑" panose="020B0503020204020204" pitchFamily="34" charset="-122"/>
                <a:ea typeface="微软雅黑" panose="020B0503020204020204" pitchFamily="34" charset="-122"/>
                <a:cs typeface="Arial" pitchFamily="34" charset="0"/>
              </a:rPr>
              <a:t>、</a:t>
            </a:r>
            <a:r>
              <a:rPr lang="zh-CN" altLang="en-US" b="1" dirty="0">
                <a:latin typeface="微软雅黑" panose="020B0503020204020204" pitchFamily="34" charset="-122"/>
                <a:ea typeface="微软雅黑" panose="020B0503020204020204" pitchFamily="34" charset="-122"/>
                <a:cs typeface="Arial" pitchFamily="34" charset="0"/>
              </a:rPr>
              <a:t>策略行为安全可靠</a:t>
            </a:r>
            <a:r>
              <a:rPr lang="zh-CN" altLang="en-US" dirty="0">
                <a:solidFill>
                  <a:prstClr val="black"/>
                </a:solidFill>
                <a:latin typeface="微软雅黑" panose="020B0503020204020204" pitchFamily="34" charset="-122"/>
                <a:ea typeface="微软雅黑" panose="020B0503020204020204" pitchFamily="34" charset="-122"/>
                <a:cs typeface="Arial" pitchFamily="34" charset="0"/>
              </a:rPr>
              <a:t>、</a:t>
            </a:r>
            <a:r>
              <a:rPr lang="zh-CN" altLang="en-US" b="1" dirty="0">
                <a:latin typeface="微软雅黑" panose="020B0503020204020204" pitchFamily="34" charset="-122"/>
                <a:ea typeface="微软雅黑" panose="020B0503020204020204" pitchFamily="34" charset="-122"/>
                <a:cs typeface="Arial" pitchFamily="34" charset="0"/>
              </a:rPr>
              <a:t>云端服务容错健壮</a:t>
            </a:r>
          </a:p>
        </p:txBody>
      </p:sp>
      <p:sp>
        <p:nvSpPr>
          <p:cNvPr id="31" name="圆角矩形 39">
            <a:extLst>
              <a:ext uri="{FF2B5EF4-FFF2-40B4-BE49-F238E27FC236}">
                <a16:creationId xmlns:a16="http://schemas.microsoft.com/office/drawing/2014/main" id="{6642AE40-69C3-4322-A30E-5375B94F623B}"/>
              </a:ext>
            </a:extLst>
          </p:cNvPr>
          <p:cNvSpPr/>
          <p:nvPr/>
        </p:nvSpPr>
        <p:spPr>
          <a:xfrm>
            <a:off x="583983" y="1391099"/>
            <a:ext cx="11233246" cy="1655412"/>
          </a:xfrm>
          <a:prstGeom prst="roundRect">
            <a:avLst>
              <a:gd name="adj" fmla="val 9711"/>
            </a:avLst>
          </a:prstGeom>
          <a:noFill/>
          <a:ln w="28575" cap="flat" cmpd="sng" algn="ctr">
            <a:noFill/>
            <a:prstDash val="solid"/>
            <a:miter lim="800000"/>
          </a:ln>
          <a:effectLst/>
        </p:spPr>
        <p:txBody>
          <a:bodyPr tIns="396000" anchor="ctr"/>
          <a:lstStyle/>
          <a:p>
            <a:pPr marL="0" marR="0" lvl="0" indent="0" algn="ctr" defTabSz="914400" eaLnBrk="1" fontAlgn="auto" latinLnBrk="0" hangingPunct="1">
              <a:lnSpc>
                <a:spcPct val="120000"/>
              </a:lnSpc>
              <a:spcBef>
                <a:spcPts val="2400"/>
              </a:spcBef>
              <a:spcAft>
                <a:spcPts val="600"/>
              </a:spcAft>
              <a:buClrTx/>
              <a:buSzTx/>
              <a:buFontTx/>
              <a:buNone/>
              <a:tabLst/>
              <a:defRPr/>
            </a:pPr>
            <a:endParaRPr kumimoji="0" lang="zh-TW" altLang="en-US" sz="2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2334274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EEDE6F-E818-2243-AE89-3F5349C3949A}"/>
              </a:ext>
            </a:extLst>
          </p:cNvPr>
          <p:cNvSpPr>
            <a:spLocks noGrp="1"/>
          </p:cNvSpPr>
          <p:nvPr>
            <p:ph type="title"/>
          </p:nvPr>
        </p:nvSpPr>
        <p:spPr>
          <a:xfrm>
            <a:off x="1131375" y="136525"/>
            <a:ext cx="10617279" cy="725407"/>
          </a:xfrm>
        </p:spPr>
        <p:txBody>
          <a:bodyPr>
            <a:noAutofit/>
          </a:bodyPr>
          <a:lstStyle/>
          <a:p>
            <a:r>
              <a:rPr kumimoji="1" lang="en-US" altLang="zh-CN" sz="3600" dirty="0"/>
              <a:t>12.6.2</a:t>
            </a:r>
            <a:r>
              <a:rPr kumimoji="1" lang="zh-CN" altLang="en-US" sz="3600" dirty="0"/>
              <a:t> 基于</a:t>
            </a:r>
            <a:r>
              <a:rPr kumimoji="1" lang="en-US" altLang="zh-CN" sz="3600" dirty="0"/>
              <a:t>IP</a:t>
            </a:r>
            <a:r>
              <a:rPr kumimoji="1" lang="zh-CN" altLang="en-US" sz="3600" dirty="0"/>
              <a:t>地址伪造的攻击测试</a:t>
            </a:r>
          </a:p>
        </p:txBody>
      </p:sp>
      <p:sp>
        <p:nvSpPr>
          <p:cNvPr id="4" name="文本框 3">
            <a:extLst>
              <a:ext uri="{FF2B5EF4-FFF2-40B4-BE49-F238E27FC236}">
                <a16:creationId xmlns:a16="http://schemas.microsoft.com/office/drawing/2014/main" id="{E9359F37-C67B-4243-AEFD-D2D6CFFC65AC}"/>
              </a:ext>
            </a:extLst>
          </p:cNvPr>
          <p:cNvSpPr txBox="1"/>
          <p:nvPr/>
        </p:nvSpPr>
        <p:spPr>
          <a:xfrm>
            <a:off x="877078" y="1175657"/>
            <a:ext cx="9890449" cy="369332"/>
          </a:xfrm>
          <a:prstGeom prst="rect">
            <a:avLst/>
          </a:prstGeom>
          <a:noFill/>
        </p:spPr>
        <p:txBody>
          <a:bodyPr wrap="square" rtlCol="0">
            <a:spAutoFit/>
          </a:bodyPr>
          <a:lstStyle/>
          <a:p>
            <a:r>
              <a:rPr lang="zh-CN" altLang="en-US" dirty="0"/>
              <a:t>采用</a:t>
            </a:r>
            <a:r>
              <a:rPr lang="en-US" altLang="zh-CN" dirty="0"/>
              <a:t>IP</a:t>
            </a:r>
            <a:r>
              <a:rPr lang="zh-CN" altLang="en-US" dirty="0"/>
              <a:t>地址伪造在非</a:t>
            </a:r>
            <a:r>
              <a:rPr lang="en-US" altLang="zh-CN" dirty="0"/>
              <a:t>SAVA</a:t>
            </a:r>
            <a:r>
              <a:rPr lang="zh-CN" altLang="en-US" dirty="0"/>
              <a:t>环境中做一个攻击，再把该攻击放在</a:t>
            </a:r>
            <a:r>
              <a:rPr lang="en-US" altLang="zh-CN" dirty="0"/>
              <a:t>SAVA</a:t>
            </a:r>
            <a:r>
              <a:rPr lang="zh-CN" altLang="en-US" dirty="0"/>
              <a:t>环境下做</a:t>
            </a:r>
          </a:p>
        </p:txBody>
      </p:sp>
      <p:sp>
        <p:nvSpPr>
          <p:cNvPr id="5" name="文本框 4">
            <a:extLst>
              <a:ext uri="{FF2B5EF4-FFF2-40B4-BE49-F238E27FC236}">
                <a16:creationId xmlns:a16="http://schemas.microsoft.com/office/drawing/2014/main" id="{0A83FF75-07C3-4CD1-BF85-D54BB5F1B9AE}"/>
              </a:ext>
            </a:extLst>
          </p:cNvPr>
          <p:cNvSpPr txBox="1"/>
          <p:nvPr/>
        </p:nvSpPr>
        <p:spPr>
          <a:xfrm>
            <a:off x="1131374" y="1878563"/>
            <a:ext cx="8622226" cy="923330"/>
          </a:xfrm>
          <a:prstGeom prst="rect">
            <a:avLst/>
          </a:prstGeom>
          <a:noFill/>
        </p:spPr>
        <p:txBody>
          <a:bodyPr wrap="square" rtlCol="0">
            <a:spAutoFit/>
          </a:bodyPr>
          <a:lstStyle/>
          <a:p>
            <a:pPr marL="342900" indent="-342900">
              <a:buFont typeface="+mj-lt"/>
              <a:buAutoNum type="arabicPeriod"/>
            </a:pPr>
            <a:r>
              <a:rPr lang="zh-CN" altLang="en-US" dirty="0"/>
              <a:t>本地机器</a:t>
            </a:r>
            <a:r>
              <a:rPr lang="en-US" altLang="zh-CN" dirty="0"/>
              <a:t>A</a:t>
            </a:r>
            <a:r>
              <a:rPr lang="zh-CN" altLang="en-US" dirty="0"/>
              <a:t>连接</a:t>
            </a:r>
            <a:r>
              <a:rPr lang="en-US" altLang="zh-CN" dirty="0"/>
              <a:t>DIVI</a:t>
            </a:r>
            <a:r>
              <a:rPr lang="zh-CN" altLang="en-US" dirty="0"/>
              <a:t>，伪造一个</a:t>
            </a:r>
            <a:r>
              <a:rPr lang="en-US" altLang="zh-CN" dirty="0"/>
              <a:t>IP, ping</a:t>
            </a:r>
            <a:r>
              <a:rPr lang="zh-CN" altLang="en-US" dirty="0"/>
              <a:t>另一台机器</a:t>
            </a:r>
            <a:r>
              <a:rPr lang="en-US" altLang="zh-CN" dirty="0"/>
              <a:t>B</a:t>
            </a:r>
          </a:p>
          <a:p>
            <a:pPr marL="342900" indent="-342900">
              <a:buFont typeface="+mj-lt"/>
              <a:buAutoNum type="arabicPeriod"/>
            </a:pPr>
            <a:r>
              <a:rPr lang="zh-CN" altLang="en-US" dirty="0"/>
              <a:t>查看本地发出报文以及</a:t>
            </a:r>
            <a:r>
              <a:rPr lang="en-US" altLang="zh-CN" dirty="0"/>
              <a:t>B</a:t>
            </a:r>
            <a:r>
              <a:rPr lang="zh-CN" altLang="en-US" dirty="0"/>
              <a:t>机器上收到的报文，看是否伪造成功</a:t>
            </a:r>
            <a:endParaRPr lang="en-US" altLang="zh-CN" dirty="0"/>
          </a:p>
          <a:p>
            <a:pPr marL="342900" indent="-342900">
              <a:buFont typeface="+mj-lt"/>
              <a:buAutoNum type="arabicPeriod"/>
            </a:pPr>
            <a:r>
              <a:rPr lang="zh-CN" altLang="en-US" dirty="0"/>
              <a:t>本地机器</a:t>
            </a:r>
            <a:r>
              <a:rPr lang="en-US" altLang="zh-CN" dirty="0"/>
              <a:t>A</a:t>
            </a:r>
            <a:r>
              <a:rPr lang="zh-CN" altLang="en-US" dirty="0"/>
              <a:t>连接</a:t>
            </a:r>
            <a:r>
              <a:rPr lang="en-US" altLang="zh-CN" dirty="0"/>
              <a:t>Tsinghua-IPV6-SAVA</a:t>
            </a:r>
            <a:r>
              <a:rPr lang="zh-CN" altLang="en-US" dirty="0"/>
              <a:t>重复该实验，看是否伪造成功</a:t>
            </a:r>
            <a:endParaRPr lang="en-US" altLang="zh-CN" dirty="0"/>
          </a:p>
        </p:txBody>
      </p:sp>
      <p:sp>
        <p:nvSpPr>
          <p:cNvPr id="3" name="文本框 2">
            <a:extLst>
              <a:ext uri="{FF2B5EF4-FFF2-40B4-BE49-F238E27FC236}">
                <a16:creationId xmlns:a16="http://schemas.microsoft.com/office/drawing/2014/main" id="{196355E8-DBE0-4EF0-859D-424E14796264}"/>
              </a:ext>
            </a:extLst>
          </p:cNvPr>
          <p:cNvSpPr txBox="1"/>
          <p:nvPr/>
        </p:nvSpPr>
        <p:spPr>
          <a:xfrm>
            <a:off x="1019432" y="3076832"/>
            <a:ext cx="7185454" cy="369332"/>
          </a:xfrm>
          <a:prstGeom prst="rect">
            <a:avLst/>
          </a:prstGeom>
          <a:noFill/>
        </p:spPr>
        <p:txBody>
          <a:bodyPr wrap="square" rtlCol="0">
            <a:spAutoFit/>
          </a:bodyPr>
          <a:lstStyle/>
          <a:p>
            <a:r>
              <a:rPr lang="zh-CN" altLang="en-US" dirty="0"/>
              <a:t>局域网环境下，接</a:t>
            </a:r>
            <a:r>
              <a:rPr lang="zh-CN" altLang="en-US"/>
              <a:t>入网检测，但是需要特定交换机</a:t>
            </a:r>
            <a:endParaRPr lang="zh-CN" altLang="en-US" dirty="0"/>
          </a:p>
        </p:txBody>
      </p:sp>
    </p:spTree>
    <p:extLst>
      <p:ext uri="{BB962C8B-B14F-4D97-AF65-F5344CB8AC3E}">
        <p14:creationId xmlns:p14="http://schemas.microsoft.com/office/powerpoint/2010/main" val="77767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12.1.1 </a:t>
            </a:r>
            <a:r>
              <a:rPr kumimoji="1" lang="zh-CN" altLang="en-US" dirty="0"/>
              <a:t>互联网体系结构与网络空间安全</a:t>
            </a:r>
          </a:p>
        </p:txBody>
      </p:sp>
      <p:sp>
        <p:nvSpPr>
          <p:cNvPr id="6" name="矩形 5">
            <a:extLst>
              <a:ext uri="{FF2B5EF4-FFF2-40B4-BE49-F238E27FC236}">
                <a16:creationId xmlns:a16="http://schemas.microsoft.com/office/drawing/2014/main" id="{DB4D92B6-F12B-4F82-AD0F-A7CB645814E2}"/>
              </a:ext>
            </a:extLst>
          </p:cNvPr>
          <p:cNvSpPr/>
          <p:nvPr/>
        </p:nvSpPr>
        <p:spPr>
          <a:xfrm>
            <a:off x="1341437" y="5671451"/>
            <a:ext cx="6883733"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10" name="图片 9">
            <a:extLst>
              <a:ext uri="{FF2B5EF4-FFF2-40B4-BE49-F238E27FC236}">
                <a16:creationId xmlns:a16="http://schemas.microsoft.com/office/drawing/2014/main" id="{F12A7E4D-A098-4B75-8610-1DA02800F6FB}"/>
              </a:ext>
            </a:extLst>
          </p:cNvPr>
          <p:cNvPicPr>
            <a:picLocks noChangeAspect="1"/>
          </p:cNvPicPr>
          <p:nvPr/>
        </p:nvPicPr>
        <p:blipFill>
          <a:blip r:embed="rId2"/>
          <a:stretch>
            <a:fillRect/>
          </a:stretch>
        </p:blipFill>
        <p:spPr>
          <a:xfrm>
            <a:off x="527004" y="5089261"/>
            <a:ext cx="1341305" cy="1406951"/>
          </a:xfrm>
          <a:prstGeom prst="roundRect">
            <a:avLst>
              <a:gd name="adj" fmla="val 5098"/>
            </a:avLst>
          </a:prstGeom>
          <a:solidFill>
            <a:srgbClr val="FFFFFF">
              <a:shade val="85000"/>
            </a:srgbClr>
          </a:solidFill>
          <a:ln>
            <a:noFill/>
          </a:ln>
          <a:effectLst/>
        </p:spPr>
      </p:pic>
      <p:sp>
        <p:nvSpPr>
          <p:cNvPr id="12" name="圆角矩形 7">
            <a:extLst>
              <a:ext uri="{FF2B5EF4-FFF2-40B4-BE49-F238E27FC236}">
                <a16:creationId xmlns:a16="http://schemas.microsoft.com/office/drawing/2014/main" id="{DBE7D727-841B-4547-9AD4-9587D75CC866}"/>
              </a:ext>
            </a:extLst>
          </p:cNvPr>
          <p:cNvSpPr/>
          <p:nvPr/>
        </p:nvSpPr>
        <p:spPr bwMode="auto">
          <a:xfrm>
            <a:off x="527003" y="5086616"/>
            <a:ext cx="11137994" cy="1397075"/>
          </a:xfrm>
          <a:prstGeom prst="roundRect">
            <a:avLst>
              <a:gd name="adj" fmla="val 4305"/>
            </a:avLst>
          </a:prstGeom>
          <a:noFill/>
          <a:ln w="28575" cmpd="sng">
            <a:solidFill>
              <a:srgbClr val="002060"/>
            </a:solidFill>
          </a:ln>
        </p:spPr>
        <p:txBody>
          <a:bodyPr wrap="square">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itchFamily="34" charset="0"/>
            </a:endParaRPr>
          </a:p>
        </p:txBody>
      </p:sp>
      <p:sp>
        <p:nvSpPr>
          <p:cNvPr id="14" name="矩形 13">
            <a:extLst>
              <a:ext uri="{FF2B5EF4-FFF2-40B4-BE49-F238E27FC236}">
                <a16:creationId xmlns:a16="http://schemas.microsoft.com/office/drawing/2014/main" id="{0C41DA72-CC24-4BF7-895C-CAEBC6CCB19B}"/>
              </a:ext>
            </a:extLst>
          </p:cNvPr>
          <p:cNvSpPr/>
          <p:nvPr/>
        </p:nvSpPr>
        <p:spPr>
          <a:xfrm>
            <a:off x="1970902" y="5385300"/>
            <a:ext cx="9446959" cy="799706"/>
          </a:xfrm>
          <a:prstGeom prst="rect">
            <a:avLst/>
          </a:prstGeom>
        </p:spPr>
        <p:txBody>
          <a:bodyPr wrap="square">
            <a:spAutoFit/>
          </a:bodyPr>
          <a:lstStyle/>
          <a:p>
            <a:pPr marL="269100" marR="0" lvl="2" indent="0" algn="l" defTabSz="914400" rtl="0" eaLnBrk="1" fontAlgn="auto" latinLnBrk="0" hangingPunct="1">
              <a:lnSpc>
                <a:spcPct val="120000"/>
              </a:lnSpc>
              <a:spcBef>
                <a:spcPts val="0"/>
              </a:spcBef>
              <a:spcAft>
                <a:spcPts val="0"/>
              </a:spcAft>
              <a:buClr>
                <a:srgbClr val="0000CC"/>
              </a:buClr>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当前的互联网体系结构</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缺乏安全可信基础</a:t>
            </a:r>
            <a:r>
              <a:rPr kumimoji="0" lang="zh-CN" altLang="en-US"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，很容易发生网络攻击，值得深入研究。</a:t>
            </a:r>
            <a:endParaRPr kumimoji="0" lang="en-US" altLang="zh-CN" sz="20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269100" marR="0" lvl="2" indent="0" algn="r" defTabSz="914400" rtl="0" eaLnBrk="1" fontAlgn="auto" latinLnBrk="0" hangingPunct="1">
              <a:lnSpc>
                <a:spcPct val="120000"/>
              </a:lnSpc>
              <a:spcBef>
                <a:spcPts val="0"/>
              </a:spcBef>
              <a:spcAft>
                <a:spcPts val="0"/>
              </a:spcAft>
              <a:buClr>
                <a:srgbClr val="0000CC"/>
              </a:buClr>
              <a:buSzTx/>
              <a:buFontTx/>
              <a:buNone/>
              <a:tabLst/>
              <a:defRPr/>
            </a:pPr>
            <a:r>
              <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——Vinton Cerf</a:t>
            </a:r>
            <a:r>
              <a:rPr kumimoji="0" lang="zh-CN" altLang="en-US"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（图灵奖获得者、互联网之父）</a:t>
            </a:r>
            <a:endParaRPr kumimoji="0" lang="en-US" altLang="zh-CN" sz="20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2" name="矩形 31">
            <a:extLst>
              <a:ext uri="{FF2B5EF4-FFF2-40B4-BE49-F238E27FC236}">
                <a16:creationId xmlns:a16="http://schemas.microsoft.com/office/drawing/2014/main" id="{E6FD4D7C-E593-4EED-8906-CF25C448868C}"/>
              </a:ext>
            </a:extLst>
          </p:cNvPr>
          <p:cNvSpPr/>
          <p:nvPr/>
        </p:nvSpPr>
        <p:spPr>
          <a:xfrm>
            <a:off x="887549" y="1272211"/>
            <a:ext cx="10925509" cy="2058577"/>
          </a:xfrm>
          <a:prstGeom prst="rect">
            <a:avLst/>
          </a:prstGeom>
        </p:spPr>
        <p:txBody>
          <a:bodyPr wrap="square">
            <a:spAutoFit/>
          </a:bodyPr>
          <a:lstStyle/>
          <a:p>
            <a:pPr marL="342900" lvl="0" indent="-342900">
              <a:lnSpc>
                <a:spcPct val="120000"/>
              </a:lnSpc>
              <a:buSzPct val="80000"/>
              <a:buFont typeface="Arial" panose="020B0604020202020204" pitchFamily="34" charset="0"/>
              <a:buChar char="•"/>
              <a:defRPr/>
            </a:pPr>
            <a:r>
              <a:rPr lang="zh-CN" altLang="en-US" b="1" dirty="0">
                <a:latin typeface="微软雅黑" panose="020B0503020204020204" pitchFamily="34" charset="-122"/>
                <a:ea typeface="微软雅黑" panose="020B0503020204020204" pitchFamily="34" charset="-122"/>
              </a:rPr>
              <a:t>地址易被伪造</a:t>
            </a:r>
            <a:endParaRPr lang="en-US" altLang="zh-CN" b="1" dirty="0">
              <a:latin typeface="微软雅黑" panose="020B0503020204020204" pitchFamily="34" charset="-122"/>
              <a:ea typeface="微软雅黑" panose="020B0503020204020204" pitchFamily="34" charset="-122"/>
            </a:endParaRPr>
          </a:p>
          <a:p>
            <a:pPr marL="800100" lvl="1" indent="-342900">
              <a:lnSpc>
                <a:spcPct val="120000"/>
              </a:lnSpc>
              <a:buSzPct val="80000"/>
              <a:buFont typeface="Arial" panose="020B0604020202020204" pitchFamily="34" charset="0"/>
              <a:buChar char="•"/>
              <a:defRPr/>
            </a:pPr>
            <a:r>
              <a:rPr lang="zh-CN" altLang="en-US" dirty="0">
                <a:latin typeface="微软雅黑" panose="020B0503020204020204" pitchFamily="34" charset="-122"/>
                <a:ea typeface="微软雅黑" panose="020B0503020204020204" pitchFamily="34" charset="-122"/>
              </a:rPr>
              <a:t>地址标识是</a:t>
            </a:r>
            <a:r>
              <a:rPr lang="zh-CN" altLang="zh-CN" dirty="0">
                <a:latin typeface="微软雅黑" panose="020B0503020204020204" pitchFamily="34" charset="-122"/>
                <a:ea typeface="微软雅黑" panose="020B0503020204020204" pitchFamily="34" charset="-122"/>
              </a:rPr>
              <a:t>互联网体系结构的基本载体和核心，</a:t>
            </a:r>
            <a:r>
              <a:rPr lang="zh-CN" altLang="en-US" dirty="0">
                <a:latin typeface="微软雅黑" panose="020B0503020204020204" pitchFamily="34" charset="-122"/>
                <a:ea typeface="微软雅黑" panose="020B0503020204020204" pitchFamily="34" charset="-122"/>
              </a:rPr>
              <a:t>开放、易伪造的</a:t>
            </a:r>
            <a:r>
              <a:rPr lang="en-US" altLang="zh-CN" dirty="0">
                <a:latin typeface="微软雅黑" panose="020B0503020204020204" pitchFamily="34" charset="-122"/>
                <a:ea typeface="微软雅黑" panose="020B0503020204020204" pitchFamily="34" charset="-122"/>
              </a:rPr>
              <a:t>IP</a:t>
            </a:r>
            <a:r>
              <a:rPr lang="zh-CN" altLang="zh-CN" dirty="0">
                <a:latin typeface="微软雅黑" panose="020B0503020204020204" pitchFamily="34" charset="-122"/>
                <a:ea typeface="微软雅黑" panose="020B0503020204020204" pitchFamily="34" charset="-122"/>
              </a:rPr>
              <a:t>地址</a:t>
            </a:r>
            <a:r>
              <a:rPr lang="zh-CN" altLang="en-US" dirty="0">
                <a:latin typeface="微软雅黑" panose="020B0503020204020204" pitchFamily="34" charset="-122"/>
                <a:ea typeface="微软雅黑" panose="020B0503020204020204" pitchFamily="34" charset="-122"/>
              </a:rPr>
              <a:t>，严重破坏网络通信真实性</a:t>
            </a:r>
            <a:endParaRPr kumimoji="1" lang="zh-CN" altLang="en-US" dirty="0">
              <a:ea typeface="宋体" panose="02010600030101010101" pitchFamily="2" charset="-122"/>
            </a:endParaRPr>
          </a:p>
          <a:p>
            <a:pPr marL="342900" indent="-342900">
              <a:lnSpc>
                <a:spcPct val="120000"/>
              </a:lnSpc>
              <a:buClr>
                <a:srgbClr val="0000CC"/>
              </a:buClr>
              <a:buSzPct val="80000"/>
              <a:buFont typeface="Arial" panose="020B0604020202020204" pitchFamily="34" charset="0"/>
              <a:buChar char="•"/>
              <a:defRPr/>
            </a:pPr>
            <a:r>
              <a:rPr lang="zh-CN" altLang="en-US" b="1" dirty="0">
                <a:latin typeface="微软雅黑" panose="020B0503020204020204" pitchFamily="34" charset="-122"/>
                <a:ea typeface="微软雅黑" panose="020B0503020204020204" pitchFamily="34" charset="-122"/>
              </a:rPr>
              <a:t>隐私信息易泄露</a:t>
            </a:r>
            <a:endParaRPr lang="en-US" altLang="zh-CN" b="1" dirty="0">
              <a:latin typeface="微软雅黑" panose="020B0503020204020204" pitchFamily="34" charset="-122"/>
              <a:ea typeface="微软雅黑" panose="020B0503020204020204" pitchFamily="34" charset="-122"/>
            </a:endParaRPr>
          </a:p>
          <a:p>
            <a:pPr marL="800100" lvl="1" indent="-342900">
              <a:lnSpc>
                <a:spcPct val="120000"/>
              </a:lnSpc>
              <a:buClr>
                <a:srgbClr val="0000CC"/>
              </a:buClr>
              <a:buSzPct val="80000"/>
              <a:buFont typeface="Arial" panose="020B0604020202020204" pitchFamily="34" charset="0"/>
              <a:buChar char="•"/>
              <a:defRPr/>
            </a:pPr>
            <a:r>
              <a:rPr lang="zh-CN" altLang="zh-CN" dirty="0">
                <a:latin typeface="微软雅黑" panose="020B0503020204020204" pitchFamily="34" charset="-122"/>
                <a:ea typeface="微软雅黑" panose="020B0503020204020204" pitchFamily="34" charset="-122"/>
              </a:rPr>
              <a:t>路由体系是互联网进行数据传输的核心，</a:t>
            </a:r>
            <a:r>
              <a:rPr lang="zh-CN" altLang="en-US" dirty="0">
                <a:latin typeface="微软雅黑" panose="020B0503020204020204" pitchFamily="34" charset="-122"/>
                <a:ea typeface="微软雅黑" panose="020B0503020204020204" pitchFamily="34" charset="-122"/>
              </a:rPr>
              <a:t>不可信的传输通道造成严重信息泄露</a:t>
            </a:r>
            <a:endParaRPr lang="en-US" altLang="zh-CN" dirty="0">
              <a:latin typeface="微软雅黑" panose="020B0503020204020204" pitchFamily="34" charset="-122"/>
              <a:ea typeface="微软雅黑" panose="020B0503020204020204" pitchFamily="34" charset="-122"/>
            </a:endParaRPr>
          </a:p>
          <a:p>
            <a:pPr marL="342900" indent="-342900">
              <a:lnSpc>
                <a:spcPct val="120000"/>
              </a:lnSpc>
              <a:buSzPct val="80000"/>
              <a:buFont typeface="Arial" panose="020B0604020202020204" pitchFamily="34" charset="0"/>
              <a:buChar char="•"/>
            </a:pPr>
            <a:r>
              <a:rPr lang="zh-CN" altLang="en-US" b="1" dirty="0">
                <a:latin typeface="微软雅黑" panose="020B0503020204020204" pitchFamily="34" charset="-122"/>
                <a:ea typeface="微软雅黑" panose="020B0503020204020204" pitchFamily="34" charset="-122"/>
              </a:rPr>
              <a:t>数据转发过程易受攻击</a:t>
            </a:r>
            <a:endParaRPr lang="en-US" altLang="zh-CN" b="1" dirty="0">
              <a:latin typeface="微软雅黑" panose="020B0503020204020204" pitchFamily="34" charset="-122"/>
              <a:ea typeface="微软雅黑" panose="020B0503020204020204" pitchFamily="34" charset="-122"/>
            </a:endParaRPr>
          </a:p>
          <a:p>
            <a:pPr marL="800100" lvl="1" indent="-342900">
              <a:lnSpc>
                <a:spcPct val="120000"/>
              </a:lnSpc>
              <a:buSzPct val="80000"/>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云端基础设施为互联网应用提供信任支撑</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仿冒伪造、单点故障严重暴露用户隐私</a:t>
            </a:r>
            <a:endParaRPr lang="en-US" altLang="zh-CN" dirty="0">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FEB44803-1DAC-4C43-85A7-216E5B813FFD}"/>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互联网体系结构安全现状</a:t>
            </a:r>
          </a:p>
        </p:txBody>
      </p:sp>
      <p:sp>
        <p:nvSpPr>
          <p:cNvPr id="21" name="文本框 20">
            <a:extLst>
              <a:ext uri="{FF2B5EF4-FFF2-40B4-BE49-F238E27FC236}">
                <a16:creationId xmlns:a16="http://schemas.microsoft.com/office/drawing/2014/main" id="{9E15D489-1511-405C-9949-BB32ABB6FD74}"/>
              </a:ext>
            </a:extLst>
          </p:cNvPr>
          <p:cNvSpPr txBox="1"/>
          <p:nvPr/>
        </p:nvSpPr>
        <p:spPr>
          <a:xfrm>
            <a:off x="873568" y="3559035"/>
            <a:ext cx="10420508" cy="707886"/>
          </a:xfrm>
          <a:prstGeom prst="rect">
            <a:avLst/>
          </a:prstGeom>
          <a:noFill/>
        </p:spPr>
        <p:txBody>
          <a:bodyPr wrap="square">
            <a:spAutoFit/>
          </a:bodyPr>
          <a:lstStyle/>
          <a:p>
            <a:pPr marL="285750" indent="-285750">
              <a:buFont typeface="Arial" panose="020B0604020202020204" pitchFamily="34" charset="0"/>
              <a:buChar char="•"/>
            </a:pPr>
            <a:r>
              <a:rPr lang="zh-CN" altLang="en-US" sz="2000" b="1" dirty="0">
                <a:latin typeface="微软雅黑" panose="020B0503020204020204" pitchFamily="34" charset="-122"/>
                <a:ea typeface="微软雅黑" panose="020B0503020204020204" pitchFamily="34" charset="-122"/>
              </a:rPr>
              <a:t>网络安全问题难以解决的根本原因在于体系结构设计的不完备性，缺乏网络可信、可验证和可溯源的基础机制</a:t>
            </a:r>
          </a:p>
        </p:txBody>
      </p:sp>
    </p:spTree>
    <p:extLst>
      <p:ext uri="{BB962C8B-B14F-4D97-AF65-F5344CB8AC3E}">
        <p14:creationId xmlns:p14="http://schemas.microsoft.com/office/powerpoint/2010/main" val="34352581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id="{228B27BE-D99F-4A1C-84CD-2E208C23DA27}"/>
              </a:ext>
            </a:extLst>
          </p:cNvPr>
          <p:cNvSpPr txBox="1">
            <a:spLocks/>
          </p:cNvSpPr>
          <p:nvPr/>
        </p:nvSpPr>
        <p:spPr>
          <a:xfrm>
            <a:off x="1131375" y="136525"/>
            <a:ext cx="10617279" cy="72540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lumMod val="85000"/>
                    <a:lumOff val="15000"/>
                  </a:schemeClr>
                </a:solidFill>
                <a:latin typeface="Microsoft YaHei" panose="020B0503020204020204" pitchFamily="34" charset="-122"/>
                <a:ea typeface="Microsoft YaHei" panose="020B0503020204020204" pitchFamily="34" charset="-122"/>
                <a:cs typeface="+mj-cs"/>
              </a:defRPr>
            </a:lvl1pPr>
          </a:lstStyle>
          <a:p>
            <a:r>
              <a:rPr kumimoji="1" lang="en-US" altLang="zh-CN" dirty="0"/>
              <a:t>12.1.1 </a:t>
            </a:r>
            <a:r>
              <a:rPr kumimoji="1" lang="zh-CN" altLang="en-US" dirty="0"/>
              <a:t>互联网体系结构与网络空间安全</a:t>
            </a:r>
          </a:p>
        </p:txBody>
      </p:sp>
      <p:pic>
        <p:nvPicPr>
          <p:cNvPr id="23" name="图片 22">
            <a:extLst>
              <a:ext uri="{FF2B5EF4-FFF2-40B4-BE49-F238E27FC236}">
                <a16:creationId xmlns:a16="http://schemas.microsoft.com/office/drawing/2014/main" id="{C01EA9EF-C6A6-49CB-9617-C958C5FDA68E}"/>
              </a:ext>
            </a:extLst>
          </p:cNvPr>
          <p:cNvPicPr>
            <a:picLocks noChangeAspect="1"/>
          </p:cNvPicPr>
          <p:nvPr/>
        </p:nvPicPr>
        <p:blipFill>
          <a:blip r:embed="rId2"/>
          <a:stretch>
            <a:fillRect/>
          </a:stretch>
        </p:blipFill>
        <p:spPr>
          <a:xfrm>
            <a:off x="6913007" y="4038604"/>
            <a:ext cx="3226972" cy="2557537"/>
          </a:xfrm>
          <a:prstGeom prst="rect">
            <a:avLst/>
          </a:prstGeom>
          <a:ln w="19050">
            <a:solidFill>
              <a:srgbClr val="0070C0"/>
            </a:solidFill>
          </a:ln>
        </p:spPr>
      </p:pic>
      <p:grpSp>
        <p:nvGrpSpPr>
          <p:cNvPr id="25" name="组合 24">
            <a:extLst>
              <a:ext uri="{FF2B5EF4-FFF2-40B4-BE49-F238E27FC236}">
                <a16:creationId xmlns:a16="http://schemas.microsoft.com/office/drawing/2014/main" id="{0BAB30D6-F789-42EF-80B8-E24429DCF570}"/>
              </a:ext>
            </a:extLst>
          </p:cNvPr>
          <p:cNvGrpSpPr/>
          <p:nvPr/>
        </p:nvGrpSpPr>
        <p:grpSpPr>
          <a:xfrm>
            <a:off x="1644057" y="3843803"/>
            <a:ext cx="3799643" cy="2877672"/>
            <a:chOff x="597499" y="1699921"/>
            <a:chExt cx="6522370" cy="4243827"/>
          </a:xfrm>
        </p:grpSpPr>
        <p:sp>
          <p:nvSpPr>
            <p:cNvPr id="26" name="下箭头 27">
              <a:extLst>
                <a:ext uri="{FF2B5EF4-FFF2-40B4-BE49-F238E27FC236}">
                  <a16:creationId xmlns:a16="http://schemas.microsoft.com/office/drawing/2014/main" id="{7F8D93D2-D131-4061-884F-CBE4B2B6B509}"/>
                </a:ext>
              </a:extLst>
            </p:cNvPr>
            <p:cNvSpPr/>
            <p:nvPr/>
          </p:nvSpPr>
          <p:spPr>
            <a:xfrm>
              <a:off x="3526920" y="1967929"/>
              <a:ext cx="289899" cy="3975819"/>
            </a:xfrm>
            <a:prstGeom prst="downArrow">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27" name="Pentagon 12">
              <a:extLst>
                <a:ext uri="{FF2B5EF4-FFF2-40B4-BE49-F238E27FC236}">
                  <a16:creationId xmlns:a16="http://schemas.microsoft.com/office/drawing/2014/main" id="{1C78D492-853E-4773-BB47-00FC9F59731B}"/>
                </a:ext>
              </a:extLst>
            </p:cNvPr>
            <p:cNvSpPr>
              <a:spLocks noChangeArrowheads="1"/>
            </p:cNvSpPr>
            <p:nvPr/>
          </p:nvSpPr>
          <p:spPr bwMode="auto">
            <a:xfrm>
              <a:off x="701389" y="2077279"/>
              <a:ext cx="2686318" cy="691077"/>
            </a:xfrm>
            <a:prstGeom prst="homePlate">
              <a:avLst>
                <a:gd name="adj" fmla="val 26123"/>
              </a:avLst>
            </a:prstGeom>
            <a:noFill/>
            <a:ln>
              <a:solidFill>
                <a:srgbClr val="0070C0"/>
              </a:solidFill>
            </a:ln>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Calibri" panose="020F0502020204030204" pitchFamily="34" charset="0"/>
                <a:buAutoNum type="arabicPeriod"/>
              </a:pPr>
              <a:endParaRPr lang="en-US" altLang="en-US" sz="1100" noProof="1">
                <a:solidFill>
                  <a:srgbClr val="FFFFFF"/>
                </a:solidFill>
                <a:latin typeface="Calibri" panose="020F0502020204030204" pitchFamily="34" charset="0"/>
                <a:ea typeface="MS PGothic" panose="020B0600070205080204" pitchFamily="34" charset="-128"/>
              </a:endParaRPr>
            </a:p>
          </p:txBody>
        </p:sp>
        <p:sp>
          <p:nvSpPr>
            <p:cNvPr id="28" name="矩形 27">
              <a:extLst>
                <a:ext uri="{FF2B5EF4-FFF2-40B4-BE49-F238E27FC236}">
                  <a16:creationId xmlns:a16="http://schemas.microsoft.com/office/drawing/2014/main" id="{4B5F67C2-7601-493A-9A25-8F1E1E95F7D6}"/>
                </a:ext>
              </a:extLst>
            </p:cNvPr>
            <p:cNvSpPr/>
            <p:nvPr/>
          </p:nvSpPr>
          <p:spPr>
            <a:xfrm>
              <a:off x="654159" y="2050379"/>
              <a:ext cx="2649056" cy="709868"/>
            </a:xfrm>
            <a:prstGeom prst="rect">
              <a:avLst/>
            </a:prstGeom>
          </p:spPr>
          <p:txBody>
            <a:bodyPr wrap="square">
              <a:spAutoFit/>
            </a:bodyPr>
            <a:lstStyle/>
            <a:p>
              <a:pPr algn="ctr">
                <a:lnSpc>
                  <a:spcPct val="120000"/>
                </a:lnSpc>
              </a:pPr>
              <a:r>
                <a:rPr lang="zh-CN" altLang="en-US" sz="1100" dirty="0">
                  <a:solidFill>
                    <a:prstClr val="black"/>
                  </a:solidFill>
                  <a:latin typeface="微软雅黑" pitchFamily="34" charset="-122"/>
                  <a:ea typeface="微软雅黑" pitchFamily="34" charset="-122"/>
                </a:rPr>
                <a:t>资助采用互联网</a:t>
              </a:r>
              <a:endParaRPr lang="en-US" altLang="zh-CN" sz="1100" dirty="0">
                <a:solidFill>
                  <a:prstClr val="black"/>
                </a:solidFill>
                <a:latin typeface="微软雅黑" pitchFamily="34" charset="-122"/>
                <a:ea typeface="微软雅黑" pitchFamily="34" charset="-122"/>
              </a:endParaRPr>
            </a:p>
            <a:p>
              <a:pPr algn="ctr">
                <a:lnSpc>
                  <a:spcPct val="120000"/>
                </a:lnSpc>
              </a:pPr>
              <a:r>
                <a:rPr lang="zh-CN" altLang="en-US" sz="1100" dirty="0">
                  <a:solidFill>
                    <a:prstClr val="black"/>
                  </a:solidFill>
                  <a:latin typeface="微软雅黑" pitchFamily="34" charset="-122"/>
                  <a:ea typeface="微软雅黑" pitchFamily="34" charset="-122"/>
                </a:rPr>
                <a:t>体系结构的</a:t>
              </a:r>
              <a:r>
                <a:rPr lang="en-US" altLang="zh-CN" sz="1100" b="1" dirty="0">
                  <a:solidFill>
                    <a:srgbClr val="C00000"/>
                  </a:solidFill>
                  <a:latin typeface="微软雅黑" pitchFamily="34" charset="-122"/>
                  <a:ea typeface="微软雅黑" pitchFamily="34" charset="-122"/>
                </a:rPr>
                <a:t>NSFNET</a:t>
              </a:r>
              <a:endParaRPr lang="zh-CN" altLang="en-US" sz="1100" b="1" dirty="0">
                <a:solidFill>
                  <a:srgbClr val="C00000"/>
                </a:solidFill>
                <a:latin typeface="微软雅黑" pitchFamily="34" charset="-122"/>
                <a:ea typeface="微软雅黑" pitchFamily="34" charset="-122"/>
              </a:endParaRPr>
            </a:p>
          </p:txBody>
        </p:sp>
        <p:sp>
          <p:nvSpPr>
            <p:cNvPr id="29" name="圆角矩形 32">
              <a:extLst>
                <a:ext uri="{FF2B5EF4-FFF2-40B4-BE49-F238E27FC236}">
                  <a16:creationId xmlns:a16="http://schemas.microsoft.com/office/drawing/2014/main" id="{2816F0D1-6B86-4F0C-8A86-FA05F570A059}"/>
                </a:ext>
              </a:extLst>
            </p:cNvPr>
            <p:cNvSpPr/>
            <p:nvPr/>
          </p:nvSpPr>
          <p:spPr>
            <a:xfrm>
              <a:off x="3453266" y="2292914"/>
              <a:ext cx="410409" cy="2605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30" name="Text Box 7">
              <a:extLst>
                <a:ext uri="{FF2B5EF4-FFF2-40B4-BE49-F238E27FC236}">
                  <a16:creationId xmlns:a16="http://schemas.microsoft.com/office/drawing/2014/main" id="{CA92AE12-25C2-4192-A575-8088B5FC7BA5}"/>
                </a:ext>
              </a:extLst>
            </p:cNvPr>
            <p:cNvSpPr txBox="1">
              <a:spLocks noChangeArrowheads="1"/>
            </p:cNvSpPr>
            <p:nvPr/>
          </p:nvSpPr>
          <p:spPr bwMode="auto">
            <a:xfrm>
              <a:off x="3335587" y="2255336"/>
              <a:ext cx="492442" cy="277200"/>
            </a:xfrm>
            <a:prstGeom prst="rect">
              <a:avLst/>
            </a:prstGeom>
            <a:noFill/>
            <a:ln w="9525">
              <a:noFill/>
              <a:miter lim="800000"/>
              <a:headEnd/>
              <a:tailEnd/>
            </a:ln>
          </p:spPr>
          <p:txBody>
            <a:bodyPr wrap="none">
              <a:noAutofit/>
            </a:bodyPr>
            <a:lstStyle/>
            <a:p>
              <a:r>
                <a:rPr lang="en-US" altLang="zh-CN" sz="800" b="1" dirty="0">
                  <a:solidFill>
                    <a:prstClr val="black"/>
                  </a:solidFill>
                  <a:latin typeface="黑体" pitchFamily="49" charset="-122"/>
                  <a:ea typeface="宋体" panose="02010600030101010101" pitchFamily="2" charset="-122"/>
                </a:rPr>
                <a:t>1986</a:t>
              </a:r>
            </a:p>
          </p:txBody>
        </p:sp>
        <p:sp>
          <p:nvSpPr>
            <p:cNvPr id="31" name="圆角矩形 34">
              <a:extLst>
                <a:ext uri="{FF2B5EF4-FFF2-40B4-BE49-F238E27FC236}">
                  <a16:creationId xmlns:a16="http://schemas.microsoft.com/office/drawing/2014/main" id="{F5898E4C-7C91-42C9-A2DF-E87BB95146D8}"/>
                </a:ext>
              </a:extLst>
            </p:cNvPr>
            <p:cNvSpPr/>
            <p:nvPr/>
          </p:nvSpPr>
          <p:spPr>
            <a:xfrm>
              <a:off x="3453266" y="2919822"/>
              <a:ext cx="410409" cy="2605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32" name="Text Box 8">
              <a:extLst>
                <a:ext uri="{FF2B5EF4-FFF2-40B4-BE49-F238E27FC236}">
                  <a16:creationId xmlns:a16="http://schemas.microsoft.com/office/drawing/2014/main" id="{17FDE88E-8E85-4914-95F7-373CEEDF7C83}"/>
                </a:ext>
              </a:extLst>
            </p:cNvPr>
            <p:cNvSpPr txBox="1">
              <a:spLocks noChangeArrowheads="1"/>
            </p:cNvSpPr>
            <p:nvPr/>
          </p:nvSpPr>
          <p:spPr bwMode="auto">
            <a:xfrm>
              <a:off x="3264676" y="2904522"/>
              <a:ext cx="782487" cy="277200"/>
            </a:xfrm>
            <a:prstGeom prst="rect">
              <a:avLst/>
            </a:prstGeom>
            <a:noFill/>
            <a:ln w="9525">
              <a:noFill/>
              <a:miter lim="800000"/>
              <a:headEnd/>
              <a:tailEnd/>
            </a:ln>
          </p:spPr>
          <p:txBody>
            <a:bodyPr>
              <a:noAutofit/>
            </a:bodyPr>
            <a:lstStyle/>
            <a:p>
              <a:pPr algn="ctr">
                <a:spcBef>
                  <a:spcPct val="50000"/>
                </a:spcBef>
              </a:pPr>
              <a:r>
                <a:rPr lang="en-US" altLang="zh-CN" sz="800" b="1" dirty="0">
                  <a:solidFill>
                    <a:prstClr val="black"/>
                  </a:solidFill>
                  <a:latin typeface="黑体" pitchFamily="49" charset="-122"/>
                  <a:ea typeface="宋体" panose="02010600030101010101" pitchFamily="2" charset="-122"/>
                </a:rPr>
                <a:t>2000</a:t>
              </a:r>
            </a:p>
          </p:txBody>
        </p:sp>
        <p:sp>
          <p:nvSpPr>
            <p:cNvPr id="33" name="圆角矩形 36">
              <a:extLst>
                <a:ext uri="{FF2B5EF4-FFF2-40B4-BE49-F238E27FC236}">
                  <a16:creationId xmlns:a16="http://schemas.microsoft.com/office/drawing/2014/main" id="{97CA2C53-FD51-46D7-A97E-F9FCC3B83FF6}"/>
                </a:ext>
              </a:extLst>
            </p:cNvPr>
            <p:cNvSpPr/>
            <p:nvPr/>
          </p:nvSpPr>
          <p:spPr>
            <a:xfrm>
              <a:off x="3453266" y="3497354"/>
              <a:ext cx="410409" cy="2605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34" name="圆角矩形 37">
              <a:extLst>
                <a:ext uri="{FF2B5EF4-FFF2-40B4-BE49-F238E27FC236}">
                  <a16:creationId xmlns:a16="http://schemas.microsoft.com/office/drawing/2014/main" id="{CF9DCF82-CAB5-498C-AAE9-9CA195980E4F}"/>
                </a:ext>
              </a:extLst>
            </p:cNvPr>
            <p:cNvSpPr/>
            <p:nvPr/>
          </p:nvSpPr>
          <p:spPr>
            <a:xfrm>
              <a:off x="3453266" y="4058844"/>
              <a:ext cx="410409" cy="2605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35" name="圆角矩形 38">
              <a:extLst>
                <a:ext uri="{FF2B5EF4-FFF2-40B4-BE49-F238E27FC236}">
                  <a16:creationId xmlns:a16="http://schemas.microsoft.com/office/drawing/2014/main" id="{B0D9F62F-5B20-4BCF-A426-AABA8085B8EF}"/>
                </a:ext>
              </a:extLst>
            </p:cNvPr>
            <p:cNvSpPr/>
            <p:nvPr/>
          </p:nvSpPr>
          <p:spPr>
            <a:xfrm>
              <a:off x="3453266" y="4653477"/>
              <a:ext cx="410409" cy="2605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36" name="圆角矩形 39">
              <a:extLst>
                <a:ext uri="{FF2B5EF4-FFF2-40B4-BE49-F238E27FC236}">
                  <a16:creationId xmlns:a16="http://schemas.microsoft.com/office/drawing/2014/main" id="{EC66A3B1-E099-407E-94D4-0290D4716F13}"/>
                </a:ext>
              </a:extLst>
            </p:cNvPr>
            <p:cNvSpPr/>
            <p:nvPr/>
          </p:nvSpPr>
          <p:spPr>
            <a:xfrm>
              <a:off x="3453266" y="5204234"/>
              <a:ext cx="410409" cy="2605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37" name="Text Box 9">
              <a:extLst>
                <a:ext uri="{FF2B5EF4-FFF2-40B4-BE49-F238E27FC236}">
                  <a16:creationId xmlns:a16="http://schemas.microsoft.com/office/drawing/2014/main" id="{89627ADE-6B39-4865-B63D-3E143D61FA98}"/>
                </a:ext>
              </a:extLst>
            </p:cNvPr>
            <p:cNvSpPr txBox="1">
              <a:spLocks noChangeArrowheads="1"/>
            </p:cNvSpPr>
            <p:nvPr/>
          </p:nvSpPr>
          <p:spPr bwMode="auto">
            <a:xfrm>
              <a:off x="3334547" y="3448229"/>
              <a:ext cx="732924" cy="253407"/>
            </a:xfrm>
            <a:prstGeom prst="rect">
              <a:avLst/>
            </a:prstGeom>
            <a:noFill/>
            <a:ln w="9525">
              <a:noFill/>
              <a:miter lim="800000"/>
              <a:headEnd/>
              <a:tailEnd/>
            </a:ln>
          </p:spPr>
          <p:txBody>
            <a:bodyPr>
              <a:noAutofit/>
            </a:bodyPr>
            <a:lstStyle/>
            <a:p>
              <a:pPr>
                <a:spcBef>
                  <a:spcPct val="50000"/>
                </a:spcBef>
              </a:pPr>
              <a:r>
                <a:rPr lang="en-US" altLang="zh-CN" sz="800" b="1" dirty="0">
                  <a:solidFill>
                    <a:prstClr val="black"/>
                  </a:solidFill>
                  <a:latin typeface="黑体" pitchFamily="49" charset="-122"/>
                  <a:ea typeface="宋体" panose="02010600030101010101" pitchFamily="2" charset="-122"/>
                </a:rPr>
                <a:t>2005</a:t>
              </a:r>
            </a:p>
          </p:txBody>
        </p:sp>
        <p:sp>
          <p:nvSpPr>
            <p:cNvPr id="38" name="Text Box 13">
              <a:extLst>
                <a:ext uri="{FF2B5EF4-FFF2-40B4-BE49-F238E27FC236}">
                  <a16:creationId xmlns:a16="http://schemas.microsoft.com/office/drawing/2014/main" id="{799B4A6B-2FED-45A8-8997-92D69A79BF87}"/>
                </a:ext>
              </a:extLst>
            </p:cNvPr>
            <p:cNvSpPr txBox="1">
              <a:spLocks noChangeArrowheads="1"/>
            </p:cNvSpPr>
            <p:nvPr/>
          </p:nvSpPr>
          <p:spPr bwMode="auto">
            <a:xfrm>
              <a:off x="3345974" y="4042282"/>
              <a:ext cx="682541" cy="277200"/>
            </a:xfrm>
            <a:prstGeom prst="rect">
              <a:avLst/>
            </a:prstGeom>
            <a:noFill/>
            <a:ln w="9525">
              <a:noFill/>
              <a:miter lim="800000"/>
              <a:headEnd/>
              <a:tailEnd/>
            </a:ln>
          </p:spPr>
          <p:txBody>
            <a:bodyPr wrap="square">
              <a:noAutofit/>
            </a:bodyPr>
            <a:lstStyle/>
            <a:p>
              <a:pPr algn="ctr">
                <a:spcBef>
                  <a:spcPct val="50000"/>
                </a:spcBef>
              </a:pPr>
              <a:r>
                <a:rPr lang="en-US" altLang="zh-CN" sz="800" b="1" dirty="0">
                  <a:solidFill>
                    <a:prstClr val="black"/>
                  </a:solidFill>
                  <a:latin typeface="黑体" pitchFamily="49" charset="-122"/>
                  <a:ea typeface="宋体" panose="02010600030101010101" pitchFamily="2" charset="-122"/>
                </a:rPr>
                <a:t>2010</a:t>
              </a:r>
            </a:p>
          </p:txBody>
        </p:sp>
        <p:sp>
          <p:nvSpPr>
            <p:cNvPr id="39" name="Text Box 13">
              <a:extLst>
                <a:ext uri="{FF2B5EF4-FFF2-40B4-BE49-F238E27FC236}">
                  <a16:creationId xmlns:a16="http://schemas.microsoft.com/office/drawing/2014/main" id="{95AFC1D9-1511-476C-9A70-B58B884B249C}"/>
                </a:ext>
              </a:extLst>
            </p:cNvPr>
            <p:cNvSpPr txBox="1">
              <a:spLocks noChangeArrowheads="1"/>
            </p:cNvSpPr>
            <p:nvPr/>
          </p:nvSpPr>
          <p:spPr bwMode="auto">
            <a:xfrm>
              <a:off x="3324534" y="4631641"/>
              <a:ext cx="852248" cy="252112"/>
            </a:xfrm>
            <a:prstGeom prst="rect">
              <a:avLst/>
            </a:prstGeom>
            <a:noFill/>
            <a:ln w="9525">
              <a:noFill/>
              <a:miter lim="800000"/>
              <a:headEnd/>
              <a:tailEnd/>
            </a:ln>
          </p:spPr>
          <p:txBody>
            <a:bodyPr>
              <a:noAutofit/>
            </a:bodyPr>
            <a:lstStyle/>
            <a:p>
              <a:pPr>
                <a:spcBef>
                  <a:spcPct val="50000"/>
                </a:spcBef>
              </a:pPr>
              <a:r>
                <a:rPr lang="en-US" altLang="zh-CN" sz="800" b="1" dirty="0">
                  <a:solidFill>
                    <a:prstClr val="black"/>
                  </a:solidFill>
                  <a:latin typeface="黑体" pitchFamily="49" charset="-122"/>
                  <a:ea typeface="宋体" panose="02010600030101010101" pitchFamily="2" charset="-122"/>
                </a:rPr>
                <a:t>2015</a:t>
              </a:r>
            </a:p>
          </p:txBody>
        </p:sp>
        <p:sp>
          <p:nvSpPr>
            <p:cNvPr id="40" name="Text Box 13">
              <a:extLst>
                <a:ext uri="{FF2B5EF4-FFF2-40B4-BE49-F238E27FC236}">
                  <a16:creationId xmlns:a16="http://schemas.microsoft.com/office/drawing/2014/main" id="{CC50A67B-CDD2-4E6F-BE39-E74CEC5A04FE}"/>
                </a:ext>
              </a:extLst>
            </p:cNvPr>
            <p:cNvSpPr txBox="1">
              <a:spLocks noChangeArrowheads="1"/>
            </p:cNvSpPr>
            <p:nvPr/>
          </p:nvSpPr>
          <p:spPr bwMode="auto">
            <a:xfrm>
              <a:off x="3335587" y="5195912"/>
              <a:ext cx="720695" cy="277200"/>
            </a:xfrm>
            <a:prstGeom prst="rect">
              <a:avLst/>
            </a:prstGeom>
            <a:noFill/>
            <a:ln w="9525">
              <a:noFill/>
              <a:miter lim="800000"/>
              <a:headEnd/>
              <a:tailEnd/>
            </a:ln>
          </p:spPr>
          <p:txBody>
            <a:bodyPr wrap="square">
              <a:noAutofit/>
            </a:bodyPr>
            <a:lstStyle/>
            <a:p>
              <a:pPr>
                <a:spcBef>
                  <a:spcPct val="50000"/>
                </a:spcBef>
              </a:pPr>
              <a:r>
                <a:rPr lang="en-US" altLang="zh-CN" sz="800" b="1" dirty="0">
                  <a:solidFill>
                    <a:prstClr val="black"/>
                  </a:solidFill>
                  <a:latin typeface="黑体" pitchFamily="49" charset="-122"/>
                  <a:ea typeface="宋体" panose="02010600030101010101" pitchFamily="2" charset="-122"/>
                </a:rPr>
                <a:t>2020</a:t>
              </a:r>
            </a:p>
          </p:txBody>
        </p:sp>
        <p:sp>
          <p:nvSpPr>
            <p:cNvPr id="41" name="Pentagon 12">
              <a:extLst>
                <a:ext uri="{FF2B5EF4-FFF2-40B4-BE49-F238E27FC236}">
                  <a16:creationId xmlns:a16="http://schemas.microsoft.com/office/drawing/2014/main" id="{1952ACEC-B041-4C9D-860D-7226D6433BDC}"/>
                </a:ext>
              </a:extLst>
            </p:cNvPr>
            <p:cNvSpPr>
              <a:spLocks noChangeArrowheads="1"/>
            </p:cNvSpPr>
            <p:nvPr/>
          </p:nvSpPr>
          <p:spPr bwMode="auto">
            <a:xfrm rot="10800000">
              <a:off x="3936691" y="2770181"/>
              <a:ext cx="3020432" cy="580402"/>
            </a:xfrm>
            <a:prstGeom prst="homePlate">
              <a:avLst>
                <a:gd name="adj" fmla="val 26123"/>
              </a:avLst>
            </a:prstGeom>
            <a:noFill/>
            <a:ln>
              <a:solidFill>
                <a:srgbClr val="0070C0"/>
              </a:solidFill>
            </a:ln>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Calibri" panose="020F0502020204030204" pitchFamily="34" charset="0"/>
                <a:buAutoNum type="arabicPeriod"/>
              </a:pPr>
              <a:endParaRPr lang="en-US" altLang="en-US" sz="1100" noProof="1">
                <a:solidFill>
                  <a:srgbClr val="FFFFFF"/>
                </a:solidFill>
                <a:latin typeface="Calibri" panose="020F0502020204030204" pitchFamily="34" charset="0"/>
                <a:ea typeface="MS PGothic" panose="020B0600070205080204" pitchFamily="34" charset="-128"/>
              </a:endParaRPr>
            </a:p>
          </p:txBody>
        </p:sp>
        <p:sp>
          <p:nvSpPr>
            <p:cNvPr id="42" name="矩形 41">
              <a:extLst>
                <a:ext uri="{FF2B5EF4-FFF2-40B4-BE49-F238E27FC236}">
                  <a16:creationId xmlns:a16="http://schemas.microsoft.com/office/drawing/2014/main" id="{28600207-2BE8-4FE9-BC55-44B0920BDA29}"/>
                </a:ext>
              </a:extLst>
            </p:cNvPr>
            <p:cNvSpPr/>
            <p:nvPr/>
          </p:nvSpPr>
          <p:spPr>
            <a:xfrm>
              <a:off x="4084827" y="2889068"/>
              <a:ext cx="2427101" cy="389032"/>
            </a:xfrm>
            <a:prstGeom prst="rect">
              <a:avLst/>
            </a:prstGeom>
          </p:spPr>
          <p:txBody>
            <a:bodyPr wrap="none">
              <a:spAutoFit/>
            </a:bodyPr>
            <a:lstStyle/>
            <a:p>
              <a:r>
                <a:rPr lang="zh-CN" altLang="en-US" sz="1100" dirty="0">
                  <a:solidFill>
                    <a:prstClr val="black"/>
                  </a:solidFill>
                  <a:latin typeface="微软雅黑" pitchFamily="34" charset="-122"/>
                  <a:ea typeface="微软雅黑" pitchFamily="34" charset="-122"/>
                </a:rPr>
                <a:t>资助</a:t>
              </a:r>
              <a:r>
                <a:rPr lang="en-US" altLang="zh-CN" sz="1100" b="1" dirty="0" err="1">
                  <a:solidFill>
                    <a:srgbClr val="C00000"/>
                  </a:solidFill>
                  <a:latin typeface="微软雅黑" pitchFamily="34" charset="-122"/>
                  <a:ea typeface="微软雅黑" pitchFamily="34" charset="-122"/>
                </a:rPr>
                <a:t>NewArch</a:t>
              </a:r>
              <a:r>
                <a:rPr lang="zh-CN" altLang="en-US" sz="1100" dirty="0">
                  <a:solidFill>
                    <a:prstClr val="black"/>
                  </a:solidFill>
                  <a:latin typeface="微软雅黑" pitchFamily="34" charset="-122"/>
                  <a:ea typeface="微软雅黑" pitchFamily="34" charset="-122"/>
                </a:rPr>
                <a:t>项目</a:t>
              </a:r>
              <a:endParaRPr lang="zh-CN" altLang="en-US" sz="1100" dirty="0"/>
            </a:p>
          </p:txBody>
        </p:sp>
        <p:sp>
          <p:nvSpPr>
            <p:cNvPr id="43" name="Pentagon 12">
              <a:extLst>
                <a:ext uri="{FF2B5EF4-FFF2-40B4-BE49-F238E27FC236}">
                  <a16:creationId xmlns:a16="http://schemas.microsoft.com/office/drawing/2014/main" id="{8B31704F-B8DA-4376-97C0-07456C1218F2}"/>
                </a:ext>
              </a:extLst>
            </p:cNvPr>
            <p:cNvSpPr>
              <a:spLocks noChangeArrowheads="1"/>
            </p:cNvSpPr>
            <p:nvPr/>
          </p:nvSpPr>
          <p:spPr bwMode="auto">
            <a:xfrm rot="10800000">
              <a:off x="3936691" y="3769080"/>
              <a:ext cx="3020432" cy="802511"/>
            </a:xfrm>
            <a:prstGeom prst="homePlate">
              <a:avLst>
                <a:gd name="adj" fmla="val 26123"/>
              </a:avLst>
            </a:prstGeom>
            <a:noFill/>
            <a:ln>
              <a:solidFill>
                <a:srgbClr val="0070C0"/>
              </a:solidFill>
            </a:ln>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Calibri" panose="020F0502020204030204" pitchFamily="34" charset="0"/>
                <a:buAutoNum type="arabicPeriod"/>
              </a:pPr>
              <a:endParaRPr lang="en-US" altLang="en-US" sz="1100" noProof="1">
                <a:solidFill>
                  <a:srgbClr val="FFFFFF"/>
                </a:solidFill>
                <a:latin typeface="Calibri" panose="020F0502020204030204" pitchFamily="34" charset="0"/>
                <a:ea typeface="MS PGothic" panose="020B0600070205080204" pitchFamily="34" charset="-128"/>
              </a:endParaRPr>
            </a:p>
          </p:txBody>
        </p:sp>
        <p:sp>
          <p:nvSpPr>
            <p:cNvPr id="44" name="矩形 43">
              <a:extLst>
                <a:ext uri="{FF2B5EF4-FFF2-40B4-BE49-F238E27FC236}">
                  <a16:creationId xmlns:a16="http://schemas.microsoft.com/office/drawing/2014/main" id="{2462F72B-AD8A-4E99-9441-4188E32EDF4E}"/>
                </a:ext>
              </a:extLst>
            </p:cNvPr>
            <p:cNvSpPr/>
            <p:nvPr/>
          </p:nvSpPr>
          <p:spPr>
            <a:xfrm>
              <a:off x="3880865" y="3772984"/>
              <a:ext cx="3239004" cy="881043"/>
            </a:xfrm>
            <a:prstGeom prst="rect">
              <a:avLst/>
            </a:prstGeom>
          </p:spPr>
          <p:txBody>
            <a:bodyPr wrap="square">
              <a:spAutoFit/>
            </a:bodyPr>
            <a:lstStyle/>
            <a:p>
              <a:pPr algn="ctr"/>
              <a:r>
                <a:rPr lang="zh-CN" altLang="en-US" sz="1100" dirty="0">
                  <a:solidFill>
                    <a:prstClr val="black"/>
                  </a:solidFill>
                  <a:latin typeface="微软雅黑" pitchFamily="34" charset="-122"/>
                  <a:ea typeface="微软雅黑" pitchFamily="34" charset="-122"/>
                </a:rPr>
                <a:t>资助</a:t>
              </a:r>
              <a:r>
                <a:rPr lang="en-US" altLang="zh-CN" sz="1100" dirty="0">
                  <a:solidFill>
                    <a:prstClr val="black"/>
                  </a:solidFill>
                  <a:latin typeface="微软雅黑" pitchFamily="34" charset="-122"/>
                  <a:ea typeface="微软雅黑" pitchFamily="34" charset="-122"/>
                </a:rPr>
                <a:t>4</a:t>
              </a:r>
              <a:r>
                <a:rPr lang="zh-CN" altLang="en-US" sz="1100" dirty="0">
                  <a:solidFill>
                    <a:prstClr val="black"/>
                  </a:solidFill>
                  <a:latin typeface="微软雅黑" pitchFamily="34" charset="-122"/>
                  <a:ea typeface="微软雅黑" pitchFamily="34" charset="-122"/>
                </a:rPr>
                <a:t>个未来互联网体系</a:t>
              </a:r>
              <a:endParaRPr lang="en-US" altLang="zh-CN" sz="1100" dirty="0">
                <a:solidFill>
                  <a:prstClr val="black"/>
                </a:solidFill>
                <a:latin typeface="微软雅黑" pitchFamily="34" charset="-122"/>
                <a:ea typeface="微软雅黑" pitchFamily="34" charset="-122"/>
              </a:endParaRPr>
            </a:p>
            <a:p>
              <a:pPr algn="ctr"/>
              <a:r>
                <a:rPr lang="zh-CN" altLang="en-US" sz="1100" dirty="0">
                  <a:solidFill>
                    <a:prstClr val="black"/>
                  </a:solidFill>
                  <a:latin typeface="微软雅黑" pitchFamily="34" charset="-122"/>
                  <a:ea typeface="微软雅黑" pitchFamily="34" charset="-122"/>
                </a:rPr>
                <a:t>结构项目</a:t>
              </a:r>
              <a:r>
                <a:rPr lang="en-US" altLang="zh-CN" sz="1100" dirty="0">
                  <a:solidFill>
                    <a:prstClr val="black"/>
                  </a:solidFill>
                  <a:latin typeface="微软雅黑" pitchFamily="34" charset="-122"/>
                  <a:ea typeface="微软雅黑" pitchFamily="34" charset="-122"/>
                </a:rPr>
                <a:t>—</a:t>
              </a:r>
              <a:r>
                <a:rPr lang="en-US" altLang="zh-CN" sz="1050" b="1" dirty="0">
                  <a:solidFill>
                    <a:srgbClr val="C00000"/>
                  </a:solidFill>
                  <a:latin typeface="微软雅黑" pitchFamily="34" charset="-122"/>
                  <a:ea typeface="微软雅黑" pitchFamily="34" charset="-122"/>
                </a:rPr>
                <a:t>NDN, Mobility First, Nebula, XIA</a:t>
              </a:r>
              <a:endParaRPr lang="en-US" altLang="zh-CN" sz="1100" b="1" dirty="0">
                <a:solidFill>
                  <a:srgbClr val="C00000"/>
                </a:solidFill>
                <a:latin typeface="微软雅黑" pitchFamily="34" charset="-122"/>
                <a:ea typeface="微软雅黑" pitchFamily="34" charset="-122"/>
              </a:endParaRPr>
            </a:p>
          </p:txBody>
        </p:sp>
        <p:sp>
          <p:nvSpPr>
            <p:cNvPr id="45" name="Pentagon 12">
              <a:extLst>
                <a:ext uri="{FF2B5EF4-FFF2-40B4-BE49-F238E27FC236}">
                  <a16:creationId xmlns:a16="http://schemas.microsoft.com/office/drawing/2014/main" id="{327C9329-DBE2-4924-890D-722B6133C9D8}"/>
                </a:ext>
              </a:extLst>
            </p:cNvPr>
            <p:cNvSpPr>
              <a:spLocks noChangeArrowheads="1"/>
            </p:cNvSpPr>
            <p:nvPr/>
          </p:nvSpPr>
          <p:spPr bwMode="auto">
            <a:xfrm>
              <a:off x="697262" y="3346719"/>
              <a:ext cx="2686318" cy="561827"/>
            </a:xfrm>
            <a:prstGeom prst="homePlate">
              <a:avLst>
                <a:gd name="adj" fmla="val 26123"/>
              </a:avLst>
            </a:prstGeom>
            <a:noFill/>
            <a:ln>
              <a:solidFill>
                <a:srgbClr val="0070C0"/>
              </a:solidFill>
            </a:ln>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Calibri" panose="020F0502020204030204" pitchFamily="34" charset="0"/>
                <a:buAutoNum type="arabicPeriod"/>
              </a:pPr>
              <a:endParaRPr lang="en-US" altLang="en-US" sz="1100" noProof="1">
                <a:solidFill>
                  <a:srgbClr val="FFFFFF"/>
                </a:solidFill>
                <a:latin typeface="Calibri" panose="020F0502020204030204" pitchFamily="34" charset="0"/>
                <a:ea typeface="MS PGothic" panose="020B0600070205080204" pitchFamily="34" charset="-128"/>
              </a:endParaRPr>
            </a:p>
          </p:txBody>
        </p:sp>
        <p:sp>
          <p:nvSpPr>
            <p:cNvPr id="46" name="Pentagon 12">
              <a:extLst>
                <a:ext uri="{FF2B5EF4-FFF2-40B4-BE49-F238E27FC236}">
                  <a16:creationId xmlns:a16="http://schemas.microsoft.com/office/drawing/2014/main" id="{DCD334A5-AF1D-40A2-A70F-E12478D643AA}"/>
                </a:ext>
              </a:extLst>
            </p:cNvPr>
            <p:cNvSpPr>
              <a:spLocks noChangeArrowheads="1"/>
            </p:cNvSpPr>
            <p:nvPr/>
          </p:nvSpPr>
          <p:spPr bwMode="auto">
            <a:xfrm>
              <a:off x="710340" y="4504920"/>
              <a:ext cx="2686318" cy="558620"/>
            </a:xfrm>
            <a:prstGeom prst="homePlate">
              <a:avLst>
                <a:gd name="adj" fmla="val 26123"/>
              </a:avLst>
            </a:prstGeom>
            <a:noFill/>
            <a:ln>
              <a:solidFill>
                <a:srgbClr val="0070C0"/>
              </a:solidFill>
            </a:ln>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Calibri" panose="020F0502020204030204" pitchFamily="34" charset="0"/>
                <a:buAutoNum type="arabicPeriod"/>
              </a:pPr>
              <a:endParaRPr lang="en-US" altLang="en-US" sz="1100" noProof="1">
                <a:solidFill>
                  <a:srgbClr val="FFFFFF"/>
                </a:solidFill>
                <a:latin typeface="Calibri" panose="020F0502020204030204" pitchFamily="34" charset="0"/>
                <a:ea typeface="MS PGothic" panose="020B0600070205080204" pitchFamily="34" charset="-128"/>
              </a:endParaRPr>
            </a:p>
          </p:txBody>
        </p:sp>
        <p:sp>
          <p:nvSpPr>
            <p:cNvPr id="47" name="Pentagon 12">
              <a:extLst>
                <a:ext uri="{FF2B5EF4-FFF2-40B4-BE49-F238E27FC236}">
                  <a16:creationId xmlns:a16="http://schemas.microsoft.com/office/drawing/2014/main" id="{3D50B7CF-010B-4879-89C2-634C6924D91A}"/>
                </a:ext>
              </a:extLst>
            </p:cNvPr>
            <p:cNvSpPr>
              <a:spLocks noChangeArrowheads="1"/>
            </p:cNvSpPr>
            <p:nvPr/>
          </p:nvSpPr>
          <p:spPr bwMode="auto">
            <a:xfrm rot="10800000">
              <a:off x="3890473" y="4958550"/>
              <a:ext cx="3020432" cy="684295"/>
            </a:xfrm>
            <a:prstGeom prst="homePlate">
              <a:avLst>
                <a:gd name="adj" fmla="val 26123"/>
              </a:avLst>
            </a:prstGeom>
            <a:noFill/>
            <a:ln>
              <a:solidFill>
                <a:srgbClr val="0070C0"/>
              </a:solidFill>
            </a:ln>
          </p:spPr>
          <p:txBody>
            <a:bodyPr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Calibri" panose="020F0502020204030204" pitchFamily="34" charset="0"/>
                <a:buAutoNum type="arabicPeriod"/>
              </a:pPr>
              <a:endParaRPr lang="en-US" altLang="en-US" sz="1100" noProof="1">
                <a:solidFill>
                  <a:srgbClr val="FFFFFF"/>
                </a:solidFill>
                <a:latin typeface="Calibri" panose="020F0502020204030204" pitchFamily="34" charset="0"/>
                <a:ea typeface="MS PGothic" panose="020B0600070205080204" pitchFamily="34" charset="-128"/>
              </a:endParaRPr>
            </a:p>
          </p:txBody>
        </p:sp>
        <p:sp>
          <p:nvSpPr>
            <p:cNvPr id="48" name="矩形 47">
              <a:extLst>
                <a:ext uri="{FF2B5EF4-FFF2-40B4-BE49-F238E27FC236}">
                  <a16:creationId xmlns:a16="http://schemas.microsoft.com/office/drawing/2014/main" id="{419C1A02-9326-4546-9609-F60BC179F315}"/>
                </a:ext>
              </a:extLst>
            </p:cNvPr>
            <p:cNvSpPr/>
            <p:nvPr/>
          </p:nvSpPr>
          <p:spPr>
            <a:xfrm>
              <a:off x="4028515" y="5011346"/>
              <a:ext cx="2882390" cy="640758"/>
            </a:xfrm>
            <a:prstGeom prst="rect">
              <a:avLst/>
            </a:prstGeom>
          </p:spPr>
          <p:txBody>
            <a:bodyPr wrap="square">
              <a:spAutoFit/>
            </a:bodyPr>
            <a:lstStyle/>
            <a:p>
              <a:pPr algn="ctr"/>
              <a:r>
                <a:rPr lang="zh-CN" altLang="en-US" sz="1100" dirty="0">
                  <a:solidFill>
                    <a:prstClr val="black"/>
                  </a:solidFill>
                  <a:latin typeface="微软雅黑" pitchFamily="34" charset="-122"/>
                  <a:ea typeface="微软雅黑" pitchFamily="34" charset="-122"/>
                </a:rPr>
                <a:t>研究互联网体系结构</a:t>
              </a:r>
              <a:endParaRPr lang="en-US" altLang="zh-CN" sz="1100" dirty="0">
                <a:solidFill>
                  <a:prstClr val="black"/>
                </a:solidFill>
                <a:latin typeface="微软雅黑" pitchFamily="34" charset="-122"/>
                <a:ea typeface="微软雅黑" pitchFamily="34" charset="-122"/>
              </a:endParaRPr>
            </a:p>
            <a:p>
              <a:pPr algn="ctr"/>
              <a:r>
                <a:rPr lang="zh-CN" altLang="en-US" sz="1100" dirty="0">
                  <a:solidFill>
                    <a:prstClr val="black"/>
                  </a:solidFill>
                  <a:latin typeface="微软雅黑" pitchFamily="34" charset="-122"/>
                  <a:ea typeface="微软雅黑" pitchFamily="34" charset="-122"/>
                </a:rPr>
                <a:t>下一步资助</a:t>
              </a:r>
              <a:endParaRPr lang="en-US" altLang="zh-CN" sz="1000" dirty="0">
                <a:solidFill>
                  <a:prstClr val="black"/>
                </a:solidFill>
                <a:latin typeface="微软雅黑" pitchFamily="34" charset="-122"/>
                <a:ea typeface="微软雅黑" pitchFamily="34" charset="-122"/>
              </a:endParaRPr>
            </a:p>
          </p:txBody>
        </p:sp>
        <p:sp>
          <p:nvSpPr>
            <p:cNvPr id="49" name="矩形 48">
              <a:extLst>
                <a:ext uri="{FF2B5EF4-FFF2-40B4-BE49-F238E27FC236}">
                  <a16:creationId xmlns:a16="http://schemas.microsoft.com/office/drawing/2014/main" id="{8F210154-F58F-45C8-B824-5299AFE2812D}"/>
                </a:ext>
              </a:extLst>
            </p:cNvPr>
            <p:cNvSpPr/>
            <p:nvPr/>
          </p:nvSpPr>
          <p:spPr>
            <a:xfrm>
              <a:off x="617826" y="4614868"/>
              <a:ext cx="2552182" cy="389032"/>
            </a:xfrm>
            <a:prstGeom prst="rect">
              <a:avLst/>
            </a:prstGeom>
          </p:spPr>
          <p:txBody>
            <a:bodyPr wrap="none">
              <a:spAutoFit/>
            </a:bodyPr>
            <a:lstStyle/>
            <a:p>
              <a:pPr algn="ctr"/>
              <a:r>
                <a:rPr lang="zh-CN" altLang="en-US" sz="1100" dirty="0">
                  <a:solidFill>
                    <a:prstClr val="black"/>
                  </a:solidFill>
                  <a:latin typeface="微软雅黑" pitchFamily="34" charset="-122"/>
                  <a:ea typeface="微软雅黑" pitchFamily="34" charset="-122"/>
                </a:rPr>
                <a:t>资助</a:t>
              </a:r>
              <a:r>
                <a:rPr lang="en-US" altLang="zh-CN" sz="1100" b="1" dirty="0">
                  <a:solidFill>
                    <a:srgbClr val="C00000"/>
                  </a:solidFill>
                  <a:latin typeface="微软雅黑" pitchFamily="34" charset="-122"/>
                  <a:ea typeface="微软雅黑" pitchFamily="34" charset="-122"/>
                </a:rPr>
                <a:t>FIA</a:t>
              </a:r>
              <a:r>
                <a:rPr lang="zh-CN" altLang="en-US" sz="1100" dirty="0">
                  <a:solidFill>
                    <a:prstClr val="black"/>
                  </a:solidFill>
                  <a:latin typeface="微软雅黑" pitchFamily="34" charset="-122"/>
                  <a:ea typeface="微软雅黑" pitchFamily="34" charset="-122"/>
                </a:rPr>
                <a:t>和</a:t>
              </a:r>
              <a:r>
                <a:rPr lang="en-US" altLang="zh-CN" sz="1100" b="1" dirty="0" err="1">
                  <a:solidFill>
                    <a:srgbClr val="C00000"/>
                  </a:solidFill>
                  <a:latin typeface="微软雅黑" pitchFamily="34" charset="-122"/>
                  <a:ea typeface="微软雅黑" pitchFamily="34" charset="-122"/>
                </a:rPr>
                <a:t>SaTC</a:t>
              </a:r>
              <a:r>
                <a:rPr lang="zh-CN" altLang="en-US" sz="1100" dirty="0">
                  <a:solidFill>
                    <a:prstClr val="black"/>
                  </a:solidFill>
                  <a:latin typeface="微软雅黑" pitchFamily="34" charset="-122"/>
                  <a:ea typeface="微软雅黑" pitchFamily="34" charset="-122"/>
                </a:rPr>
                <a:t>项目</a:t>
              </a:r>
              <a:endParaRPr lang="en-US" altLang="zh-CN" sz="1100" dirty="0">
                <a:solidFill>
                  <a:prstClr val="black"/>
                </a:solidFill>
                <a:latin typeface="微软雅黑" pitchFamily="34" charset="-122"/>
                <a:ea typeface="微软雅黑" pitchFamily="34" charset="-122"/>
              </a:endParaRPr>
            </a:p>
          </p:txBody>
        </p:sp>
        <p:sp>
          <p:nvSpPr>
            <p:cNvPr id="50" name="矩形 49">
              <a:extLst>
                <a:ext uri="{FF2B5EF4-FFF2-40B4-BE49-F238E27FC236}">
                  <a16:creationId xmlns:a16="http://schemas.microsoft.com/office/drawing/2014/main" id="{3C1353A4-AE56-4F57-A361-6386B92B7B82}"/>
                </a:ext>
              </a:extLst>
            </p:cNvPr>
            <p:cNvSpPr/>
            <p:nvPr/>
          </p:nvSpPr>
          <p:spPr>
            <a:xfrm>
              <a:off x="597499" y="3456222"/>
              <a:ext cx="2782885" cy="389032"/>
            </a:xfrm>
            <a:prstGeom prst="rect">
              <a:avLst/>
            </a:prstGeom>
          </p:spPr>
          <p:txBody>
            <a:bodyPr wrap="none">
              <a:spAutoFit/>
            </a:bodyPr>
            <a:lstStyle/>
            <a:p>
              <a:pPr algn="ctr"/>
              <a:r>
                <a:rPr lang="zh-CN" altLang="en-US" sz="1100" dirty="0">
                  <a:solidFill>
                    <a:prstClr val="black"/>
                  </a:solidFill>
                  <a:latin typeface="微软雅黑" pitchFamily="34" charset="-122"/>
                  <a:ea typeface="微软雅黑" pitchFamily="34" charset="-122"/>
                </a:rPr>
                <a:t>资助</a:t>
              </a:r>
              <a:r>
                <a:rPr lang="en-US" altLang="zh-CN" sz="1100" b="1" dirty="0">
                  <a:solidFill>
                    <a:srgbClr val="C00000"/>
                  </a:solidFill>
                  <a:latin typeface="微软雅黑" pitchFamily="34" charset="-122"/>
                  <a:ea typeface="微软雅黑" pitchFamily="34" charset="-122"/>
                </a:rPr>
                <a:t>FIND</a:t>
              </a:r>
              <a:r>
                <a:rPr lang="zh-CN" altLang="en-US" sz="1100" dirty="0">
                  <a:solidFill>
                    <a:prstClr val="black"/>
                  </a:solidFill>
                  <a:latin typeface="微软雅黑" pitchFamily="34" charset="-122"/>
                  <a:ea typeface="微软雅黑" pitchFamily="34" charset="-122"/>
                </a:rPr>
                <a:t>和</a:t>
              </a:r>
              <a:r>
                <a:rPr lang="en-US" altLang="zh-CN" sz="1100" b="1" dirty="0">
                  <a:solidFill>
                    <a:srgbClr val="C00000"/>
                  </a:solidFill>
                  <a:latin typeface="微软雅黑" pitchFamily="34" charset="-122"/>
                  <a:ea typeface="微软雅黑" pitchFamily="34" charset="-122"/>
                </a:rPr>
                <a:t>GENI</a:t>
              </a:r>
              <a:r>
                <a:rPr lang="zh-CN" altLang="en-US" sz="1100" dirty="0">
                  <a:solidFill>
                    <a:prstClr val="black"/>
                  </a:solidFill>
                  <a:latin typeface="微软雅黑" pitchFamily="34" charset="-122"/>
                  <a:ea typeface="微软雅黑" pitchFamily="34" charset="-122"/>
                </a:rPr>
                <a:t>项目</a:t>
              </a:r>
            </a:p>
          </p:txBody>
        </p:sp>
        <p:sp>
          <p:nvSpPr>
            <p:cNvPr id="52" name="圆角矩形 55">
              <a:extLst>
                <a:ext uri="{FF2B5EF4-FFF2-40B4-BE49-F238E27FC236}">
                  <a16:creationId xmlns:a16="http://schemas.microsoft.com/office/drawing/2014/main" id="{6D1907B8-D243-45BB-B2A3-E15895CD2300}"/>
                </a:ext>
              </a:extLst>
            </p:cNvPr>
            <p:cNvSpPr/>
            <p:nvPr/>
          </p:nvSpPr>
          <p:spPr>
            <a:xfrm>
              <a:off x="3458976" y="1726647"/>
              <a:ext cx="410409" cy="26055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100"/>
            </a:p>
          </p:txBody>
        </p:sp>
        <p:sp>
          <p:nvSpPr>
            <p:cNvPr id="53" name="Text Box 7">
              <a:extLst>
                <a:ext uri="{FF2B5EF4-FFF2-40B4-BE49-F238E27FC236}">
                  <a16:creationId xmlns:a16="http://schemas.microsoft.com/office/drawing/2014/main" id="{3025E734-0935-42FD-BAFB-C8A1CFAB6A38}"/>
                </a:ext>
              </a:extLst>
            </p:cNvPr>
            <p:cNvSpPr txBox="1">
              <a:spLocks noChangeArrowheads="1"/>
            </p:cNvSpPr>
            <p:nvPr/>
          </p:nvSpPr>
          <p:spPr bwMode="auto">
            <a:xfrm>
              <a:off x="3332410" y="1699921"/>
              <a:ext cx="492442" cy="277200"/>
            </a:xfrm>
            <a:prstGeom prst="rect">
              <a:avLst/>
            </a:prstGeom>
            <a:noFill/>
            <a:ln w="9525">
              <a:noFill/>
              <a:miter lim="800000"/>
              <a:headEnd/>
              <a:tailEnd/>
            </a:ln>
          </p:spPr>
          <p:txBody>
            <a:bodyPr wrap="none">
              <a:noAutofit/>
            </a:bodyPr>
            <a:lstStyle/>
            <a:p>
              <a:r>
                <a:rPr lang="en-US" altLang="zh-CN" sz="800" b="1" dirty="0">
                  <a:solidFill>
                    <a:prstClr val="black"/>
                  </a:solidFill>
                  <a:latin typeface="黑体" pitchFamily="49" charset="-122"/>
                  <a:ea typeface="宋体" panose="02010600030101010101" pitchFamily="2" charset="-122"/>
                </a:rPr>
                <a:t>1969</a:t>
              </a:r>
            </a:p>
          </p:txBody>
        </p:sp>
      </p:grpSp>
      <p:sp>
        <p:nvSpPr>
          <p:cNvPr id="56" name="文本框 55">
            <a:extLst>
              <a:ext uri="{FF2B5EF4-FFF2-40B4-BE49-F238E27FC236}">
                <a16:creationId xmlns:a16="http://schemas.microsoft.com/office/drawing/2014/main" id="{42BB00E1-5413-43BD-8272-19BE11E2B63B}"/>
              </a:ext>
            </a:extLst>
          </p:cNvPr>
          <p:cNvSpPr txBox="1"/>
          <p:nvPr/>
        </p:nvSpPr>
        <p:spPr>
          <a:xfrm>
            <a:off x="873568" y="846720"/>
            <a:ext cx="9747380" cy="400110"/>
          </a:xfrm>
          <a:prstGeom prst="rect">
            <a:avLst/>
          </a:prstGeom>
          <a:noFill/>
        </p:spPr>
        <p:txBody>
          <a:bodyPr wrap="square">
            <a:spAutoFit/>
          </a:bodyPr>
          <a:lstStyle/>
          <a:p>
            <a:pPr marL="342900" indent="-342900">
              <a:buFont typeface="Wingdings" panose="05000000000000000000" pitchFamily="2" charset="2"/>
              <a:buChar char="u"/>
            </a:pPr>
            <a:r>
              <a:rPr kumimoji="1" lang="zh-CN" altLang="en-US" sz="2000" b="1" i="0" u="none" strike="noStrike" kern="1200" cap="none" spc="0" normalizeH="0" baseline="0" noProof="0" dirty="0">
                <a:ln>
                  <a:noFill/>
                </a:ln>
                <a:solidFill>
                  <a:srgbClr val="137AC4"/>
                </a:solidFill>
                <a:effectLst/>
                <a:uLnTx/>
                <a:uFillTx/>
                <a:latin typeface="Calibri "/>
                <a:ea typeface="微软雅黑"/>
                <a:cs typeface="+mj-cs"/>
              </a:rPr>
              <a:t>发达国家高度重视网络安全和互联网体系结构研究</a:t>
            </a:r>
            <a:endParaRPr lang="zh-CN" altLang="en-US" sz="1200" dirty="0"/>
          </a:p>
        </p:txBody>
      </p:sp>
      <p:sp>
        <p:nvSpPr>
          <p:cNvPr id="2" name="文本框 1">
            <a:extLst>
              <a:ext uri="{FF2B5EF4-FFF2-40B4-BE49-F238E27FC236}">
                <a16:creationId xmlns:a16="http://schemas.microsoft.com/office/drawing/2014/main" id="{0FC6194F-56DF-4929-908A-15504F3A6772}"/>
              </a:ext>
            </a:extLst>
          </p:cNvPr>
          <p:cNvSpPr txBox="1"/>
          <p:nvPr/>
        </p:nvSpPr>
        <p:spPr>
          <a:xfrm>
            <a:off x="878018" y="1226851"/>
            <a:ext cx="9842923" cy="33673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美国连续发布多项网络安全相关战略计划</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2003,2008 《</a:t>
            </a:r>
            <a:r>
              <a:rPr lang="zh-CN" altLang="en-US" dirty="0">
                <a:latin typeface="微软雅黑" panose="020B0503020204020204" pitchFamily="34" charset="-122"/>
                <a:ea typeface="微软雅黑" panose="020B0503020204020204" pitchFamily="34" charset="-122"/>
              </a:rPr>
              <a:t>确保网络空间安全国家战略</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综合国家网络安全倡议</a:t>
            </a:r>
            <a:r>
              <a:rPr lang="en-US" altLang="zh-CN" dirty="0">
                <a:latin typeface="微软雅黑" panose="020B0503020204020204" pitchFamily="34" charset="-122"/>
                <a:ea typeface="微软雅黑" panose="020B0503020204020204" pitchFamily="34" charset="-122"/>
              </a:rPr>
              <a:t>》</a:t>
            </a:r>
          </a:p>
          <a:p>
            <a:pPr marL="742950" lvl="1" indent="-285750">
              <a:lnSpc>
                <a:spcPct val="150000"/>
              </a:lnSpc>
              <a:buFont typeface="Arial" panose="020B0604020202020204" pitchFamily="34" charset="0"/>
              <a:buChar char="•"/>
            </a:pPr>
            <a:r>
              <a:rPr lang="en-US" altLang="zh-CN" dirty="0">
                <a:latin typeface="微软雅黑" panose="020B0503020204020204" pitchFamily="34" charset="-122"/>
                <a:ea typeface="微软雅黑" panose="020B0503020204020204" pitchFamily="34" charset="-122"/>
              </a:rPr>
              <a:t>2011,2016 《</a:t>
            </a:r>
            <a:r>
              <a:rPr lang="zh-CN" altLang="en-US" dirty="0">
                <a:latin typeface="微软雅黑" panose="020B0503020204020204" pitchFamily="34" charset="-122"/>
                <a:ea typeface="微软雅黑" panose="020B0503020204020204" pitchFamily="34" charset="-122"/>
              </a:rPr>
              <a:t>网络空间国际战略</a:t>
            </a:r>
            <a:r>
              <a:rPr lang="en-US" altLang="zh-CN" dirty="0">
                <a:latin typeface="微软雅黑" panose="020B0503020204020204" pitchFamily="34" charset="-122"/>
                <a:ea typeface="微软雅黑" panose="020B0503020204020204" pitchFamily="34" charset="-122"/>
              </a:rPr>
              <a:t>》《</a:t>
            </a:r>
            <a:r>
              <a:rPr kumimoji="1" lang="zh-CN" altLang="en-US" dirty="0">
                <a:latin typeface="微软雅黑" panose="020B0503020204020204" pitchFamily="34" charset="-122"/>
                <a:ea typeface="微软雅黑" panose="020B0503020204020204" pitchFamily="34" charset="-122"/>
              </a:rPr>
              <a:t>网络空间安全国家行动计划</a:t>
            </a:r>
            <a:r>
              <a:rPr kumimoji="1" lang="en-US" altLang="zh-CN"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kumimoji="1" lang="en-US" altLang="zh-CN" dirty="0">
                <a:latin typeface="微软雅黑" panose="020B0503020204020204" pitchFamily="34" charset="-122"/>
                <a:ea typeface="微软雅黑" panose="020B0503020204020204" pitchFamily="34" charset="-122"/>
              </a:rPr>
              <a:t>2017,2018 《</a:t>
            </a:r>
            <a:r>
              <a:rPr kumimoji="1" lang="zh-CN" altLang="en-US" dirty="0">
                <a:latin typeface="微软雅黑" panose="020B0503020204020204" pitchFamily="34" charset="-122"/>
                <a:ea typeface="微软雅黑" panose="020B0503020204020204" pitchFamily="34" charset="-122"/>
              </a:rPr>
              <a:t>美国国家安全战略报告</a:t>
            </a:r>
            <a:r>
              <a:rPr kumimoji="1" lang="en-US" altLang="zh-CN" dirty="0">
                <a:latin typeface="微软雅黑" panose="020B0503020204020204" pitchFamily="34" charset="-122"/>
                <a:ea typeface="微软雅黑" panose="020B0503020204020204" pitchFamily="34" charset="-122"/>
              </a:rPr>
              <a:t>》 《</a:t>
            </a:r>
            <a:r>
              <a:rPr kumimoji="1" lang="zh-CN" altLang="en-US" dirty="0">
                <a:latin typeface="微软雅黑" panose="020B0503020204020204" pitchFamily="34" charset="-122"/>
                <a:ea typeface="微软雅黑" panose="020B0503020204020204" pitchFamily="34" charset="-122"/>
              </a:rPr>
              <a:t>网络安全战略</a:t>
            </a:r>
            <a:r>
              <a:rPr kumimoji="1" lang="en-US" altLang="zh-CN" dirty="0">
                <a:latin typeface="微软雅黑" panose="020B0503020204020204" pitchFamily="34" charset="-122"/>
                <a:ea typeface="微软雅黑" panose="020B0503020204020204" pitchFamily="34" charset="-122"/>
              </a:rPr>
              <a:t>》</a:t>
            </a:r>
          </a:p>
          <a:p>
            <a:pPr marL="285750" indent="-285750">
              <a:lnSpc>
                <a:spcPct val="150000"/>
              </a:lnSpc>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美国国家科学基金会</a:t>
            </a:r>
            <a:r>
              <a:rPr kumimoji="1" lang="en-US" altLang="zh-CN" dirty="0">
                <a:latin typeface="微软雅黑" panose="020B0503020204020204" pitchFamily="34" charset="-122"/>
                <a:ea typeface="微软雅黑" panose="020B0503020204020204" pitchFamily="34" charset="-122"/>
              </a:rPr>
              <a:t>NSF</a:t>
            </a:r>
            <a:r>
              <a:rPr kumimoji="1" lang="zh-CN" altLang="en-US" dirty="0">
                <a:latin typeface="微软雅黑" panose="020B0503020204020204" pitchFamily="34" charset="-122"/>
                <a:ea typeface="微软雅黑" panose="020B0503020204020204" pitchFamily="34" charset="-122"/>
              </a:rPr>
              <a:t>每五年资助体系结构研究新项目</a:t>
            </a:r>
            <a:endParaRPr kumimoji="1"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kumimoji="1" lang="zh-CN" altLang="en-US" dirty="0">
                <a:latin typeface="微软雅黑" panose="020B0503020204020204" pitchFamily="34" charset="-122"/>
                <a:ea typeface="微软雅黑" panose="020B0503020204020204" pitchFamily="34" charset="-122"/>
              </a:rPr>
              <a:t>欧盟将未来互联网列入</a:t>
            </a:r>
            <a:r>
              <a:rPr kumimoji="1" lang="en-US" altLang="zh-CN" dirty="0">
                <a:latin typeface="微软雅黑" panose="020B0503020204020204" pitchFamily="34" charset="-122"/>
                <a:ea typeface="微软雅黑" panose="020B0503020204020204" pitchFamily="34" charset="-122"/>
              </a:rPr>
              <a:t>ICT2020</a:t>
            </a:r>
            <a:r>
              <a:rPr kumimoji="1" lang="zh-CN" altLang="en-US" dirty="0">
                <a:latin typeface="微软雅黑" panose="020B0503020204020204" pitchFamily="34" charset="-122"/>
                <a:ea typeface="微软雅黑" panose="020B0503020204020204" pitchFamily="34" charset="-122"/>
              </a:rPr>
              <a:t>报告</a:t>
            </a:r>
            <a:endParaRPr kumimoji="1"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zh-CN" altLang="en-US"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endParaRPr kumimoji="1"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318198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H" val="20151019161322"/>
  <p:tag name="MH_LIBRARY" val="GRAPHIC"/>
  <p:tag name="MH_TYPE" val="Other"/>
  <p:tag name="MH_ORDER" val="1"/>
</p:tagLst>
</file>

<file path=ppt/tags/tag10.xml><?xml version="1.0" encoding="utf-8"?>
<p:tagLst xmlns:a="http://schemas.openxmlformats.org/drawingml/2006/main" xmlns:r="http://schemas.openxmlformats.org/officeDocument/2006/relationships" xmlns:p="http://schemas.openxmlformats.org/presentationml/2006/main">
  <p:tag name="MT_TILE" val="YES"/>
</p:tagLst>
</file>

<file path=ppt/tags/tag11.xml><?xml version="1.0" encoding="utf-8"?>
<p:tagLst xmlns:a="http://schemas.openxmlformats.org/drawingml/2006/main" xmlns:r="http://schemas.openxmlformats.org/officeDocument/2006/relationships" xmlns:p="http://schemas.openxmlformats.org/presentationml/2006/main">
  <p:tag name="MT_TILE" val="YES"/>
</p:tagLst>
</file>

<file path=ppt/tags/tag12.xml><?xml version="1.0" encoding="utf-8"?>
<p:tagLst xmlns:a="http://schemas.openxmlformats.org/drawingml/2006/main" xmlns:r="http://schemas.openxmlformats.org/officeDocument/2006/relationships" xmlns:p="http://schemas.openxmlformats.org/presentationml/2006/main">
  <p:tag name="MT_TILE" val="YES"/>
</p:tagLst>
</file>

<file path=ppt/tags/tag13.xml><?xml version="1.0" encoding="utf-8"?>
<p:tagLst xmlns:a="http://schemas.openxmlformats.org/drawingml/2006/main" xmlns:r="http://schemas.openxmlformats.org/officeDocument/2006/relationships" xmlns:p="http://schemas.openxmlformats.org/presentationml/2006/main">
  <p:tag name="MT_TILE" val="YES"/>
</p:tagLst>
</file>

<file path=ppt/tags/tag2.xml><?xml version="1.0" encoding="utf-8"?>
<p:tagLst xmlns:a="http://schemas.openxmlformats.org/drawingml/2006/main" xmlns:r="http://schemas.openxmlformats.org/officeDocument/2006/relationships" xmlns:p="http://schemas.openxmlformats.org/presentationml/2006/main">
  <p:tag name="MH" val="20151019164649"/>
  <p:tag name="MH_LIBRARY" val="GRAPHIC"/>
  <p:tag name="MH_TYPE" val="Other"/>
  <p:tag name="MH_ORDER" val="1"/>
</p:tagLst>
</file>

<file path=ppt/tags/tag3.xml><?xml version="1.0" encoding="utf-8"?>
<p:tagLst xmlns:a="http://schemas.openxmlformats.org/drawingml/2006/main" xmlns:r="http://schemas.openxmlformats.org/officeDocument/2006/relationships" xmlns:p="http://schemas.openxmlformats.org/presentationml/2006/main">
  <p:tag name="MH" val="20151019164649"/>
  <p:tag name="MH_LIBRARY" val="GRAPHIC"/>
  <p:tag name="MH_TYPE" val="Other"/>
  <p:tag name="MH_ORDER" val="2"/>
</p:tagLst>
</file>

<file path=ppt/tags/tag4.xml><?xml version="1.0" encoding="utf-8"?>
<p:tagLst xmlns:a="http://schemas.openxmlformats.org/drawingml/2006/main" xmlns:r="http://schemas.openxmlformats.org/officeDocument/2006/relationships" xmlns:p="http://schemas.openxmlformats.org/presentationml/2006/main">
  <p:tag name="MH" val="20151019161322"/>
  <p:tag name="MH_LIBRARY" val="GRAPHIC"/>
  <p:tag name="MH_TYPE" val="SubTitle"/>
  <p:tag name="MH_ORDER" val="1"/>
</p:tagLst>
</file>

<file path=ppt/tags/tag5.xml><?xml version="1.0" encoding="utf-8"?>
<p:tagLst xmlns:a="http://schemas.openxmlformats.org/drawingml/2006/main" xmlns:r="http://schemas.openxmlformats.org/officeDocument/2006/relationships" xmlns:p="http://schemas.openxmlformats.org/presentationml/2006/main">
  <p:tag name="MH" val="20151019164649"/>
  <p:tag name="MH_LIBRARY" val="GRAPHIC"/>
  <p:tag name="MH_TYPE" val="Other"/>
  <p:tag name="MH_ORDER" val="1"/>
</p:tagLst>
</file>

<file path=ppt/tags/tag6.xml><?xml version="1.0" encoding="utf-8"?>
<p:tagLst xmlns:a="http://schemas.openxmlformats.org/drawingml/2006/main" xmlns:r="http://schemas.openxmlformats.org/officeDocument/2006/relationships" xmlns:p="http://schemas.openxmlformats.org/presentationml/2006/main">
  <p:tag name="MH" val="20151019164649"/>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51019161322"/>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T_TILE" val="YES"/>
</p:tagLst>
</file>

<file path=ppt/tags/tag9.xml><?xml version="1.0" encoding="utf-8"?>
<p:tagLst xmlns:a="http://schemas.openxmlformats.org/drawingml/2006/main" xmlns:r="http://schemas.openxmlformats.org/officeDocument/2006/relationships" xmlns:p="http://schemas.openxmlformats.org/presentationml/2006/main">
  <p:tag name="MT_TILE" val="YES"/>
</p:tagLst>
</file>

<file path=ppt/theme/theme1.xml><?xml version="1.0" encoding="utf-8"?>
<a:theme xmlns:a="http://schemas.openxmlformats.org/drawingml/2006/main" name="1_Office 主题">
  <a:themeElements>
    <a:clrScheme name="达芬奇的左手">
      <a:dk1>
        <a:srgbClr val="000000"/>
      </a:dk1>
      <a:lt1>
        <a:srgbClr val="FFFFFF"/>
      </a:lt1>
      <a:dk2>
        <a:srgbClr val="44546A"/>
      </a:dk2>
      <a:lt2>
        <a:srgbClr val="E7E6E6"/>
      </a:lt2>
      <a:accent1>
        <a:srgbClr val="2A3D52"/>
      </a:accent1>
      <a:accent2>
        <a:srgbClr val="FEBA01"/>
      </a:accent2>
      <a:accent3>
        <a:srgbClr val="0070C0"/>
      </a:accent3>
      <a:accent4>
        <a:srgbClr val="C00000"/>
      </a:accent4>
      <a:accent5>
        <a:srgbClr val="38526E"/>
      </a:accent5>
      <a:accent6>
        <a:srgbClr val="BFBFBF"/>
      </a:accent6>
      <a:hlink>
        <a:srgbClr val="2A3D52"/>
      </a:hlink>
      <a:folHlink>
        <a:srgbClr val="C4AF99"/>
      </a:folHlink>
    </a:clrScheme>
    <a:fontScheme name="自定义 6">
      <a:majorFont>
        <a:latin typeface="Arial"/>
        <a:ea typeface="微软雅黑 Light"/>
        <a:cs typeface=""/>
      </a:majorFont>
      <a:minorFont>
        <a:latin typeface="Arial"/>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4145</TotalTime>
  <Words>7251</Words>
  <Application>Microsoft Office PowerPoint</Application>
  <PresentationFormat>宽屏</PresentationFormat>
  <Paragraphs>987</Paragraphs>
  <Slides>72</Slides>
  <Notes>23</Notes>
  <HiddenSlides>0</HiddenSlides>
  <MMClips>0</MMClips>
  <ScaleCrop>false</ScaleCrop>
  <HeadingPairs>
    <vt:vector size="8" baseType="variant">
      <vt:variant>
        <vt:lpstr>已用的字体</vt:lpstr>
      </vt:variant>
      <vt:variant>
        <vt:i4>21</vt:i4>
      </vt:variant>
      <vt:variant>
        <vt:lpstr>主题</vt:lpstr>
      </vt:variant>
      <vt:variant>
        <vt:i4>1</vt:i4>
      </vt:variant>
      <vt:variant>
        <vt:lpstr>嵌入 OLE 服务器</vt:lpstr>
      </vt:variant>
      <vt:variant>
        <vt:i4>2</vt:i4>
      </vt:variant>
      <vt:variant>
        <vt:lpstr>幻灯片标题</vt:lpstr>
      </vt:variant>
      <vt:variant>
        <vt:i4>72</vt:i4>
      </vt:variant>
    </vt:vector>
  </HeadingPairs>
  <TitlesOfParts>
    <vt:vector size="96" baseType="lpstr">
      <vt:lpstr>Calibri </vt:lpstr>
      <vt:lpstr>Helvetica Neue</vt:lpstr>
      <vt:lpstr>PT Sans Caption</vt:lpstr>
      <vt:lpstr>Roboto Light</vt:lpstr>
      <vt:lpstr>Songti SC</vt:lpstr>
      <vt:lpstr>等线</vt:lpstr>
      <vt:lpstr>等线</vt:lpstr>
      <vt:lpstr>黑体</vt:lpstr>
      <vt:lpstr>华文细黑</vt:lpstr>
      <vt:lpstr>思源黑体 CN Normal</vt:lpstr>
      <vt:lpstr>微软雅黑</vt:lpstr>
      <vt:lpstr>微软雅黑</vt:lpstr>
      <vt:lpstr>微软雅黑 Light</vt:lpstr>
      <vt:lpstr>Arial</vt:lpstr>
      <vt:lpstr>Calibri</vt:lpstr>
      <vt:lpstr>Cambria Math</vt:lpstr>
      <vt:lpstr>Helvetica</vt:lpstr>
      <vt:lpstr>Segoe UI</vt:lpstr>
      <vt:lpstr>Segoe UI Semibold</vt:lpstr>
      <vt:lpstr>Times New Roman</vt:lpstr>
      <vt:lpstr>Wingdings</vt:lpstr>
      <vt:lpstr>1_Office 主题</vt:lpstr>
      <vt:lpstr>Visio</vt:lpstr>
      <vt:lpstr>Image</vt:lpstr>
      <vt:lpstr>网络空间安全导论</vt:lpstr>
      <vt:lpstr>PowerPoint 演示文稿</vt:lpstr>
      <vt:lpstr>PowerPoint 演示文稿</vt:lpstr>
      <vt:lpstr>第1节 真实可信的下一代互联网体系结构</vt:lpstr>
      <vt:lpstr>12.1.1 互联网体系结构与网络空间安全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第2节 真实源地址验证体系结构SAVA</vt:lpstr>
      <vt:lpstr>12.2.1 设计目标和技术难点</vt:lpstr>
      <vt:lpstr>12.2.1 设计目标和技术难点</vt:lpstr>
      <vt:lpstr>12.2.2 SAVA简介</vt:lpstr>
      <vt:lpstr>12.2.2 SAVA简介</vt:lpstr>
      <vt:lpstr>12.2.2 SAVA简介</vt:lpstr>
      <vt:lpstr>12.2.2 SAVA简介</vt:lpstr>
      <vt:lpstr>12.2.3 分而治之、端网协同的真实源地址验证体系结构</vt:lpstr>
      <vt:lpstr>12.2.3 分而治之、端网协同的真实源地址验证体系结构</vt:lpstr>
      <vt:lpstr>12.2.3 分而治之、端网协同的真实源地址验证体系结构</vt:lpstr>
      <vt:lpstr>12.2.3 分而治之、端网协同的真实源地址验证体系结构</vt:lpstr>
      <vt:lpstr>12.2.3 分而治之、端网协同的真实源地址验证体系结构</vt:lpstr>
      <vt:lpstr>第3节 接入网真实源地址验证技术SAVA-Access</vt:lpstr>
      <vt:lpstr>12.3.1 设计目标和技术难点</vt:lpstr>
      <vt:lpstr>12.3.2 SAVI简介</vt:lpstr>
      <vt:lpstr>12.3.2 SAVI简介</vt:lpstr>
      <vt:lpstr>12.3.2 SAVI简介</vt:lpstr>
      <vt:lpstr>12.3.2 SAVI简介</vt:lpstr>
      <vt:lpstr>12.3.2 SAVI简介</vt:lpstr>
      <vt:lpstr>12.3.2 SAVI简介</vt:lpstr>
      <vt:lpstr>12.3.2 SAVI简介</vt:lpstr>
      <vt:lpstr>12.3.3 地址同步、多模异构的真实源地址接入验证方法</vt:lpstr>
      <vt:lpstr>12.3.3 地址同步、多模异构的真实源地址接入验证方法</vt:lpstr>
      <vt:lpstr>12.3.4 接入网真实源地址验证技术产品化</vt:lpstr>
      <vt:lpstr>12.3.4 接入网真实源地址验证技术产品化</vt:lpstr>
      <vt:lpstr>第4节 域内真实源地址验证技术SAVA-Prefix</vt:lpstr>
      <vt:lpstr>12.4.1 设计目标和技术难点</vt:lpstr>
      <vt:lpstr>12.4.1 设计目标和技术难点</vt:lpstr>
      <vt:lpstr>12.4.1 设计目标和技术难点</vt:lpstr>
      <vt:lpstr>12.4.2 路由同步、动态过滤的真实源地址前缀验证方法</vt:lpstr>
      <vt:lpstr>12.4.3 域内真实源地址验证技术产品化</vt:lpstr>
      <vt:lpstr>第5节 域间真实源地址验证技术SAVA-eXtenal</vt:lpstr>
      <vt:lpstr>12.5.1 设计目标和技术难点</vt:lpstr>
      <vt:lpstr>12.5.2 多域同步、协作信任的真实源地址域间验证方法</vt:lpstr>
      <vt:lpstr>12.5.2 多域同步、协作信任的真实源地址域间验证方法</vt:lpstr>
      <vt:lpstr>12.5.2 多域同步、协作信任的真实源地址域间验证方法</vt:lpstr>
      <vt:lpstr>12.5.2 多域同步、协作信任的真实源地址域间验证方法</vt:lpstr>
      <vt:lpstr>12.5.2 多域同步、协作信任的真实源地址域间验证方法</vt:lpstr>
      <vt:lpstr>12.5.2 多域同步、协作信任的真实源地址域间验证方法</vt:lpstr>
      <vt:lpstr>12.5.2 多域同步、协作信任的真实源地址域间验证方法</vt:lpstr>
      <vt:lpstr>12.5.2 多域同步、协作信任的真实源地址域间验证方法</vt:lpstr>
      <vt:lpstr>12.5.2 多域同步、协作信任的真实源地址域间验证方法</vt:lpstr>
      <vt:lpstr>12.5.2 多域同步、协作信任的真实源地址域间验证方法</vt:lpstr>
      <vt:lpstr>12.5.3 域间真实源地址验证技术产品化</vt:lpstr>
      <vt:lpstr>12.5.3 域间真实源地址验证技术产品化</vt:lpstr>
      <vt:lpstr>第6节 总结（包括推广与应用）</vt:lpstr>
      <vt:lpstr>12.6.1 应用与推广</vt:lpstr>
      <vt:lpstr>12.6.1 应用与推广</vt:lpstr>
      <vt:lpstr>12.6.1 应用与推广</vt:lpstr>
      <vt:lpstr>12.6.1 应用与推广</vt:lpstr>
      <vt:lpstr>12.6.1 应用与推广</vt:lpstr>
      <vt:lpstr>12.6.2 基于IP地址伪造的攻击测试</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周 广猛</cp:lastModifiedBy>
  <cp:revision>406</cp:revision>
  <dcterms:created xsi:type="dcterms:W3CDTF">2020-08-30T11:20:13Z</dcterms:created>
  <dcterms:modified xsi:type="dcterms:W3CDTF">2020-12-12T14:04:19Z</dcterms:modified>
</cp:coreProperties>
</file>